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56" r:id="rId5"/>
    <p:sldId id="268" r:id="rId6"/>
    <p:sldId id="308" r:id="rId7"/>
    <p:sldId id="309" r:id="rId8"/>
    <p:sldId id="310" r:id="rId9"/>
    <p:sldId id="311" r:id="rId10"/>
    <p:sldId id="312" r:id="rId11"/>
    <p:sldId id="313" r:id="rId12"/>
    <p:sldId id="314" r:id="rId13"/>
    <p:sldId id="367" r:id="rId14"/>
    <p:sldId id="365" r:id="rId15"/>
    <p:sldId id="368" r:id="rId16"/>
    <p:sldId id="374" r:id="rId17"/>
    <p:sldId id="366"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Lst>
  <p:sldSz cx="12192000" cy="6858000"/>
  <p:notesSz cx="6858000" cy="9144000"/>
  <p:defaultText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52E"/>
    <a:srgbClr val="FF612F"/>
    <a:srgbClr val="2C86FE"/>
    <a:srgbClr val="00325E"/>
    <a:srgbClr val="FFC34A"/>
    <a:srgbClr val="FFF8EC"/>
    <a:srgbClr val="FFF8EB"/>
    <a:srgbClr val="5BD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61" autoAdjust="0"/>
  </p:normalViewPr>
  <p:slideViewPr>
    <p:cSldViewPr snapToGrid="0">
      <p:cViewPr>
        <p:scale>
          <a:sx n="65" d="100"/>
          <a:sy n="65" d="100"/>
        </p:scale>
        <p:origin x="700" y="32"/>
      </p:cViewPr>
      <p:guideLst/>
    </p:cSldViewPr>
  </p:slideViewPr>
  <p:notesTextViewPr>
    <p:cViewPr>
      <p:scale>
        <a:sx n="1" d="1"/>
        <a:sy n="1" d="1"/>
      </p:scale>
      <p:origin x="0" y="-296"/>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D61C386-9B4A-1534-4E12-BB49EDA784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E2C125D-805B-D40F-EE5D-0549A446D3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7D4FB-83BB-5C4F-8C71-3484C2B82F7B}" type="datetimeFigureOut">
              <a:rPr lang="en-US" smtClean="0"/>
              <a:t>8/6/2025</a:t>
            </a:fld>
            <a:endParaRPr lang="en-US"/>
          </a:p>
        </p:txBody>
      </p:sp>
      <p:sp>
        <p:nvSpPr>
          <p:cNvPr id="4" name="Marcador de pie de página 3">
            <a:extLst>
              <a:ext uri="{FF2B5EF4-FFF2-40B4-BE49-F238E27FC236}">
                <a16:creationId xmlns:a16="http://schemas.microsoft.com/office/drawing/2014/main" id="{822BF694-C899-260E-3696-BB6DC9DD7E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DFE518C9-2045-E469-9C3E-5571C9A6FE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AE4558-79AD-1D45-8ED2-2FDAE4178F64}" type="slidenum">
              <a:rPr lang="en-US" smtClean="0"/>
              <a:t>‹#›</a:t>
            </a:fld>
            <a:endParaRPr lang="en-US"/>
          </a:p>
        </p:txBody>
      </p:sp>
    </p:spTree>
    <p:extLst>
      <p:ext uri="{BB962C8B-B14F-4D97-AF65-F5344CB8AC3E}">
        <p14:creationId xmlns:p14="http://schemas.microsoft.com/office/powerpoint/2010/main" val="3025186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20166-31C8-2E4F-BEBA-8E8AFCB7AF5C}"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8421BB-A003-3F4F-9B85-D56C23132542}" type="slidenum">
              <a:rPr lang="en-US" smtClean="0"/>
              <a:t>‹#›</a:t>
            </a:fld>
            <a:endParaRPr lang="en-US"/>
          </a:p>
        </p:txBody>
      </p:sp>
    </p:spTree>
    <p:extLst>
      <p:ext uri="{BB962C8B-B14F-4D97-AF65-F5344CB8AC3E}">
        <p14:creationId xmlns:p14="http://schemas.microsoft.com/office/powerpoint/2010/main" val="201292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325B"/>
                </a:solidFill>
                <a:effectLst/>
              </a:rPr>
              <a:t>Hello and welcome to Unlocking Student Strengths with the DESSA System! In this session we’ll highlight best practices for using the DESSA to support students with disabilities or those receiving special education services.</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a:t>
            </a:fld>
            <a:endParaRPr lang="en-US"/>
          </a:p>
        </p:txBody>
      </p:sp>
    </p:spTree>
    <p:extLst>
      <p:ext uri="{BB962C8B-B14F-4D97-AF65-F5344CB8AC3E}">
        <p14:creationId xmlns:p14="http://schemas.microsoft.com/office/powerpoint/2010/main" val="424019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For the high school setting, educators complete a version of the screener called the High School Edition, or the DESSA-HSE mini. </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Similar to the screener used for grades Kindergarten through 8th grade, educators complete the screening, which also results in one score, the Social and Emotional Total (SET).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 There are differences in the language used on the high school edition (the HSE), including “youth” instead of child, and the frequency scale options for the educator to select from when answering the questions. The skills assessed on the HSE screener also reflect that of students within the 9th-12th grade range. </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10</a:t>
            </a:fld>
            <a:endParaRPr lang="en-US"/>
          </a:p>
        </p:txBody>
      </p:sp>
    </p:spTree>
    <p:extLst>
      <p:ext uri="{BB962C8B-B14F-4D97-AF65-F5344CB8AC3E}">
        <p14:creationId xmlns:p14="http://schemas.microsoft.com/office/powerpoint/2010/main" val="24096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DESSA 2 is a full assessment of students' social and emotional competencies. It takes about 5 minutes for an educator to complete, and it is typically completed as a follow-up assessment after the DESSA-mini for certain students, if needed. We will look at that conditional process in just a moment. </a:t>
            </a:r>
            <a:endParaRPr lang="en-US" b="0" dirty="0">
              <a:solidFill>
                <a:srgbClr val="00325B"/>
              </a:solidFill>
              <a:effectLst/>
              <a:latin typeface="YAFcfjveRFU 0"/>
            </a:endParaRP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The results of the DESSA produce one total score, the Social and Emotional Composite (“SEC”) score, and a score for each of eight social and emotional competencies per student.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Similar to the DESSA-mini, each question on the DESSA is a positively worded, desirable behavior and offers the educator (or rater) the same Likert frequency scale to select their answer.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DESSA data provides an indication of student strengths and needs across multiple competencies, it can help educators plan how best to strengthen, readjust, or add universal and tiered supports in specific areas. </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11</a:t>
            </a:fld>
            <a:endParaRPr lang="en-US"/>
          </a:p>
        </p:txBody>
      </p:sp>
    </p:spTree>
    <p:extLst>
      <p:ext uri="{BB962C8B-B14F-4D97-AF65-F5344CB8AC3E}">
        <p14:creationId xmlns:p14="http://schemas.microsoft.com/office/powerpoint/2010/main" val="428990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high school version of the DESSA assessment mirrors that of the HSE screening tool, with the differences in language used to identify the student (“youth”) and the frequency scale options, as well as the skills measured for in 9th-12th grades, which we can see here in the examples on screen. </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Just like the K-8 version, this follow-up assessment allows for educators to have a deeper insight into the strengths of an individual student, with t-score results in each of the 8 competency areas. </a:t>
            </a:r>
          </a:p>
          <a:p>
            <a:pPr>
              <a:buFont typeface="Arial" panose="020B0604020202020204" pitchFamily="34" charset="0"/>
              <a:buChar char="•"/>
            </a:pP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12</a:t>
            </a:fld>
            <a:endParaRPr lang="en-US"/>
          </a:p>
        </p:txBody>
      </p:sp>
    </p:spTree>
    <p:extLst>
      <p:ext uri="{BB962C8B-B14F-4D97-AF65-F5344CB8AC3E}">
        <p14:creationId xmlns:p14="http://schemas.microsoft.com/office/powerpoint/2010/main" val="324808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We’ve talked a lot about a strength-based approach and how DESSA can support that mindset.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In a few moments, I will invite you to pair up and discuss how a strength-based approach can improve </a:t>
            </a:r>
            <a:r>
              <a:rPr lang="en-US" sz="1200" b="0" i="0" dirty="0">
                <a:solidFill>
                  <a:srgbClr val="00325B"/>
                </a:solidFill>
                <a:effectLst/>
                <a:latin typeface="YAFcfjveRFU 0"/>
              </a:rPr>
              <a:t>c</a:t>
            </a:r>
            <a:r>
              <a:rPr lang="en-US" sz="1200" dirty="0"/>
              <a:t>onversations about students’ IEP goals and performance?</a:t>
            </a:r>
            <a:r>
              <a:rPr lang="en-US" b="0" i="0" dirty="0">
                <a:solidFill>
                  <a:srgbClr val="00325B"/>
                </a:solidFill>
                <a:effectLst/>
                <a:latin typeface="YAFcfjveRFU 0"/>
              </a:rPr>
              <a:t>.</a:t>
            </a:r>
            <a:endParaRPr lang="en-US" b="0" dirty="0">
              <a:solidFill>
                <a:srgbClr val="00325B"/>
              </a:solidFill>
              <a:effectLst/>
              <a:latin typeface="YAFcfjveRFU 0"/>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Take a moment to jot down some thoughts and then we’ll pair up and share.</a:t>
            </a: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13</a:t>
            </a:fld>
            <a:endParaRPr lang="en-US"/>
          </a:p>
        </p:txBody>
      </p:sp>
    </p:spTree>
    <p:extLst>
      <p:ext uri="{BB962C8B-B14F-4D97-AF65-F5344CB8AC3E}">
        <p14:creationId xmlns:p14="http://schemas.microsoft.com/office/powerpoint/2010/main" val="2960165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Aptos" panose="020B0004020202020204" pitchFamily="34" charset="0"/>
              </a:rPr>
              <a:t>So, we know all about the DESSA, right?</a:t>
            </a:r>
          </a:p>
          <a:p>
            <a:pPr marL="171450" indent="-171450">
              <a:buFont typeface="Arial" panose="020B0604020202020204" pitchFamily="34" charset="0"/>
              <a:buChar char="•"/>
            </a:pPr>
            <a:r>
              <a:rPr lang="en-US" b="0" dirty="0">
                <a:latin typeface="Aptos" panose="020B0004020202020204" pitchFamily="34" charset="0"/>
              </a:rPr>
              <a:t>Now let’s venture into how we can access and use DESSA data to support the IEP process.</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14</a:t>
            </a:fld>
            <a:endParaRPr lang="en-US"/>
          </a:p>
        </p:txBody>
      </p:sp>
    </p:spTree>
    <p:extLst>
      <p:ext uri="{BB962C8B-B14F-4D97-AF65-F5344CB8AC3E}">
        <p14:creationId xmlns:p14="http://schemas.microsoft.com/office/powerpoint/2010/main" val="1541360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first step to using DESSA data for the IEP process is accessing student data.</a:t>
            </a:r>
          </a:p>
          <a:p>
            <a:pPr marL="171450" indent="-171450">
              <a:buFont typeface="Arial" panose="020B0604020202020204" pitchFamily="34" charset="0"/>
              <a:buChar char="•"/>
            </a:pPr>
            <a:r>
              <a:rPr lang="en-US" dirty="0"/>
              <a:t>You may recall how to access your DESSA data in the online system.  </a:t>
            </a:r>
          </a:p>
          <a:p>
            <a:pPr marL="171450" indent="-171450">
              <a:buFont typeface="Arial" panose="020B0604020202020204" pitchFamily="34" charset="0"/>
              <a:buChar char="•"/>
            </a:pPr>
            <a:r>
              <a:rPr lang="en-US" dirty="0"/>
              <a:t>You will click on the Data and Insights tab. </a:t>
            </a:r>
            <a:r>
              <a:rPr lang="en-US" b="1" dirty="0"/>
              <a:t>[CLICK]</a:t>
            </a:r>
            <a:r>
              <a:rPr lang="en-US" dirty="0"/>
              <a:t>You can use filters to view specific information. </a:t>
            </a:r>
          </a:p>
          <a:p>
            <a:pPr marL="171450" indent="-171450">
              <a:buFont typeface="Arial" panose="020B0604020202020204" pitchFamily="34" charset="0"/>
              <a:buChar char="•"/>
            </a:pPr>
            <a:r>
              <a:rPr lang="en-US" b="1" dirty="0"/>
              <a:t>[CLICK]</a:t>
            </a:r>
            <a:r>
              <a:rPr lang="en-US" dirty="0"/>
              <a:t>Perhaps, you want to view students receiving special education services that have been rated on the DESSA assessment.  You can filter for Special Ed under the Academic filter. </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15</a:t>
            </a:fld>
            <a:endParaRPr lang="en-US"/>
          </a:p>
        </p:txBody>
      </p:sp>
    </p:spTree>
    <p:extLst>
      <p:ext uri="{BB962C8B-B14F-4D97-AF65-F5344CB8AC3E}">
        <p14:creationId xmlns:p14="http://schemas.microsoft.com/office/powerpoint/2010/main" val="2170040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choose the DESSA 2 or the DESSA HSE under the Forms filter.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Click Apply to see the results.  </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16</a:t>
            </a:fld>
            <a:endParaRPr lang="en-US"/>
          </a:p>
        </p:txBody>
      </p:sp>
    </p:spTree>
    <p:extLst>
      <p:ext uri="{BB962C8B-B14F-4D97-AF65-F5344CB8AC3E}">
        <p14:creationId xmlns:p14="http://schemas.microsoft.com/office/powerpoint/2010/main" val="860928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Scrolling down to the student list, you can </a:t>
            </a:r>
            <a:r>
              <a:rPr lang="en-US" b="1" dirty="0"/>
              <a:t>[CLICK] </a:t>
            </a:r>
            <a:r>
              <a:rPr lang="en-US" dirty="0"/>
              <a:t>click on a student’s name to go to their individual student profile.  </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17</a:t>
            </a:fld>
            <a:endParaRPr lang="en-US"/>
          </a:p>
        </p:txBody>
      </p:sp>
    </p:spTree>
    <p:extLst>
      <p:ext uri="{BB962C8B-B14F-4D97-AF65-F5344CB8AC3E}">
        <p14:creationId xmlns:p14="http://schemas.microsoft.com/office/powerpoint/2010/main" val="212214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view progress over time and </a:t>
            </a:r>
            <a:r>
              <a:rPr lang="en-US" b="1" dirty="0"/>
              <a:t>[CLICK]</a:t>
            </a:r>
            <a:r>
              <a:rPr lang="en-US" dirty="0"/>
              <a:t>scroll down to view general information about assessments on which the student has previously been rated. </a:t>
            </a:r>
          </a:p>
          <a:p>
            <a:pPr marL="171450" indent="-171450">
              <a:buFont typeface="Arial" panose="020B0604020202020204" pitchFamily="34" charset="0"/>
              <a:buChar char="•"/>
            </a:pPr>
            <a:r>
              <a:rPr lang="en-US" b="1" dirty="0"/>
              <a:t>[CLICK] </a:t>
            </a:r>
            <a:r>
              <a:rPr lang="en-US" dirty="0"/>
              <a:t>Clicking on the report icon for a chosen DESSA rating will display the student’s individual score report.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18</a:t>
            </a:fld>
            <a:endParaRPr lang="en-US"/>
          </a:p>
        </p:txBody>
      </p:sp>
    </p:spTree>
    <p:extLst>
      <p:ext uri="{BB962C8B-B14F-4D97-AF65-F5344CB8AC3E}">
        <p14:creationId xmlns:p14="http://schemas.microsoft.com/office/powerpoint/2010/main" val="952062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student’s social and emotional composite score is a 38 in the Need for Instruction range.  </a:t>
            </a:r>
          </a:p>
          <a:p>
            <a:pPr marL="171450" indent="-171450">
              <a:buFont typeface="Arial" panose="020B0604020202020204" pitchFamily="34" charset="0"/>
              <a:buChar char="•"/>
            </a:pPr>
            <a:r>
              <a:rPr lang="en-US" dirty="0"/>
              <a:t>First, we want to acknowledge some strengths the student possesses by highlighting Typical scores in self-awareness, self-management, and optimistic thinking. </a:t>
            </a:r>
          </a:p>
          <a:p>
            <a:pPr marL="171450" indent="-171450">
              <a:buFont typeface="Arial" panose="020B0604020202020204" pitchFamily="34" charset="0"/>
              <a:buChar char="•"/>
            </a:pPr>
            <a:r>
              <a:rPr lang="en-US" dirty="0"/>
              <a:t>Self-Awareness represents an area where the student has the strongest skill acquisition.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student has a need for instruction in the other skill areas, in particular, relationship skills which represents the lowest score on this student’s DESSA report.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 find out even more detailed information about student skills in these competency areas, you can scroll down and view an individual item analysis, filtering out for specific areas you want to target.</a:t>
            </a:r>
            <a:r>
              <a:rPr lang="en-US" b="1" dirty="0"/>
              <a:t>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dirty="0"/>
              <a:t>We will use this student’s score report and individual item analysis to formulate an example present level of performance statement and individualized annual goal. </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19</a:t>
            </a:fld>
            <a:endParaRPr lang="en-US"/>
          </a:p>
        </p:txBody>
      </p:sp>
    </p:spTree>
    <p:extLst>
      <p:ext uri="{BB962C8B-B14F-4D97-AF65-F5344CB8AC3E}">
        <p14:creationId xmlns:p14="http://schemas.microsoft.com/office/powerpoint/2010/main" val="422971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3665">
              <a:lnSpc>
                <a:spcPct val="150000"/>
              </a:lnSpc>
              <a:buClr>
                <a:srgbClr val="00325E"/>
              </a:buClr>
            </a:pPr>
            <a:r>
              <a:rPr lang="en-US" b="1" i="0" dirty="0">
                <a:solidFill>
                  <a:srgbClr val="00325B"/>
                </a:solidFill>
                <a:effectLst/>
              </a:rPr>
              <a:t>The overall goal of this mini session is to help you to gain an understanding of how to identify the strengths of students with exceptionalities in a way that will guide how you may provide skill building support. </a:t>
            </a:r>
            <a:endParaRPr lang="en-US" sz="1200" b="1" dirty="0">
              <a:solidFill>
                <a:srgbClr val="00325E"/>
              </a:solidFill>
              <a:latin typeface="Arial" panose="020B0604020202020204" pitchFamily="34" charset="0"/>
              <a:cs typeface="Arial" panose="020B0604020202020204" pitchFamily="34" charset="0"/>
            </a:endParaRPr>
          </a:p>
          <a:p>
            <a:pPr marL="113665">
              <a:lnSpc>
                <a:spcPct val="150000"/>
              </a:lnSpc>
              <a:buClr>
                <a:srgbClr val="00325E"/>
              </a:buClr>
            </a:pPr>
            <a:endParaRPr lang="en-US" sz="1200" b="1" dirty="0">
              <a:solidFill>
                <a:srgbClr val="00325E"/>
              </a:solidFill>
              <a:latin typeface="Arial" panose="020B0604020202020204" pitchFamily="34" charset="0"/>
              <a:cs typeface="Arial" panose="020B0604020202020204" pitchFamily="34" charset="0"/>
            </a:endParaRPr>
          </a:p>
          <a:p>
            <a:pPr marL="113665">
              <a:lnSpc>
                <a:spcPct val="150000"/>
              </a:lnSpc>
              <a:buClr>
                <a:srgbClr val="00325E"/>
              </a:buClr>
            </a:pPr>
            <a:r>
              <a:rPr lang="en-US" sz="1200" b="1" dirty="0">
                <a:solidFill>
                  <a:srgbClr val="00325E"/>
                </a:solidFill>
                <a:latin typeface="Arial" panose="020B0604020202020204" pitchFamily="34" charset="0"/>
                <a:cs typeface="Arial" panose="020B0604020202020204" pitchFamily="34" charset="0"/>
              </a:rPr>
              <a:t>By the end of today’s session, you will be able to:</a:t>
            </a:r>
          </a:p>
          <a:p>
            <a:pPr marL="608965" indent="-456565">
              <a:lnSpc>
                <a:spcPct val="150000"/>
              </a:lnSpc>
              <a:buFont typeface="Arial" panose="020B0604020202020204" pitchFamily="34" charset="0"/>
              <a:buChar char="•"/>
            </a:pPr>
            <a:r>
              <a:rPr lang="en-US" sz="1200" dirty="0">
                <a:solidFill>
                  <a:srgbClr val="00325E"/>
                </a:solidFill>
                <a:latin typeface="Arial" panose="020B0604020202020204" pitchFamily="34" charset="0"/>
                <a:cs typeface="Arial" panose="020B0604020202020204" pitchFamily="34" charset="0"/>
              </a:rPr>
              <a:t>Understand how social and emotional assessments can support students receiving special education services.</a:t>
            </a:r>
          </a:p>
          <a:p>
            <a:pPr marL="608965" indent="-456565">
              <a:lnSpc>
                <a:spcPct val="150000"/>
              </a:lnSpc>
              <a:buFont typeface="Arial" panose="020B0604020202020204" pitchFamily="34" charset="0"/>
              <a:buChar char="•"/>
            </a:pPr>
            <a:r>
              <a:rPr lang="en-US" sz="1200" dirty="0">
                <a:solidFill>
                  <a:srgbClr val="00325E"/>
                </a:solidFill>
                <a:latin typeface="Arial" panose="020B0604020202020204" pitchFamily="34" charset="0"/>
                <a:cs typeface="Arial" panose="020B0604020202020204" pitchFamily="34" charset="0"/>
              </a:rPr>
              <a:t>Use students’ DESSA data as a guide when writing present level of performance statement(s) and individualized education plan goal(s).</a:t>
            </a:r>
          </a:p>
          <a:p>
            <a:pPr marL="609600" indent="-457200">
              <a:lnSpc>
                <a:spcPct val="150000"/>
              </a:lnSpc>
              <a:buFont typeface="Arial" panose="020B0604020202020204" pitchFamily="34" charset="0"/>
              <a:buChar char="•"/>
            </a:pPr>
            <a:r>
              <a:rPr lang="en-US" sz="1200" dirty="0">
                <a:solidFill>
                  <a:srgbClr val="00325E"/>
                </a:solidFill>
                <a:latin typeface="Arial" panose="020B0604020202020204" pitchFamily="34" charset="0"/>
                <a:cs typeface="Arial" panose="020B0604020202020204" pitchFamily="34" charset="0"/>
              </a:rPr>
              <a:t>Choose strategies and resources based on DESSA data to promote skill building.</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a:t>
            </a:fld>
            <a:endParaRPr lang="en-US"/>
          </a:p>
        </p:txBody>
      </p:sp>
    </p:spTree>
    <p:extLst>
      <p:ext uri="{BB962C8B-B14F-4D97-AF65-F5344CB8AC3E}">
        <p14:creationId xmlns:p14="http://schemas.microsoft.com/office/powerpoint/2010/main" val="49614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b="0" dirty="0">
                <a:effectLst/>
                <a:ea typeface="Calibri" panose="020F0502020204030204" pitchFamily="34" charset="0"/>
              </a:rPr>
              <a:t>As we view the score report, one way to begin considering how to support the student would be to first acknowledge the area where the student presents the most skill acquisition and strengths. </a:t>
            </a:r>
          </a:p>
          <a:p>
            <a:pPr marL="171450" indent="-171450">
              <a:buFont typeface="Arial" panose="020B0604020202020204" pitchFamily="34" charset="0"/>
              <a:buChar char="•"/>
              <a:defRPr/>
            </a:pPr>
            <a:r>
              <a:rPr lang="en-US" b="1" dirty="0">
                <a:effectLst/>
                <a:ea typeface="Calibri" panose="020F0502020204030204" pitchFamily="34" charset="0"/>
              </a:rPr>
              <a:t>(click) </a:t>
            </a:r>
            <a:r>
              <a:rPr lang="en-US" b="0" dirty="0">
                <a:effectLst/>
                <a:ea typeface="Calibri" panose="020F0502020204030204" pitchFamily="34" charset="0"/>
              </a:rPr>
              <a:t>In this case, Self-Awareness represents where the student has the greatest strengths. Recognition of this can be empowering for the student as well as for you.  </a:t>
            </a:r>
          </a:p>
          <a:p>
            <a:pPr marL="171450" indent="-171450">
              <a:buFont typeface="Arial" panose="020B0604020202020204" pitchFamily="34" charset="0"/>
              <a:buChar char="•"/>
              <a:defRPr/>
            </a:pPr>
            <a:r>
              <a:rPr lang="en-US" b="0" dirty="0">
                <a:effectLst/>
                <a:ea typeface="Calibri" panose="020F0502020204030204" pitchFamily="34" charset="0"/>
              </a:rPr>
              <a:t>Leveraging students’ skills and strengths in one area can help to motivate the student as you are supporting them in another area where they have a need for instruction. </a:t>
            </a:r>
          </a:p>
          <a:p>
            <a:pPr marL="171450" indent="-171450">
              <a:buFont typeface="Arial" panose="020B0604020202020204" pitchFamily="34" charset="0"/>
              <a:buChar char="•"/>
              <a:defRPr/>
            </a:pPr>
            <a:r>
              <a:rPr lang="en-US" b="0" dirty="0">
                <a:effectLst/>
                <a:ea typeface="Calibri" panose="020F0502020204030204" pitchFamily="34" charset="0"/>
              </a:rPr>
              <a:t>In terms of the IEP process, focusing on skill acquisition in Self-Awareness may help guide you while writing the present level of performance statement on the IEP.  </a:t>
            </a:r>
          </a:p>
          <a:p>
            <a:pPr marL="171450" indent="-171450">
              <a:buFont typeface="Arial" panose="020B0604020202020204" pitchFamily="34" charset="0"/>
              <a:buChar char="•"/>
              <a:defRPr/>
            </a:pPr>
            <a:r>
              <a:rPr lang="en-US" b="0" dirty="0">
                <a:effectLst/>
                <a:ea typeface="Calibri" panose="020F0502020204030204" pitchFamily="34" charset="0"/>
              </a:rPr>
              <a:t>You can also identify where a student has the highest need for instruction to begin goal setting and establishing a plan for skill building </a:t>
            </a:r>
          </a:p>
          <a:p>
            <a:pPr marL="171450" indent="-171450">
              <a:buFont typeface="Arial" panose="020B0604020202020204" pitchFamily="34" charset="0"/>
              <a:buChar char="•"/>
              <a:defRPr/>
            </a:pPr>
            <a:r>
              <a:rPr lang="en-US" b="1" dirty="0">
                <a:effectLst/>
                <a:ea typeface="Calibri" panose="020F0502020204030204" pitchFamily="34" charset="0"/>
              </a:rPr>
              <a:t>(click). </a:t>
            </a:r>
            <a:r>
              <a:rPr lang="en-US" b="0" dirty="0">
                <a:effectLst/>
                <a:ea typeface="Calibri" panose="020F0502020204030204" pitchFamily="34" charset="0"/>
              </a:rPr>
              <a:t>Based on this score report, the area where the student has the highest need for continued support is Relationship Skills. </a:t>
            </a:r>
          </a:p>
          <a:p>
            <a:pPr marL="171450" indent="-171450">
              <a:buFont typeface="Arial" panose="020B0604020202020204" pitchFamily="34" charset="0"/>
              <a:buChar char="•"/>
              <a:defRPr/>
            </a:pPr>
            <a:endParaRPr lang="en-US" b="0" dirty="0">
              <a:effectLst/>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Let’s look more in depth at the student data starting with the individual item analysis for Optimistic Thinking.</a:t>
            </a:r>
          </a:p>
          <a:p>
            <a:pPr marL="171450" indent="-171450">
              <a:buFont typeface="Arial" panose="020B0604020202020204" pitchFamily="34" charset="0"/>
              <a:buChar char="•"/>
              <a:defRPr/>
            </a:pPr>
            <a:endParaRPr lang="en-US" b="1" dirty="0">
              <a:effectLst/>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20</a:t>
            </a:fld>
            <a:endParaRPr lang="en-US"/>
          </a:p>
        </p:txBody>
      </p:sp>
    </p:spTree>
    <p:extLst>
      <p:ext uri="{BB962C8B-B14F-4D97-AF65-F5344CB8AC3E}">
        <p14:creationId xmlns:p14="http://schemas.microsoft.com/office/powerpoint/2010/main" val="3648049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Viewing the individual analysis can help you identify where the student has acquired some skill mastery in Self-Awareness. Let’s apply this data to writing a present level of performance.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Again, the present level of performance statement serves a strength-based purpose to magnify where a student is currently performing well. In addition, it can connect how a student’s disability may impact access to the general education curriculum.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The individual item analysis reflects data-based information about a student’s current strengths just as we can see in this example. Using the DESSA data can help you to write an accurate and observable present level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An example based on the sample data from the individual analysis displayed here is: Student A has strong acquisition in Self-Awareness as they often show an </a:t>
            </a:r>
            <a:r>
              <a:rPr lang="en-US" b="1" dirty="0">
                <a:effectLst/>
                <a:ea typeface="Calibri" panose="020F0502020204030204" pitchFamily="34" charset="0"/>
              </a:rPr>
              <a:t>[CLICK] </a:t>
            </a:r>
            <a:r>
              <a:rPr lang="en-US" b="0" dirty="0">
                <a:effectLst/>
                <a:ea typeface="Calibri" panose="020F0502020204030204" pitchFamily="34" charset="0"/>
              </a:rPr>
              <a:t>awareness of their personal strengths </a:t>
            </a:r>
            <a:r>
              <a:rPr lang="en-US" b="1" dirty="0">
                <a:effectLst/>
                <a:ea typeface="Calibri" panose="020F0502020204030204" pitchFamily="34" charset="0"/>
              </a:rPr>
              <a:t>[CLICK] </a:t>
            </a:r>
            <a:r>
              <a:rPr lang="en-US" b="0" dirty="0">
                <a:effectLst/>
                <a:ea typeface="Calibri" panose="020F0502020204030204" pitchFamily="34" charset="0"/>
              </a:rPr>
              <a:t> and can often explain what caused their emotions.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While Student A is self-aware, </a:t>
            </a:r>
            <a:r>
              <a:rPr lang="en-US" b="1" dirty="0">
                <a:effectLst/>
                <a:ea typeface="Calibri" panose="020F0502020204030204" pitchFamily="34" charset="0"/>
              </a:rPr>
              <a:t>(click) </a:t>
            </a:r>
            <a:r>
              <a:rPr lang="en-US" b="0" dirty="0">
                <a:effectLst/>
                <a:ea typeface="Calibri" panose="020F0502020204030204" pitchFamily="34" charset="0"/>
              </a:rPr>
              <a:t>they require additional support to describe the emotion they were feeling.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Please keep in mind that every school district and LEA may have specific guidelines on formatting the present level of performance statement.  We recommend you follow those guidelines.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The formula used here is to first indicate the strengths based on DESSA data from the individual item analysis and then identify an area where the student has a need for instruction based on the DESSA data.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Here, the growth area is still in Self-Awareness; however, you may choose to identify a growth area within another competency where the student demonstrates a need for instruction.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Now that we know where the student has strong skills, we can identify where to set an annual goal in an area where your student has a need for instruction. </a:t>
            </a:r>
            <a:endParaRPr lang="en-US" b="1" dirty="0">
              <a:effectLst/>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21</a:t>
            </a:fld>
            <a:endParaRPr lang="en-US"/>
          </a:p>
        </p:txBody>
      </p:sp>
    </p:spTree>
    <p:extLst>
      <p:ext uri="{BB962C8B-B14F-4D97-AF65-F5344CB8AC3E}">
        <p14:creationId xmlns:p14="http://schemas.microsoft.com/office/powerpoint/2010/main" val="1173737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accent3"/>
                </a:solidFill>
              </a:rPr>
              <a:t>Individualized goals are set in an area where the student needs additional support or instruction to skill build.</a:t>
            </a:r>
            <a:r>
              <a:rPr lang="en-US" dirty="0">
                <a:solidFill>
                  <a:schemeClr val="accent3"/>
                </a:solidFill>
              </a:rPr>
              <a:t> </a:t>
            </a:r>
            <a:r>
              <a:rPr lang="en-US" sz="1200" dirty="0">
                <a:solidFill>
                  <a:schemeClr val="accent3"/>
                </a:solidFill>
              </a:rPr>
              <a:t> </a:t>
            </a:r>
          </a:p>
          <a:p>
            <a:pPr marL="171450" indent="-171450">
              <a:buFont typeface="Arial" panose="020B0604020202020204" pitchFamily="34" charset="0"/>
              <a:buChar char="•"/>
            </a:pPr>
            <a:r>
              <a:rPr lang="en-US" sz="1200" dirty="0">
                <a:solidFill>
                  <a:schemeClr val="accent3"/>
                </a:solidFill>
              </a:rPr>
              <a:t>You will identify an annual goal and, at times, short-term benchmarks/objectives.</a:t>
            </a:r>
            <a:r>
              <a:rPr lang="en-US" dirty="0">
                <a:solidFill>
                  <a:schemeClr val="accent3"/>
                </a:solidFill>
              </a:rPr>
              <a:t> </a:t>
            </a:r>
            <a:r>
              <a:rPr lang="en-US" sz="1200" dirty="0">
                <a:solidFill>
                  <a:schemeClr val="accent3"/>
                </a:solidFill>
              </a:rPr>
              <a:t> </a:t>
            </a:r>
          </a:p>
          <a:p>
            <a:pPr marL="171450" indent="-171450">
              <a:buFont typeface="Arial" panose="020B0604020202020204" pitchFamily="34" charset="0"/>
              <a:buChar char="•"/>
            </a:pPr>
            <a:r>
              <a:rPr lang="en-US" sz="1200" dirty="0">
                <a:solidFill>
                  <a:schemeClr val="accent3"/>
                </a:solidFill>
              </a:rPr>
              <a:t>After implementing strategies and instruction to support a student so they can reach these goals, progress monitoring is used as a measure effectiveness and goal mastery.</a:t>
            </a:r>
            <a:r>
              <a:rPr lang="en-US" dirty="0">
                <a:solidFill>
                  <a:schemeClr val="accent3"/>
                </a:solidFill>
              </a:rPr>
              <a:t> </a:t>
            </a:r>
            <a:endParaRPr lang="en-US" sz="1200" dirty="0">
              <a:solidFill>
                <a:schemeClr val="accent3"/>
              </a:solidFill>
            </a:endParaRPr>
          </a:p>
          <a:p>
            <a:pPr marL="171450" indent="-171450">
              <a:buFont typeface="Arial" panose="020B0604020202020204" pitchFamily="34" charset="0"/>
              <a:buChar char="•"/>
            </a:pPr>
            <a:endParaRPr lang="en-US" sz="1200" dirty="0">
              <a:solidFill>
                <a:schemeClr val="accent3"/>
              </a:solidFill>
            </a:endParaRPr>
          </a:p>
          <a:p>
            <a:pPr marL="171450" indent="-171450">
              <a:buFont typeface="Arial" panose="020B0604020202020204" pitchFamily="34" charset="0"/>
              <a:buChar char="•"/>
            </a:pPr>
            <a:r>
              <a:rPr lang="en-US" sz="1200" b="0" dirty="0">
                <a:solidFill>
                  <a:schemeClr val="accent3"/>
                </a:solidFill>
              </a:rPr>
              <a:t>As previously mentioned, </a:t>
            </a:r>
            <a:r>
              <a:rPr lang="en-US" sz="1200" b="1" dirty="0">
                <a:solidFill>
                  <a:schemeClr val="accent3"/>
                </a:solidFill>
              </a:rPr>
              <a:t>[CLICK] </a:t>
            </a:r>
            <a:r>
              <a:rPr lang="en-US" sz="1200" b="0" dirty="0">
                <a:solidFill>
                  <a:schemeClr val="accent3"/>
                </a:solidFill>
              </a:rPr>
              <a:t>t</a:t>
            </a:r>
            <a:r>
              <a:rPr lang="en-US" sz="1200" dirty="0">
                <a:solidFill>
                  <a:schemeClr val="accent3"/>
                </a:solidFill>
              </a:rPr>
              <a:t>his student demonstrates a Need in describing the emotion they were feeling</a:t>
            </a:r>
            <a:r>
              <a:rPr lang="en-US" sz="1200" b="0" dirty="0">
                <a:solidFill>
                  <a:schemeClr val="accent3"/>
                </a:solidFill>
              </a:rPr>
              <a:t>.</a:t>
            </a:r>
          </a:p>
          <a:p>
            <a:pPr marL="171450" indent="-171450">
              <a:buFont typeface="Arial" panose="020B0604020202020204" pitchFamily="34" charset="0"/>
              <a:buChar char="•"/>
            </a:pPr>
            <a:endParaRPr lang="en-US" sz="1200" b="0" dirty="0">
              <a:solidFill>
                <a:schemeClr val="accent3"/>
              </a:solidFill>
            </a:endParaRPr>
          </a:p>
          <a:p>
            <a:pPr marL="171450" indent="-171450">
              <a:buFont typeface="Arial" panose="020B0604020202020204" pitchFamily="34" charset="0"/>
              <a:buChar char="•"/>
            </a:pPr>
            <a:r>
              <a:rPr lang="en-US" sz="1200" dirty="0">
                <a:solidFill>
                  <a:schemeClr val="accent3"/>
                </a:solidFill>
              </a:rPr>
              <a:t>Using the DESSA data, we can set an intentional and targeted goal for the student. </a:t>
            </a:r>
            <a:r>
              <a:rPr lang="en-US" b="0" dirty="0">
                <a:effectLst/>
                <a:ea typeface="Calibri" panose="020F0502020204030204" pitchFamily="34" charset="0"/>
              </a:rPr>
              <a:t>As with the present level of performance, please keep in mind that every school district and LEA may have specific guidelines on formatting the annual goal.  We recommend you follow those guidelines.  </a:t>
            </a:r>
          </a:p>
          <a:p>
            <a:pPr marL="0" indent="0">
              <a:buFont typeface="Arial" panose="020B0604020202020204" pitchFamily="34" charset="0"/>
              <a:buNone/>
            </a:pPr>
            <a:endParaRPr lang="en-US" sz="1200" dirty="0">
              <a:solidFill>
                <a:srgbClr val="000000"/>
              </a:solidFill>
              <a:cs typeface="Calibri"/>
            </a:endParaRPr>
          </a:p>
          <a:p>
            <a:pPr marL="171450" indent="-171450">
              <a:buFont typeface="Arial" panose="020B0604020202020204" pitchFamily="34" charset="0"/>
              <a:buChar char="•"/>
            </a:pPr>
            <a:r>
              <a:rPr lang="en-US" sz="1200" dirty="0">
                <a:solidFill>
                  <a:schemeClr val="accent3"/>
                </a:solidFill>
              </a:rPr>
              <a:t>Identifying emotions can be explicitly taught using individual lessons or curriculum, and then practiced and reinforced in their learning environment. </a:t>
            </a:r>
          </a:p>
          <a:p>
            <a:pPr marL="0" indent="0">
              <a:buFont typeface="Arial" panose="020B0604020202020204" pitchFamily="34" charset="0"/>
              <a:buNone/>
            </a:pPr>
            <a:endParaRPr lang="en-US" sz="1200" dirty="0">
              <a:solidFill>
                <a:schemeClr val="accent3"/>
              </a:solidFill>
            </a:endParaRPr>
          </a:p>
          <a:p>
            <a:pPr marL="171450" indent="-171450">
              <a:buFont typeface="Arial" panose="020B0604020202020204" pitchFamily="34" charset="0"/>
              <a:buChar char="•"/>
            </a:pPr>
            <a:r>
              <a:rPr lang="en-US" sz="1200" b="1" dirty="0">
                <a:solidFill>
                  <a:schemeClr val="accent3"/>
                </a:solidFill>
              </a:rPr>
              <a:t>[CLICK] </a:t>
            </a:r>
            <a:r>
              <a:rPr lang="en-US" sz="1200" dirty="0">
                <a:solidFill>
                  <a:schemeClr val="accent3"/>
                </a:solidFill>
              </a:rPr>
              <a:t>An annual goal for this student could be: “</a:t>
            </a:r>
            <a:r>
              <a:rPr lang="en-US" b="0" i="0" dirty="0">
                <a:solidFill>
                  <a:srgbClr val="000000"/>
                </a:solidFill>
                <a:effectLst/>
                <a:highlight>
                  <a:srgbClr val="FFFFFF"/>
                </a:highlight>
                <a:latin typeface="montserrat" pitchFamily="2" charset="0"/>
              </a:rPr>
              <a:t>By the end of the school year, the student will be able to identify emotions they were feeling, and apply strategies taught to describe those emotions 8 out of 10 observed instances.”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To make a stronger connection to the strength we identified in the previous slide as well as to motivate the student, you might include as part of this strategy that the student will remind themselves that because they </a:t>
            </a:r>
            <a:r>
              <a:rPr lang="en-US" b="0" i="0" dirty="0">
                <a:solidFill>
                  <a:srgbClr val="1A202C"/>
                </a:solidFill>
                <a:effectLst/>
                <a:highlight>
                  <a:srgbClr val="FFFFFF"/>
                </a:highlight>
                <a:latin typeface="GothamPro"/>
              </a:rPr>
              <a:t>understand emotions, thoughts, and values and how they influence one's behavior, they can use that awareness to identify triggers before they erupt and then use the problem-solving strategies to resolve disputes.</a:t>
            </a:r>
            <a:endParaRPr lang="en-US" dirty="0">
              <a:cs typeface="Calibri"/>
            </a:endParaRPr>
          </a:p>
          <a:p>
            <a:pPr>
              <a:buFont typeface="Arial" panose="020B0604020202020204" pitchFamily="34" charset="0"/>
            </a:pPr>
            <a:endParaRPr lang="en-US" dirty="0">
              <a:solidFill>
                <a:srgbClr val="000000"/>
              </a:solidFill>
              <a:cs typeface="Calibri"/>
            </a:endParaRPr>
          </a:p>
          <a:p>
            <a:pPr marL="171450" indent="-171450">
              <a:buFont typeface="Arial" panose="020B0604020202020204" pitchFamily="34" charset="0"/>
              <a:buChar char="•"/>
            </a:pPr>
            <a:r>
              <a:rPr lang="en-US" sz="1200" dirty="0">
                <a:solidFill>
                  <a:schemeClr val="accent3"/>
                </a:solidFill>
              </a:rPr>
              <a:t>After establishing the goal, you can choose strategies from the Educator Portal to support your work with the student.</a:t>
            </a:r>
            <a:endParaRPr lang="en-US" sz="1200" b="1" dirty="0">
              <a:solidFill>
                <a:schemeClr val="accent3"/>
              </a:solidFill>
            </a:endParaRPr>
          </a:p>
          <a:p>
            <a:pPr marL="171450" indent="-171450">
              <a:buFont typeface="Arial" panose="020B0604020202020204" pitchFamily="34" charset="0"/>
              <a:buChar char="•"/>
            </a:pPr>
            <a:endParaRPr lang="en-US" sz="1200" dirty="0">
              <a:solidFill>
                <a:schemeClr val="accent3"/>
              </a:solidFill>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22</a:t>
            </a:fld>
            <a:endParaRPr lang="en-US"/>
          </a:p>
        </p:txBody>
      </p:sp>
    </p:spTree>
    <p:extLst>
      <p:ext uri="{BB962C8B-B14F-4D97-AF65-F5344CB8AC3E}">
        <p14:creationId xmlns:p14="http://schemas.microsoft.com/office/powerpoint/2010/main" val="1699193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accent3"/>
                </a:solidFill>
              </a:rPr>
              <a:t>Because the student has a Need in Relationship Skills, you could also set an individual goal for Relationship skills. </a:t>
            </a:r>
          </a:p>
          <a:p>
            <a:pPr marL="171450" indent="-171450">
              <a:buFont typeface="Arial" panose="020B0604020202020204" pitchFamily="34" charset="0"/>
              <a:buChar char="•"/>
            </a:pPr>
            <a:endParaRPr lang="en-US" sz="1200" dirty="0">
              <a:solidFill>
                <a:schemeClr val="accent3"/>
              </a:solidFill>
            </a:endParaRPr>
          </a:p>
          <a:p>
            <a:pPr marL="171450" indent="-171450">
              <a:buFont typeface="Arial" panose="020B0604020202020204" pitchFamily="34" charset="0"/>
              <a:buChar char="•"/>
            </a:pPr>
            <a:r>
              <a:rPr lang="en-US" sz="1200" dirty="0">
                <a:solidFill>
                  <a:schemeClr val="accent3"/>
                </a:solidFill>
              </a:rPr>
              <a:t>The individual item analysis tells us that while </a:t>
            </a:r>
            <a:r>
              <a:rPr lang="en-US" sz="1200" b="1" dirty="0">
                <a:solidFill>
                  <a:schemeClr val="accent3"/>
                </a:solidFill>
              </a:rPr>
              <a:t>[CLICK]</a:t>
            </a:r>
            <a:r>
              <a:rPr lang="en-US" sz="1200" dirty="0">
                <a:solidFill>
                  <a:schemeClr val="accent3"/>
                </a:solidFill>
              </a:rPr>
              <a:t> the student gets along with different types of people and interacts positively with classmates, </a:t>
            </a:r>
            <a:r>
              <a:rPr lang="en-US" sz="1200" b="1" dirty="0">
                <a:solidFill>
                  <a:schemeClr val="accent3"/>
                </a:solidFill>
              </a:rPr>
              <a:t>[CLICK]</a:t>
            </a:r>
            <a:r>
              <a:rPr lang="en-US" sz="1200" dirty="0">
                <a:solidFill>
                  <a:schemeClr val="accent3"/>
                </a:solidFill>
              </a:rPr>
              <a:t>they rarely resolve conflicts positively.</a:t>
            </a:r>
          </a:p>
          <a:p>
            <a:pPr marL="0" indent="0">
              <a:buFont typeface="Arial" panose="020B0604020202020204" pitchFamily="34" charset="0"/>
              <a:buNone/>
            </a:pPr>
            <a:endParaRPr lang="en-US" sz="1200" dirty="0">
              <a:solidFill>
                <a:schemeClr val="accent3"/>
              </a:solidFill>
            </a:endParaRPr>
          </a:p>
          <a:p>
            <a:pPr marL="171450" indent="-171450">
              <a:buFont typeface="Arial" panose="020B0604020202020204" pitchFamily="34" charset="0"/>
              <a:buChar char="•"/>
            </a:pPr>
            <a:r>
              <a:rPr lang="en-US" sz="1200" dirty="0">
                <a:solidFill>
                  <a:schemeClr val="accent3"/>
                </a:solidFill>
              </a:rPr>
              <a:t>Conflict resolution skills can be explicitly taught using individual lessons or curriculum, and then practiced and reinforced in their learning environment. </a:t>
            </a:r>
          </a:p>
          <a:p>
            <a:pPr marL="171450" indent="-171450">
              <a:buFont typeface="Arial" panose="020B0604020202020204" pitchFamily="34" charset="0"/>
              <a:buChar char="•"/>
            </a:pPr>
            <a:endParaRPr lang="en-US" sz="1200" dirty="0">
              <a:solidFill>
                <a:schemeClr val="accent3"/>
              </a:solidFill>
            </a:endParaRPr>
          </a:p>
          <a:p>
            <a:pPr marL="171450" indent="-171450">
              <a:buFont typeface="Arial" panose="020B0604020202020204" pitchFamily="34" charset="0"/>
              <a:buChar char="•"/>
            </a:pPr>
            <a:r>
              <a:rPr lang="en-US" sz="1200" b="1" dirty="0">
                <a:solidFill>
                  <a:schemeClr val="accent3"/>
                </a:solidFill>
              </a:rPr>
              <a:t>[CLICK] </a:t>
            </a:r>
            <a:r>
              <a:rPr lang="en-US" sz="1200" dirty="0">
                <a:solidFill>
                  <a:schemeClr val="accent3"/>
                </a:solidFill>
              </a:rPr>
              <a:t>An annual goal for this student could be: “</a:t>
            </a:r>
            <a:r>
              <a:rPr lang="en-US" b="0" i="0" dirty="0">
                <a:solidFill>
                  <a:srgbClr val="000000"/>
                </a:solidFill>
                <a:effectLst/>
                <a:highlight>
                  <a:srgbClr val="FFFFFF"/>
                </a:highlight>
                <a:latin typeface="montserrat" pitchFamily="2" charset="0"/>
              </a:rPr>
              <a:t>By the end of the school year, the student will be able to identify conflict triggers and apply strategies taught to resolve disputes in 8 out of 10 observed instances.” </a:t>
            </a:r>
          </a:p>
          <a:p>
            <a:pPr marL="171450" indent="-171450">
              <a:buFont typeface="Arial" panose="020B0604020202020204" pitchFamily="34" charset="0"/>
              <a:buChar char="•"/>
            </a:pPr>
            <a:endParaRPr lang="en-US" b="0" i="0" dirty="0">
              <a:solidFill>
                <a:srgbClr val="000000"/>
              </a:solidFill>
              <a:effectLst/>
              <a:highlight>
                <a:srgbClr val="FFFFFF"/>
              </a:highlight>
              <a:latin typeface="montserrat" pitchFamily="2" charset="0"/>
            </a:endParaRPr>
          </a:p>
          <a:p>
            <a:pPr marL="171450" indent="-171450">
              <a:buFont typeface="Arial" panose="020B0604020202020204" pitchFamily="34" charset="0"/>
              <a:buChar char="•"/>
            </a:pPr>
            <a:r>
              <a:rPr lang="en-US" b="0" i="0" dirty="0">
                <a:solidFill>
                  <a:srgbClr val="000000"/>
                </a:solidFill>
                <a:effectLst/>
                <a:highlight>
                  <a:srgbClr val="FFFFFF"/>
                </a:highlight>
                <a:latin typeface="montserrat" pitchFamily="2" charset="0"/>
              </a:rPr>
              <a:t>Because the student has strengths in getting along with others, perhaps the educator would include other students in learning about how to identify conflict triggers and provide social scenarios that the students could work through together. </a:t>
            </a:r>
          </a:p>
          <a:p>
            <a:pPr marL="171450" indent="-171450">
              <a:buFont typeface="Arial" panose="020B0604020202020204" pitchFamily="34" charset="0"/>
              <a:buChar char="•"/>
            </a:pPr>
            <a:endParaRPr lang="en-US" b="0" i="0" dirty="0">
              <a:solidFill>
                <a:srgbClr val="000000"/>
              </a:solidFill>
              <a:effectLst/>
              <a:highlight>
                <a:srgbClr val="FFFFFF"/>
              </a:highlight>
              <a:latin typeface="montserrat" pitchFamily="2" charset="0"/>
            </a:endParaRPr>
          </a:p>
          <a:p>
            <a:pPr marL="171450" indent="-171450">
              <a:buFont typeface="Arial" panose="020B0604020202020204" pitchFamily="34" charset="0"/>
              <a:buChar char="•"/>
            </a:pPr>
            <a:r>
              <a:rPr lang="en-US" b="0" i="0" dirty="0">
                <a:solidFill>
                  <a:srgbClr val="000000"/>
                </a:solidFill>
                <a:effectLst/>
                <a:highlight>
                  <a:srgbClr val="FFFFFF"/>
                </a:highlight>
                <a:latin typeface="montserrat" pitchFamily="2" charset="0"/>
              </a:rPr>
              <a:t>Chat activity: Let’s pause here to hear from you all. What are some ways that you would support Benny in meeting a goal set for conflict resolution skills? Enter them in the chat! </a:t>
            </a:r>
          </a:p>
          <a:p>
            <a:pPr marL="171450" indent="-171450">
              <a:buFont typeface="Arial" panose="020B0604020202020204" pitchFamily="34" charset="0"/>
              <a:buChar char="•"/>
            </a:pPr>
            <a:endParaRPr lang="en-US" sz="1200" dirty="0">
              <a:solidFill>
                <a:schemeClr val="accent3"/>
              </a:solidFill>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23</a:t>
            </a:fld>
            <a:endParaRPr lang="en-US"/>
          </a:p>
        </p:txBody>
      </p:sp>
    </p:spTree>
    <p:extLst>
      <p:ext uri="{BB962C8B-B14F-4D97-AF65-F5344CB8AC3E}">
        <p14:creationId xmlns:p14="http://schemas.microsoft.com/office/powerpoint/2010/main" val="28791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discussed how to use the DESSA in the IEP process, </a:t>
            </a:r>
            <a:r>
              <a:rPr lang="en-US" sz="1200" dirty="0"/>
              <a:t>what are some ways that you would support Student A in meeting a goal set for conflict resolution skills?</a:t>
            </a:r>
            <a:br>
              <a:rPr lang="en-US" sz="1200" b="1" dirty="0"/>
            </a:b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24</a:t>
            </a:fld>
            <a:endParaRPr lang="en-US"/>
          </a:p>
        </p:txBody>
      </p:sp>
    </p:spTree>
    <p:extLst>
      <p:ext uri="{BB962C8B-B14F-4D97-AF65-F5344CB8AC3E}">
        <p14:creationId xmlns:p14="http://schemas.microsoft.com/office/powerpoint/2010/main" val="1569255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ptos" panose="020B0004020202020204" pitchFamily="34" charset="0"/>
              </a:rPr>
              <a:t>Now that we’ve used our DESSA data to develop an IEP, let’s discuss how that same data can drive skill building.</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25</a:t>
            </a:fld>
            <a:endParaRPr lang="en-US"/>
          </a:p>
        </p:txBody>
      </p:sp>
    </p:spTree>
    <p:extLst>
      <p:ext uri="{BB962C8B-B14F-4D97-AF65-F5344CB8AC3E}">
        <p14:creationId xmlns:p14="http://schemas.microsoft.com/office/powerpoint/2010/main" val="723938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Referring to the same student we have been discussing during this session, when looking for resources to support growth based on IEP goals,  you could use DESSA-aligned strategies for </a:t>
            </a:r>
            <a:r>
              <a:rPr lang="en-US" b="1" dirty="0"/>
              <a:t>[CLICK] </a:t>
            </a:r>
            <a:r>
              <a:rPr lang="en-US" b="0" dirty="0"/>
              <a:t>Relationship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It may take collaboration with other colleagues to introduce, teach, and allow practice time for the student to generalize and apply the new skill.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For example, you may work with a School Counselor to aid in introducing the strategy in a small group or individual setting, then within the classroom, as the teacher, you will allow the student opportunities for further practice, reinforcing the student each time they demonstrate the new skill. </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26</a:t>
            </a:fld>
            <a:endParaRPr lang="en-US"/>
          </a:p>
        </p:txBody>
      </p:sp>
    </p:spTree>
    <p:extLst>
      <p:ext uri="{BB962C8B-B14F-4D97-AF65-F5344CB8AC3E}">
        <p14:creationId xmlns:p14="http://schemas.microsoft.com/office/powerpoint/2010/main" val="3701216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“Apologies and Forgiveness” might be a great strategy to start with because we know that Benny struggles to resolve conflicts positively.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strategy, students explore what an apology is and when it is necessary. Students also reflect on what forgiveness is and how it impacts relationships.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27</a:t>
            </a:fld>
            <a:endParaRPr lang="en-US"/>
          </a:p>
        </p:txBody>
      </p:sp>
    </p:spTree>
    <p:extLst>
      <p:ext uri="{BB962C8B-B14F-4D97-AF65-F5344CB8AC3E}">
        <p14:creationId xmlns:p14="http://schemas.microsoft.com/office/powerpoint/2010/main" val="1115490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know that a strength-based approach is pivotal for all students, but especially for those with exceptionalities.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So, to end our time together, let’s take a moment to reflect on the strength-based approach and how that might improve conversations, culture, climate, and engagement. </a:t>
            </a:r>
          </a:p>
          <a:p>
            <a:pPr marL="171450" indent="-171450">
              <a:buFont typeface="Arial" panose="020B0604020202020204" pitchFamily="34" charset="0"/>
              <a:buChar char="•"/>
            </a:pPr>
            <a:endParaRPr lang="en-US" dirty="0"/>
          </a:p>
          <a:p>
            <a:pPr>
              <a:lnSpc>
                <a:spcPct val="200000"/>
              </a:lnSpc>
            </a:pPr>
            <a:r>
              <a:rPr lang="en-US" dirty="0"/>
              <a:t>Take a moment to reflect and respond to the following questions: </a:t>
            </a:r>
            <a:r>
              <a:rPr lang="en-US" sz="1200" dirty="0">
                <a:latin typeface="Proxima Nova Semibold" panose="020B0604020202020204" charset="0"/>
                <a:cs typeface="Proxima Nova Semibold" panose="020B0604020202020204" charset="0"/>
              </a:rPr>
              <a:t>How might a strength-based approach improve: </a:t>
            </a:r>
          </a:p>
          <a:p>
            <a:pPr marL="342900" indent="-342900">
              <a:lnSpc>
                <a:spcPct val="200000"/>
              </a:lnSpc>
              <a:buFont typeface="Arial" panose="020B0604020202020204" pitchFamily="34" charset="0"/>
              <a:buChar char="•"/>
            </a:pPr>
            <a:r>
              <a:rPr lang="en-US" sz="1200" dirty="0">
                <a:latin typeface="Proxima Nova Semibold" panose="020B0604020202020204" charset="0"/>
                <a:cs typeface="Proxima Nova Semibold" panose="020B0604020202020204" charset="0"/>
              </a:rPr>
              <a:t>Conversations about student support?</a:t>
            </a:r>
          </a:p>
          <a:p>
            <a:pPr marL="342900" indent="-342900">
              <a:lnSpc>
                <a:spcPct val="200000"/>
              </a:lnSpc>
              <a:buFont typeface="Arial" panose="020B0604020202020204" pitchFamily="34" charset="0"/>
              <a:buChar char="•"/>
            </a:pPr>
            <a:r>
              <a:rPr lang="en-US" sz="1200" dirty="0">
                <a:latin typeface="Proxima Nova Semibold" panose="020B0604020202020204" charset="0"/>
                <a:cs typeface="Proxima Nova Semibold" panose="020B0604020202020204" charset="0"/>
              </a:rPr>
              <a:t>Culture and climate?</a:t>
            </a:r>
          </a:p>
          <a:p>
            <a:pPr marL="342900" indent="-342900">
              <a:lnSpc>
                <a:spcPct val="200000"/>
              </a:lnSpc>
              <a:buFont typeface="Arial" panose="020B0604020202020204" pitchFamily="34" charset="0"/>
              <a:buChar char="•"/>
            </a:pPr>
            <a:r>
              <a:rPr lang="en-US" sz="1200" dirty="0">
                <a:latin typeface="Proxima Nova Semibold" panose="020B0604020202020204" charset="0"/>
                <a:cs typeface="Proxima Nova Semibold" panose="020B0604020202020204" charset="0"/>
              </a:rPr>
              <a:t>Engagement with families?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Thank you for your time and attention today! If you have any questions, please inform your building leaders.</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28</a:t>
            </a:fld>
            <a:endParaRPr lang="en-US"/>
          </a:p>
        </p:txBody>
      </p:sp>
    </p:spTree>
    <p:extLst>
      <p:ext uri="{BB962C8B-B14F-4D97-AF65-F5344CB8AC3E}">
        <p14:creationId xmlns:p14="http://schemas.microsoft.com/office/powerpoint/2010/main" val="3836353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opening activity, let’s ground ourselves with a strengths-based mindset. Although some of our students may present some challenges, what strengths do you recognize in your students?</a:t>
            </a:r>
          </a:p>
        </p:txBody>
      </p:sp>
      <p:sp>
        <p:nvSpPr>
          <p:cNvPr id="4" name="Slide Number Placeholder 3"/>
          <p:cNvSpPr>
            <a:spLocks noGrp="1"/>
          </p:cNvSpPr>
          <p:nvPr>
            <p:ph type="sldNum" sz="quarter" idx="5"/>
          </p:nvPr>
        </p:nvSpPr>
        <p:spPr/>
        <p:txBody>
          <a:bodyPr/>
          <a:lstStyle/>
          <a:p>
            <a:fld id="{F48421BB-A003-3F4F-9B85-D56C23132542}" type="slidenum">
              <a:rPr lang="en-US" smtClean="0"/>
              <a:t>3</a:t>
            </a:fld>
            <a:endParaRPr lang="en-US"/>
          </a:p>
        </p:txBody>
      </p:sp>
    </p:spTree>
    <p:extLst>
      <p:ext uri="{BB962C8B-B14F-4D97-AF65-F5344CB8AC3E}">
        <p14:creationId xmlns:p14="http://schemas.microsoft.com/office/powerpoint/2010/main" val="1678846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325B"/>
                </a:solidFill>
                <a:effectLst/>
              </a:rPr>
              <a:t>Thank you for sharing. It’s time to explore our first topic, social emotional competence and Special Education.</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a:t>
            </a:fld>
            <a:endParaRPr lang="en-US"/>
          </a:p>
        </p:txBody>
      </p:sp>
    </p:spTree>
    <p:extLst>
      <p:ext uri="{BB962C8B-B14F-4D97-AF65-F5344CB8AC3E}">
        <p14:creationId xmlns:p14="http://schemas.microsoft.com/office/powerpoint/2010/main" val="89229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All students can benefit from ongoing social and emotional competence building and instruction; yet, as special education teachers know, students with disabilities often need additional support to build their social and emotional competence.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Students receiving special education services often have complex needs across several domains including – social and emotional, academic, and communication. We know however, that rather than approach a student's individualized programming only through a deficit lens – it is more beneficial to adopt a strength-based approach, in which a student's strengths are leveraged to develop their areas of need.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Regardless of the setting and context in which students receive services, assessment data can help you design intentional, proactive intervention to better meet the unique needs of the students you serve. Using assessment data will position you to meet the goals of positive student growth and outcomes. </a:t>
            </a:r>
            <a:endParaRPr lang="en-US" b="1"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5</a:t>
            </a:fld>
            <a:endParaRPr lang="en-US"/>
          </a:p>
        </p:txBody>
      </p:sp>
    </p:spTree>
    <p:extLst>
      <p:ext uri="{BB962C8B-B14F-4D97-AF65-F5344CB8AC3E}">
        <p14:creationId xmlns:p14="http://schemas.microsoft.com/office/powerpoint/2010/main" val="255101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how social and emotional competency assessment can support students with exceptionalities, let’s talk more specifically about the DESSA.</a:t>
            </a:r>
          </a:p>
        </p:txBody>
      </p:sp>
      <p:sp>
        <p:nvSpPr>
          <p:cNvPr id="4" name="Slide Number Placeholder 3"/>
          <p:cNvSpPr>
            <a:spLocks noGrp="1"/>
          </p:cNvSpPr>
          <p:nvPr>
            <p:ph type="sldNum" sz="quarter" idx="5"/>
          </p:nvPr>
        </p:nvSpPr>
        <p:spPr/>
        <p:txBody>
          <a:bodyPr/>
          <a:lstStyle/>
          <a:p>
            <a:fld id="{F48421BB-A003-3F4F-9B85-D56C23132542}" type="slidenum">
              <a:rPr lang="en-US" smtClean="0"/>
              <a:t>6</a:t>
            </a:fld>
            <a:endParaRPr lang="en-US"/>
          </a:p>
        </p:txBody>
      </p:sp>
    </p:spTree>
    <p:extLst>
      <p:ext uri="{BB962C8B-B14F-4D97-AF65-F5344CB8AC3E}">
        <p14:creationId xmlns:p14="http://schemas.microsoft.com/office/powerpoint/2010/main" val="950922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a reminder, the DESSA is an</a:t>
            </a:r>
            <a:r>
              <a:rPr lang="en-US" b="0" dirty="0">
                <a:latin typeface="+mj-lt"/>
              </a:rPr>
              <a:t> evidence-based social and emotional competency assessment to support student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latin typeface="+mj-lt"/>
            </a:endParaRPr>
          </a:p>
          <a:p>
            <a:pPr marL="171450" indent="-171450">
              <a:buFont typeface="Arial" panose="020B0604020202020204" pitchFamily="34" charset="0"/>
              <a:buChar char="•"/>
              <a:defRPr/>
            </a:pPr>
            <a:r>
              <a:rPr lang="en-US" dirty="0"/>
              <a:t> The data from the DESSA shares where a student has strengths within 6 skill areas as well as where teachers have an opportunity to provide further instruction. </a:t>
            </a:r>
            <a:r>
              <a:rPr lang="en-US" b="0" i="0" dirty="0">
                <a:solidFill>
                  <a:srgbClr val="747679"/>
                </a:solidFill>
                <a:effectLst/>
              </a:rPr>
              <a:t>With DESSA data, educators can design individualized instruction to better meet the unique needs of the students they serve.</a:t>
            </a:r>
            <a:endParaRPr lang="en-US" dirty="0"/>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The 6 skill areas are self-awareness, optimistic thinking, self-awareness, self-management, responsible decision making, social awareness, and relationship skills. </a:t>
            </a:r>
            <a:endParaRPr lang="en-US" b="1"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7</a:t>
            </a:fld>
            <a:endParaRPr lang="en-US"/>
          </a:p>
        </p:txBody>
      </p:sp>
    </p:spTree>
    <p:extLst>
      <p:ext uri="{BB962C8B-B14F-4D97-AF65-F5344CB8AC3E}">
        <p14:creationId xmlns:p14="http://schemas.microsoft.com/office/powerpoint/2010/main" val="3610134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On the bottom portion of this slide, the different DESSA assessments are noted, which we will expand on in just a moment.</a:t>
            </a:r>
            <a:endParaRPr lang="en-US" b="0" dirty="0">
              <a:solidFill>
                <a:srgbClr val="00325B"/>
              </a:solidFill>
              <a:effectLst/>
              <a:latin typeface="YAFcfjveRFU 0"/>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First, let’s take a look at the development and standardization properties of the DESSA assessments.</a:t>
            </a:r>
            <a:endParaRPr lang="en-US" b="0" dirty="0">
              <a:solidFill>
                <a:srgbClr val="00325B"/>
              </a:solidFill>
              <a:effectLst/>
              <a:latin typeface="YAFcfjveRFU 0"/>
            </a:endParaRP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1" i="0" dirty="0">
                <a:solidFill>
                  <a:srgbClr val="00325B"/>
                </a:solidFill>
                <a:effectLst/>
              </a:rPr>
              <a:t>(Click) </a:t>
            </a:r>
            <a:r>
              <a:rPr lang="en-US" b="0" i="0" dirty="0">
                <a:solidFill>
                  <a:srgbClr val="00325B"/>
                </a:solidFill>
                <a:effectLst/>
              </a:rPr>
              <a:t>All the DESSA assessments are standardized; there are established procedures for administering, scoring, and interpreting the results.​ The standardization sample was representative of the population across the United States and a bias analysis was completed for each question item.</a:t>
            </a:r>
            <a:endParaRPr lang="en-US" b="0" dirty="0"/>
          </a:p>
          <a:p>
            <a:pPr>
              <a:buFont typeface="Arial" panose="020B0604020202020204" pitchFamily="34" charset="0"/>
              <a:buChar char="•"/>
            </a:pPr>
            <a:endParaRPr lang="en-US" b="1" i="0" dirty="0">
              <a:solidFill>
                <a:srgbClr val="00325B"/>
              </a:solidFill>
              <a:effectLst/>
            </a:endParaRPr>
          </a:p>
          <a:p>
            <a:pPr>
              <a:buFont typeface="Arial" panose="020B0604020202020204" pitchFamily="34" charset="0"/>
              <a:buChar char="•"/>
            </a:pPr>
            <a:r>
              <a:rPr lang="en-US" b="1" i="0" dirty="0">
                <a:solidFill>
                  <a:srgbClr val="00325B"/>
                </a:solidFill>
                <a:effectLst/>
              </a:rPr>
              <a:t>(Click) </a:t>
            </a:r>
            <a:r>
              <a:rPr lang="en-US" b="0" i="0" dirty="0">
                <a:solidFill>
                  <a:srgbClr val="00325B"/>
                </a:solidFill>
                <a:effectLst/>
              </a:rPr>
              <a:t>They are norm-referenced scores and are based on a national sample of students. Students’ social and emotional competence can be compared or benchmarked to other students. ​The assessments are classified as Behavior Rating Scales which are one of the most common forms of assessment used in the educational field. </a:t>
            </a:r>
            <a:endParaRPr lang="en-US" b="0" dirty="0"/>
          </a:p>
          <a:p>
            <a:pPr>
              <a:buFont typeface="Arial" panose="020B0604020202020204" pitchFamily="34" charset="0"/>
              <a:buChar char="•"/>
            </a:pPr>
            <a:endParaRPr lang="en-US" b="1" i="0" dirty="0">
              <a:solidFill>
                <a:srgbClr val="00325B"/>
              </a:solidFill>
              <a:effectLst/>
            </a:endParaRPr>
          </a:p>
          <a:p>
            <a:pPr>
              <a:buFont typeface="Arial" panose="020B0604020202020204" pitchFamily="34" charset="0"/>
              <a:buChar char="•"/>
            </a:pPr>
            <a:r>
              <a:rPr lang="en-US" b="1" i="0" dirty="0">
                <a:solidFill>
                  <a:srgbClr val="00325B"/>
                </a:solidFill>
                <a:effectLst/>
              </a:rPr>
              <a:t>(Click)</a:t>
            </a:r>
            <a:r>
              <a:rPr lang="en-US" b="0" i="0" dirty="0">
                <a:solidFill>
                  <a:srgbClr val="00325B"/>
                </a:solidFill>
                <a:effectLst/>
              </a:rPr>
              <a:t>Most uniquely, the DESSA assessments are strength-based. Every question on the DESSA is a positively worded, desirable behavior, such as “get along with others”, rather than maladaptive ones, like “annoys others”. There are many advantages to this approach of promoting social and emotional competencies, a main benefit is that these social-emotional competencies contribute to a student’s resilience in the face of adversity. By highlighting students’ strengths, educators can help students leverage their strengths in areas of growth.</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8</a:t>
            </a:fld>
            <a:endParaRPr lang="en-US"/>
          </a:p>
        </p:txBody>
      </p:sp>
    </p:spTree>
    <p:extLst>
      <p:ext uri="{BB962C8B-B14F-4D97-AF65-F5344CB8AC3E}">
        <p14:creationId xmlns:p14="http://schemas.microsoft.com/office/powerpoint/2010/main" val="1205251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DESSA 2-mini is a universal screener of social and emotional competence designed for all students. It has 8 questions and takes about 1 minute per student for an educator (or rater) to complete.</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The primary purpose of the “mini” screener is to quickly and accurately identify which students may be at risk of academic and behavioral difficulties based on their social and emotional development.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screener is completed online after at least 4 weeks, or a cumulative of 24 hours over a 4-week period of interaction and observation of the student. There are 4 different forms that can be utilized for progress monitoring throughout the school year.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 The results from the DESSA 2-mini produce a Social-Emotional Total (SET) score that provides an indication of a student’s overall social and emotional competence at the time of assessment.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This data can help educators plan how best to strengthen, readjust, or add universal supports. This screener can also help to identify students that may benefit from additional assessment.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 few examples of questions that are on </a:t>
            </a:r>
            <a:r>
              <a:rPr lang="en-US" b="0" i="0">
                <a:solidFill>
                  <a:srgbClr val="00325B"/>
                </a:solidFill>
                <a:effectLst/>
              </a:rPr>
              <a:t>the DESSA 2-mini </a:t>
            </a:r>
            <a:r>
              <a:rPr lang="en-US" b="0" i="0" dirty="0">
                <a:solidFill>
                  <a:srgbClr val="00325B"/>
                </a:solidFill>
                <a:effectLst/>
              </a:rPr>
              <a:t>are listed here, with the answer options that can be selected based on the frequency in which the educator has observed the student to utilize a specific skill.</a:t>
            </a: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1" i="0" dirty="0">
                <a:solidFill>
                  <a:srgbClr val="00325B"/>
                </a:solidFill>
                <a:effectLst/>
              </a:rPr>
              <a:t>[Click] </a:t>
            </a:r>
            <a:r>
              <a:rPr lang="en-US" b="0" i="0" dirty="0">
                <a:solidFill>
                  <a:srgbClr val="00325B"/>
                </a:solidFill>
                <a:effectLst/>
              </a:rPr>
              <a:t>The student’s results will populate on this spectrum provided.</a:t>
            </a:r>
            <a:endParaRPr lang="en-US" b="1"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9</a:t>
            </a:fld>
            <a:endParaRPr lang="en-US"/>
          </a:p>
        </p:txBody>
      </p:sp>
    </p:spTree>
    <p:extLst>
      <p:ext uri="{BB962C8B-B14F-4D97-AF65-F5344CB8AC3E}">
        <p14:creationId xmlns:p14="http://schemas.microsoft.com/office/powerpoint/2010/main" val="4060403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00325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FFF8EB"/>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FFF8E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11" name="Marcador de texto 3">
            <a:extLst>
              <a:ext uri="{FF2B5EF4-FFF2-40B4-BE49-F238E27FC236}">
                <a16:creationId xmlns:a16="http://schemas.microsoft.com/office/drawing/2014/main" id="{52091383-E9D5-EBBE-88D2-951572A53ADF}"/>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5BD8B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7" name="Imagen 6">
            <a:extLst>
              <a:ext uri="{FF2B5EF4-FFF2-40B4-BE49-F238E27FC236}">
                <a16:creationId xmlns:a16="http://schemas.microsoft.com/office/drawing/2014/main" id="{61B425AD-FB63-C6DC-EB42-78BA16BAF3BF}"/>
              </a:ext>
            </a:extLst>
          </p:cNvPr>
          <p:cNvPicPr>
            <a:picLocks noChangeAspect="1"/>
          </p:cNvPicPr>
          <p:nvPr userDrawn="1"/>
        </p:nvPicPr>
        <p:blipFill>
          <a:blip r:embed="rId2"/>
          <a:stretch>
            <a:fillRect/>
          </a:stretch>
        </p:blipFill>
        <p:spPr>
          <a:xfrm>
            <a:off x="629477" y="638399"/>
            <a:ext cx="1567313" cy="483964"/>
          </a:xfrm>
          <a:prstGeom prst="rect">
            <a:avLst/>
          </a:prstGeom>
        </p:spPr>
      </p:pic>
    </p:spTree>
    <p:extLst>
      <p:ext uri="{BB962C8B-B14F-4D97-AF65-F5344CB8AC3E}">
        <p14:creationId xmlns:p14="http://schemas.microsoft.com/office/powerpoint/2010/main" val="2253899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B30994F9-B842-75A8-DA28-CA69A50DA2C4}"/>
              </a:ext>
            </a:extLst>
          </p:cNvPr>
          <p:cNvSpPr>
            <a:spLocks noGrp="1"/>
          </p:cNvSpPr>
          <p:nvPr>
            <p:ph type="pic" idx="1"/>
          </p:nvPr>
        </p:nvSpPr>
        <p:spPr>
          <a:xfrm>
            <a:off x="5965266" y="1395882"/>
            <a:ext cx="5390121" cy="38476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FI"/>
          </a:p>
        </p:txBody>
      </p:sp>
      <p:sp>
        <p:nvSpPr>
          <p:cNvPr id="8" name="Rectángulo 7">
            <a:extLst>
              <a:ext uri="{FF2B5EF4-FFF2-40B4-BE49-F238E27FC236}">
                <a16:creationId xmlns:a16="http://schemas.microsoft.com/office/drawing/2014/main" id="{0AB7C22B-014D-F97B-E6D4-C072EC20245C}"/>
              </a:ext>
            </a:extLst>
          </p:cNvPr>
          <p:cNvSpPr/>
          <p:nvPr userDrawn="1"/>
        </p:nvSpPr>
        <p:spPr>
          <a:xfrm>
            <a:off x="1" y="0"/>
            <a:ext cx="5183188" cy="6858000"/>
          </a:xfrm>
          <a:prstGeom prst="rect">
            <a:avLst/>
          </a:prstGeom>
          <a:solidFill>
            <a:srgbClr val="FFC34A">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30E13686-348F-B406-F743-FA3277273401}"/>
              </a:ext>
            </a:extLst>
          </p:cNvPr>
          <p:cNvSpPr>
            <a:spLocks noGrp="1"/>
          </p:cNvSpPr>
          <p:nvPr>
            <p:ph type="title"/>
          </p:nvPr>
        </p:nvSpPr>
        <p:spPr>
          <a:xfrm>
            <a:off x="839788" y="1395883"/>
            <a:ext cx="3932237" cy="1600200"/>
          </a:xfrm>
        </p:spPr>
        <p:txBody>
          <a:bodyPr anchor="b"/>
          <a:lstStyle>
            <a:lvl1pPr>
              <a:defRPr sz="3200" b="1" i="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11" name="Marcador de texto 3">
            <a:extLst>
              <a:ext uri="{FF2B5EF4-FFF2-40B4-BE49-F238E27FC236}">
                <a16:creationId xmlns:a16="http://schemas.microsoft.com/office/drawing/2014/main" id="{88B2BDA0-316F-EE47-2838-C66E41624753}"/>
              </a:ext>
            </a:extLst>
          </p:cNvPr>
          <p:cNvSpPr>
            <a:spLocks noGrp="1"/>
          </p:cNvSpPr>
          <p:nvPr>
            <p:ph type="body" sz="half" idx="2"/>
          </p:nvPr>
        </p:nvSpPr>
        <p:spPr>
          <a:xfrm>
            <a:off x="839788" y="3493004"/>
            <a:ext cx="3932237" cy="956025"/>
          </a:xfrm>
        </p:spPr>
        <p:txBody>
          <a:bodyPr/>
          <a:lstStyle>
            <a:lvl1pPr marL="0" indent="0">
              <a:buNone/>
              <a:defRPr sz="16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Marcador de texto 3">
            <a:extLst>
              <a:ext uri="{FF2B5EF4-FFF2-40B4-BE49-F238E27FC236}">
                <a16:creationId xmlns:a16="http://schemas.microsoft.com/office/drawing/2014/main" id="{FC4EE8CA-4432-C737-E69E-F7059E222A0E}"/>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2" name="Imagen 1">
            <a:extLst>
              <a:ext uri="{FF2B5EF4-FFF2-40B4-BE49-F238E27FC236}">
                <a16:creationId xmlns:a16="http://schemas.microsoft.com/office/drawing/2014/main" id="{7C1BC7E4-C401-85B1-7425-118A9807AC09}"/>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5" name="Picture 4">
            <a:extLst>
              <a:ext uri="{FF2B5EF4-FFF2-40B4-BE49-F238E27FC236}">
                <a16:creationId xmlns:a16="http://schemas.microsoft.com/office/drawing/2014/main" id="{66E1D6F1-79D7-C9FE-FF99-E0503F1887A2}"/>
              </a:ext>
            </a:extLst>
          </p:cNvPr>
          <p:cNvPicPr>
            <a:picLocks noChangeAspect="1"/>
          </p:cNvPicPr>
          <p:nvPr userDrawn="1"/>
        </p:nvPicPr>
        <p:blipFill>
          <a:blip r:embed="rId3"/>
          <a:stretch>
            <a:fillRect/>
          </a:stretch>
        </p:blipFill>
        <p:spPr>
          <a:xfrm>
            <a:off x="304091" y="6001354"/>
            <a:ext cx="4581418" cy="418495"/>
          </a:xfrm>
          <a:prstGeom prst="rect">
            <a:avLst/>
          </a:prstGeom>
        </p:spPr>
      </p:pic>
    </p:spTree>
    <p:extLst>
      <p:ext uri="{BB962C8B-B14F-4D97-AF65-F5344CB8AC3E}">
        <p14:creationId xmlns:p14="http://schemas.microsoft.com/office/powerpoint/2010/main" val="47985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Slide ">
    <p:bg>
      <p:bgPr>
        <a:solidFill>
          <a:srgbClr val="00325E"/>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7C10450-AC6B-E07A-EA0F-5A43B70CE0FB}"/>
              </a:ext>
            </a:extLst>
          </p:cNvPr>
          <p:cNvSpPr/>
          <p:nvPr userDrawn="1"/>
        </p:nvSpPr>
        <p:spPr>
          <a:xfrm>
            <a:off x="0" y="3936569"/>
            <a:ext cx="12191999" cy="2921431"/>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8EB"/>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3F63AE8D-5B57-1976-B75A-7A146B600FAA}"/>
              </a:ext>
            </a:extLst>
          </p:cNvPr>
          <p:cNvSpPr>
            <a:spLocks noGrp="1"/>
          </p:cNvSpPr>
          <p:nvPr>
            <p:ph type="title" hasCustomPrompt="1"/>
          </p:nvPr>
        </p:nvSpPr>
        <p:spPr>
          <a:xfrm>
            <a:off x="3228975" y="4474894"/>
            <a:ext cx="7615238" cy="397752"/>
          </a:xfrm>
        </p:spPr>
        <p:txBody>
          <a:bodyPr anchor="t" anchorCtr="0">
            <a:normAutofit/>
          </a:bodyPr>
          <a:lstStyle>
            <a:lvl1pPr>
              <a:defRPr sz="2800" b="1" i="0" cap="all" spc="100" baseline="0">
                <a:solidFill>
                  <a:srgbClr val="00325E"/>
                </a:solidFill>
                <a:latin typeface="Arial" panose="020B0604020202020204" pitchFamily="34" charset="0"/>
                <a:cs typeface="Arial" panose="020B0604020202020204" pitchFamily="34" charset="0"/>
              </a:defRPr>
            </a:lvl1pPr>
          </a:lstStyle>
          <a:p>
            <a:r>
              <a:rPr lang="es-ES" err="1"/>
              <a:t>Name</a:t>
            </a:r>
            <a:r>
              <a:rPr lang="es-ES"/>
              <a:t> </a:t>
            </a:r>
            <a:r>
              <a:rPr lang="es-ES" err="1"/>
              <a:t>Lastname</a:t>
            </a:r>
            <a:endParaRPr lang="es-FI"/>
          </a:p>
        </p:txBody>
      </p:sp>
      <p:sp>
        <p:nvSpPr>
          <p:cNvPr id="9" name="Marcador de texto 3">
            <a:extLst>
              <a:ext uri="{FF2B5EF4-FFF2-40B4-BE49-F238E27FC236}">
                <a16:creationId xmlns:a16="http://schemas.microsoft.com/office/drawing/2014/main" id="{3589ABDD-2A43-C7AB-D33D-A8F1E71F14AF}"/>
              </a:ext>
            </a:extLst>
          </p:cNvPr>
          <p:cNvSpPr>
            <a:spLocks noGrp="1"/>
          </p:cNvSpPr>
          <p:nvPr>
            <p:ph type="body" sz="half" idx="2" hasCustomPrompt="1"/>
          </p:nvPr>
        </p:nvSpPr>
        <p:spPr>
          <a:xfrm>
            <a:off x="3692947" y="5278075"/>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err="1"/>
              <a:t>Email@email.com</a:t>
            </a:r>
            <a:endParaRPr lang="es-ES"/>
          </a:p>
        </p:txBody>
      </p:sp>
      <p:sp>
        <p:nvSpPr>
          <p:cNvPr id="10" name="Marcador de texto 3">
            <a:extLst>
              <a:ext uri="{FF2B5EF4-FFF2-40B4-BE49-F238E27FC236}">
                <a16:creationId xmlns:a16="http://schemas.microsoft.com/office/drawing/2014/main" id="{29DC1D1B-63B9-FCCF-A326-09EFB4780220}"/>
              </a:ext>
            </a:extLst>
          </p:cNvPr>
          <p:cNvSpPr>
            <a:spLocks noGrp="1"/>
          </p:cNvSpPr>
          <p:nvPr>
            <p:ph type="body" sz="half" idx="10" hasCustomPrompt="1"/>
          </p:nvPr>
        </p:nvSpPr>
        <p:spPr>
          <a:xfrm>
            <a:off x="3692947" y="5684490"/>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1 - 123 - 1234567</a:t>
            </a:r>
          </a:p>
        </p:txBody>
      </p:sp>
      <p:sp>
        <p:nvSpPr>
          <p:cNvPr id="12" name="Marcador de texto 3">
            <a:extLst>
              <a:ext uri="{FF2B5EF4-FFF2-40B4-BE49-F238E27FC236}">
                <a16:creationId xmlns:a16="http://schemas.microsoft.com/office/drawing/2014/main" id="{9B92E2C2-5F19-5DC9-D902-E3B3D3381C8D}"/>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3" name="Elipse 12">
            <a:extLst>
              <a:ext uri="{FF2B5EF4-FFF2-40B4-BE49-F238E27FC236}">
                <a16:creationId xmlns:a16="http://schemas.microsoft.com/office/drawing/2014/main" id="{A9C42249-F5BB-FE30-5D2B-DFBC05776D4C}"/>
              </a:ext>
            </a:extLst>
          </p:cNvPr>
          <p:cNvSpPr/>
          <p:nvPr userDrawn="1"/>
        </p:nvSpPr>
        <p:spPr>
          <a:xfrm>
            <a:off x="3287472" y="5278074"/>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7840E29A-28EB-3616-ACA6-48EB054FB465}"/>
              </a:ext>
            </a:extLst>
          </p:cNvPr>
          <p:cNvPicPr>
            <a:picLocks noChangeAspect="1"/>
          </p:cNvPicPr>
          <p:nvPr userDrawn="1"/>
        </p:nvPicPr>
        <p:blipFill>
          <a:blip r:embed="rId2"/>
          <a:stretch>
            <a:fillRect/>
          </a:stretch>
        </p:blipFill>
        <p:spPr>
          <a:xfrm>
            <a:off x="3362912" y="5368931"/>
            <a:ext cx="141987" cy="105346"/>
          </a:xfrm>
          <a:prstGeom prst="rect">
            <a:avLst/>
          </a:prstGeom>
        </p:spPr>
      </p:pic>
      <p:sp>
        <p:nvSpPr>
          <p:cNvPr id="16" name="Elipse 15">
            <a:extLst>
              <a:ext uri="{FF2B5EF4-FFF2-40B4-BE49-F238E27FC236}">
                <a16:creationId xmlns:a16="http://schemas.microsoft.com/office/drawing/2014/main" id="{BCFB8B9B-5C05-2754-BF56-4CDC639B6398}"/>
              </a:ext>
            </a:extLst>
          </p:cNvPr>
          <p:cNvSpPr/>
          <p:nvPr userDrawn="1"/>
        </p:nvSpPr>
        <p:spPr>
          <a:xfrm>
            <a:off x="3287472" y="5676770"/>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redondeado 17">
            <a:extLst>
              <a:ext uri="{FF2B5EF4-FFF2-40B4-BE49-F238E27FC236}">
                <a16:creationId xmlns:a16="http://schemas.microsoft.com/office/drawing/2014/main" id="{C8975D69-9A29-89CA-7689-0EFF6F622457}"/>
              </a:ext>
            </a:extLst>
          </p:cNvPr>
          <p:cNvSpPr/>
          <p:nvPr userDrawn="1"/>
        </p:nvSpPr>
        <p:spPr>
          <a:xfrm>
            <a:off x="3287472" y="5051411"/>
            <a:ext cx="1245705" cy="4686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n 19">
            <a:extLst>
              <a:ext uri="{FF2B5EF4-FFF2-40B4-BE49-F238E27FC236}">
                <a16:creationId xmlns:a16="http://schemas.microsoft.com/office/drawing/2014/main" id="{3E4CBB12-B5E9-401A-BC22-BB48224CB16F}"/>
              </a:ext>
            </a:extLst>
          </p:cNvPr>
          <p:cNvPicPr>
            <a:picLocks noChangeAspect="1"/>
          </p:cNvPicPr>
          <p:nvPr userDrawn="1"/>
        </p:nvPicPr>
        <p:blipFill>
          <a:blip r:embed="rId3"/>
          <a:stretch>
            <a:fillRect/>
          </a:stretch>
        </p:blipFill>
        <p:spPr>
          <a:xfrm>
            <a:off x="3362912" y="5753391"/>
            <a:ext cx="141986" cy="141986"/>
          </a:xfrm>
          <a:prstGeom prst="rect">
            <a:avLst/>
          </a:prstGeom>
        </p:spPr>
      </p:pic>
      <p:pic>
        <p:nvPicPr>
          <p:cNvPr id="4" name="Picture 3" descr="A white square with a black background&#10;&#10;Description automatically generated">
            <a:extLst>
              <a:ext uri="{FF2B5EF4-FFF2-40B4-BE49-F238E27FC236}">
                <a16:creationId xmlns:a16="http://schemas.microsoft.com/office/drawing/2014/main" id="{BAEB208C-6A0E-244B-B60B-208F445AD44B}"/>
              </a:ext>
            </a:extLst>
          </p:cNvPr>
          <p:cNvPicPr>
            <a:picLocks noChangeAspect="1"/>
          </p:cNvPicPr>
          <p:nvPr userDrawn="1"/>
        </p:nvPicPr>
        <p:blipFill>
          <a:blip r:embed="rId4">
            <a:alphaModFix amt="24000"/>
          </a:blip>
          <a:stretch>
            <a:fillRect/>
          </a:stretch>
        </p:blipFill>
        <p:spPr>
          <a:xfrm>
            <a:off x="298404" y="-543481"/>
            <a:ext cx="4856934" cy="4856934"/>
          </a:xfrm>
          <a:prstGeom prst="rect">
            <a:avLst/>
          </a:prstGeom>
        </p:spPr>
      </p:pic>
      <p:sp>
        <p:nvSpPr>
          <p:cNvPr id="21" name="Rectángulo redondeado 20">
            <a:extLst>
              <a:ext uri="{FF2B5EF4-FFF2-40B4-BE49-F238E27FC236}">
                <a16:creationId xmlns:a16="http://schemas.microsoft.com/office/drawing/2014/main" id="{26220717-BB0B-85F6-3D54-22914931A733}"/>
              </a:ext>
            </a:extLst>
          </p:cNvPr>
          <p:cNvSpPr/>
          <p:nvPr userDrawn="1"/>
        </p:nvSpPr>
        <p:spPr>
          <a:xfrm>
            <a:off x="773579" y="2652331"/>
            <a:ext cx="1953292" cy="2422511"/>
          </a:xfrm>
          <a:prstGeom prst="roundRect">
            <a:avLst>
              <a:gd name="adj" fmla="val 13323"/>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arcador de posición de imagen 22">
            <a:extLst>
              <a:ext uri="{FF2B5EF4-FFF2-40B4-BE49-F238E27FC236}">
                <a16:creationId xmlns:a16="http://schemas.microsoft.com/office/drawing/2014/main" id="{52FADA5B-7811-7CF3-626F-1EE34710FF5E}"/>
              </a:ext>
            </a:extLst>
          </p:cNvPr>
          <p:cNvSpPr>
            <a:spLocks noGrp="1"/>
          </p:cNvSpPr>
          <p:nvPr>
            <p:ph type="pic" sz="quarter" idx="12"/>
          </p:nvPr>
        </p:nvSpPr>
        <p:spPr>
          <a:xfrm>
            <a:off x="926659" y="2800823"/>
            <a:ext cx="1647131" cy="2125525"/>
          </a:xfrm>
        </p:spPr>
        <p:txBody>
          <a:bodyPr>
            <a:normAutofit/>
          </a:bodyPr>
          <a:lstStyle>
            <a:lvl1pPr>
              <a:defRPr sz="2000"/>
            </a:lvl1pPr>
          </a:lstStyle>
          <a:p>
            <a:r>
              <a:rPr lang="en-US"/>
              <a:t>Click icon to add picture</a:t>
            </a:r>
          </a:p>
        </p:txBody>
      </p:sp>
      <p:pic>
        <p:nvPicPr>
          <p:cNvPr id="3" name="Imagen 2">
            <a:extLst>
              <a:ext uri="{FF2B5EF4-FFF2-40B4-BE49-F238E27FC236}">
                <a16:creationId xmlns:a16="http://schemas.microsoft.com/office/drawing/2014/main" id="{CAC10D5B-1289-AC26-FA4E-2A4BC37EBE19}"/>
              </a:ext>
            </a:extLst>
          </p:cNvPr>
          <p:cNvPicPr>
            <a:picLocks noChangeAspect="1"/>
          </p:cNvPicPr>
          <p:nvPr userDrawn="1"/>
        </p:nvPicPr>
        <p:blipFill>
          <a:blip r:embed="rId5"/>
          <a:stretch>
            <a:fillRect/>
          </a:stretch>
        </p:blipFill>
        <p:spPr>
          <a:xfrm>
            <a:off x="7581362" y="828110"/>
            <a:ext cx="3637165" cy="1123105"/>
          </a:xfrm>
          <a:prstGeom prst="rect">
            <a:avLst/>
          </a:prstGeom>
        </p:spPr>
      </p:pic>
    </p:spTree>
    <p:extLst>
      <p:ext uri="{BB962C8B-B14F-4D97-AF65-F5344CB8AC3E}">
        <p14:creationId xmlns:p14="http://schemas.microsoft.com/office/powerpoint/2010/main" val="183152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rgbClr val="FFF8EC"/>
        </a:solidFill>
        <a:effectLst/>
      </p:bgPr>
    </p:bg>
    <p:spTree>
      <p:nvGrpSpPr>
        <p:cNvPr id="1" name=""/>
        <p:cNvGrpSpPr/>
        <p:nvPr/>
      </p:nvGrpSpPr>
      <p:grpSpPr>
        <a:xfrm>
          <a:off x="0" y="0"/>
          <a:ext cx="0" cy="0"/>
          <a:chOff x="0" y="0"/>
          <a:chExt cx="0" cy="0"/>
        </a:xfrm>
      </p:grpSpPr>
      <p:pic>
        <p:nvPicPr>
          <p:cNvPr id="13" name="Picture 12" descr="A green crescent moon with black background&#10;&#10;Description automatically generated">
            <a:extLst>
              <a:ext uri="{FF2B5EF4-FFF2-40B4-BE49-F238E27FC236}">
                <a16:creationId xmlns:a16="http://schemas.microsoft.com/office/drawing/2014/main" id="{235535AD-1809-D9EB-FF37-9B05B745F4DB}"/>
              </a:ext>
            </a:extLst>
          </p:cNvPr>
          <p:cNvPicPr>
            <a:picLocks noChangeAspect="1"/>
          </p:cNvPicPr>
          <p:nvPr userDrawn="1"/>
        </p:nvPicPr>
        <p:blipFill>
          <a:blip r:embed="rId2">
            <a:alphaModFix amt="23000"/>
          </a:blip>
          <a:stretch>
            <a:fillRect/>
          </a:stretch>
        </p:blipFill>
        <p:spPr>
          <a:xfrm rot="18030488">
            <a:off x="4636754" y="961017"/>
            <a:ext cx="2760668" cy="5486391"/>
          </a:xfrm>
          <a:prstGeom prst="rect">
            <a:avLst/>
          </a:prstGeom>
        </p:spPr>
      </p:pic>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00325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7" name="Marcador de texto 3">
            <a:extLst>
              <a:ext uri="{FF2B5EF4-FFF2-40B4-BE49-F238E27FC236}">
                <a16:creationId xmlns:a16="http://schemas.microsoft.com/office/drawing/2014/main" id="{2D6A0577-BC5B-A562-1C80-02C393DA7AE7}"/>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9" name="Picture 8" descr="A blue and green text on a black background&#10;&#10;Description automatically generated">
            <a:extLst>
              <a:ext uri="{FF2B5EF4-FFF2-40B4-BE49-F238E27FC236}">
                <a16:creationId xmlns:a16="http://schemas.microsoft.com/office/drawing/2014/main" id="{B78D8DC7-CAD1-5181-FA99-8810AE3BE60A}"/>
              </a:ext>
            </a:extLst>
          </p:cNvPr>
          <p:cNvPicPr>
            <a:picLocks noChangeAspect="1"/>
          </p:cNvPicPr>
          <p:nvPr userDrawn="1"/>
        </p:nvPicPr>
        <p:blipFill>
          <a:blip r:embed="rId3"/>
          <a:stretch>
            <a:fillRect/>
          </a:stretch>
        </p:blipFill>
        <p:spPr>
          <a:xfrm>
            <a:off x="739775" y="352426"/>
            <a:ext cx="1568450" cy="482600"/>
          </a:xfrm>
          <a:prstGeom prst="rect">
            <a:avLst/>
          </a:prstGeom>
        </p:spPr>
      </p:pic>
    </p:spTree>
    <p:extLst>
      <p:ext uri="{BB962C8B-B14F-4D97-AF65-F5344CB8AC3E}">
        <p14:creationId xmlns:p14="http://schemas.microsoft.com/office/powerpoint/2010/main" val="42003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chemeClr val="bg1"/>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2"/>
              </a:buClr>
              <a:defRPr sz="2400"/>
            </a:lvl1pPr>
            <a:lvl2pPr>
              <a:buClr>
                <a:schemeClr val="accent2"/>
              </a:buClr>
              <a:defRPr sz="2000"/>
            </a:lvl2pPr>
            <a:lvl3pPr>
              <a:buClr>
                <a:schemeClr val="accent2"/>
              </a:buClr>
              <a:defRPr sz="1600"/>
            </a:lvl3pPr>
            <a:lvl4pPr>
              <a:buClr>
                <a:schemeClr val="accent2"/>
              </a:buClr>
              <a:defRPr sz="12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6" name="Picture 5" descr="A white square with a black background&#10;&#10;Description automatically generated">
            <a:extLst>
              <a:ext uri="{FF2B5EF4-FFF2-40B4-BE49-F238E27FC236}">
                <a16:creationId xmlns:a16="http://schemas.microsoft.com/office/drawing/2014/main" id="{6130C7B4-4DB4-4027-ADDB-0D484EB1E956}"/>
              </a:ext>
            </a:extLst>
          </p:cNvPr>
          <p:cNvPicPr>
            <a:picLocks noChangeAspect="1"/>
          </p:cNvPicPr>
          <p:nvPr userDrawn="1"/>
        </p:nvPicPr>
        <p:blipFill>
          <a:blip r:embed="rId3"/>
          <a:stretch>
            <a:fillRect/>
          </a:stretch>
        </p:blipFill>
        <p:spPr>
          <a:xfrm>
            <a:off x="460462" y="475965"/>
            <a:ext cx="529319" cy="529319"/>
          </a:xfrm>
          <a:prstGeom prst="rect">
            <a:avLst/>
          </a:prstGeom>
        </p:spPr>
      </p:pic>
    </p:spTree>
    <p:extLst>
      <p:ext uri="{BB962C8B-B14F-4D97-AF65-F5344CB8AC3E}">
        <p14:creationId xmlns:p14="http://schemas.microsoft.com/office/powerpoint/2010/main" val="357138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6"/>
              </a:buClr>
              <a:defRPr sz="2400"/>
            </a:lvl1pPr>
            <a:lvl2pPr>
              <a:buClr>
                <a:schemeClr val="accent6"/>
              </a:buClr>
              <a:defRPr sz="2000"/>
            </a:lvl2pPr>
            <a:lvl3pPr>
              <a:buClr>
                <a:schemeClr val="accent6"/>
              </a:buClr>
              <a:defRPr sz="1600"/>
            </a:lvl3pPr>
            <a:lvl4pPr>
              <a:buClr>
                <a:schemeClr val="accent6"/>
              </a:buClr>
              <a:defRPr sz="1200"/>
            </a:lvl4pPr>
            <a:lvl5pPr>
              <a:buClr>
                <a:schemeClr val="accent6"/>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5" name="Picture 4" descr="A blue square with a black background&#10;&#10;Description automatically generated">
            <a:extLst>
              <a:ext uri="{FF2B5EF4-FFF2-40B4-BE49-F238E27FC236}">
                <a16:creationId xmlns:a16="http://schemas.microsoft.com/office/drawing/2014/main" id="{B7B9C3E9-0D0E-EAA2-14BB-19382CA72E96}"/>
              </a:ext>
            </a:extLst>
          </p:cNvPr>
          <p:cNvPicPr>
            <a:picLocks noChangeAspect="1"/>
          </p:cNvPicPr>
          <p:nvPr userDrawn="1"/>
        </p:nvPicPr>
        <p:blipFill>
          <a:blip r:embed="rId3"/>
          <a:stretch>
            <a:fillRect/>
          </a:stretch>
        </p:blipFill>
        <p:spPr>
          <a:xfrm>
            <a:off x="526602" y="435695"/>
            <a:ext cx="623195" cy="623195"/>
          </a:xfrm>
          <a:prstGeom prst="rect">
            <a:avLst/>
          </a:prstGeom>
        </p:spPr>
      </p:pic>
    </p:spTree>
    <p:extLst>
      <p:ext uri="{BB962C8B-B14F-4D97-AF65-F5344CB8AC3E}">
        <p14:creationId xmlns:p14="http://schemas.microsoft.com/office/powerpoint/2010/main" val="37542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chemeClr val="bg1"/>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5BD8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6858000"/>
          </a:xfrm>
        </p:spPr>
        <p:txBody>
          <a:bodyPr/>
          <a:lstStyle/>
          <a:p>
            <a:r>
              <a:rPr lang="en-US"/>
              <a:t>Click icon to add picture</a:t>
            </a:r>
          </a:p>
        </p:txBody>
      </p:sp>
      <p:pic>
        <p:nvPicPr>
          <p:cNvPr id="5" name="Imagen 4">
            <a:extLst>
              <a:ext uri="{FF2B5EF4-FFF2-40B4-BE49-F238E27FC236}">
                <a16:creationId xmlns:a16="http://schemas.microsoft.com/office/drawing/2014/main" id="{DBA0EA6C-DBA2-CAA2-DBA6-E981BD8E05EF}"/>
              </a:ext>
            </a:extLst>
          </p:cNvPr>
          <p:cNvPicPr>
            <a:picLocks noChangeAspect="1"/>
          </p:cNvPicPr>
          <p:nvPr userDrawn="1"/>
        </p:nvPicPr>
        <p:blipFill>
          <a:blip r:embed="rId2"/>
          <a:stretch>
            <a:fillRect/>
          </a:stretch>
        </p:blipFill>
        <p:spPr>
          <a:xfrm>
            <a:off x="629477" y="638399"/>
            <a:ext cx="1087811" cy="335901"/>
          </a:xfrm>
          <a:prstGeom prst="rect">
            <a:avLst/>
          </a:prstGeom>
        </p:spPr>
      </p:pic>
      <p:pic>
        <p:nvPicPr>
          <p:cNvPr id="6" name="Picture 5" descr="A green crescent moon with black background&#10;&#10;Description automatically generated">
            <a:extLst>
              <a:ext uri="{FF2B5EF4-FFF2-40B4-BE49-F238E27FC236}">
                <a16:creationId xmlns:a16="http://schemas.microsoft.com/office/drawing/2014/main" id="{07F8DB8B-0A91-A3FC-2541-6F808600429C}"/>
              </a:ext>
            </a:extLst>
          </p:cNvPr>
          <p:cNvPicPr>
            <a:picLocks noChangeAspect="1"/>
          </p:cNvPicPr>
          <p:nvPr userDrawn="1"/>
        </p:nvPicPr>
        <p:blipFill>
          <a:blip r:embed="rId3"/>
          <a:stretch>
            <a:fillRect/>
          </a:stretch>
        </p:blipFill>
        <p:spPr>
          <a:xfrm rot="18383945">
            <a:off x="286300" y="5624239"/>
            <a:ext cx="686353" cy="1364018"/>
          </a:xfrm>
          <a:prstGeom prst="rect">
            <a:avLst/>
          </a:prstGeom>
        </p:spPr>
      </p:pic>
    </p:spTree>
    <p:extLst>
      <p:ext uri="{BB962C8B-B14F-4D97-AF65-F5344CB8AC3E}">
        <p14:creationId xmlns:p14="http://schemas.microsoft.com/office/powerpoint/2010/main" val="231316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rgbClr val="00325E"/>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rgbClr val="00325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4448900"/>
          </a:xfrm>
        </p:spPr>
        <p:txBody>
          <a:bodyPr/>
          <a:lstStyle/>
          <a:p>
            <a:r>
              <a:rPr lang="en-US"/>
              <a:t>Click icon to add picture</a:t>
            </a:r>
          </a:p>
        </p:txBody>
      </p:sp>
      <p:sp>
        <p:nvSpPr>
          <p:cNvPr id="5" name="Marcador de texto 3">
            <a:extLst>
              <a:ext uri="{FF2B5EF4-FFF2-40B4-BE49-F238E27FC236}">
                <a16:creationId xmlns:a16="http://schemas.microsoft.com/office/drawing/2014/main" id="{9373BF6A-CB9E-D139-35DC-68682E01250A}"/>
              </a:ext>
            </a:extLst>
          </p:cNvPr>
          <p:cNvSpPr>
            <a:spLocks noGrp="1"/>
          </p:cNvSpPr>
          <p:nvPr>
            <p:ph type="body" sz="half" idx="2"/>
          </p:nvPr>
        </p:nvSpPr>
        <p:spPr>
          <a:xfrm>
            <a:off x="6529388" y="5039450"/>
            <a:ext cx="4824412" cy="787400"/>
          </a:xfrm>
        </p:spPr>
        <p:txBody>
          <a:bodyPr>
            <a:norm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Marcador de texto 3">
            <a:extLst>
              <a:ext uri="{FF2B5EF4-FFF2-40B4-BE49-F238E27FC236}">
                <a16:creationId xmlns:a16="http://schemas.microsoft.com/office/drawing/2014/main" id="{4D465018-CCA3-C100-BE12-0676085AC4A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0" name="Picture 9" descr="A blue and green text on a black background&#10;&#10;Description automatically generated">
            <a:extLst>
              <a:ext uri="{FF2B5EF4-FFF2-40B4-BE49-F238E27FC236}">
                <a16:creationId xmlns:a16="http://schemas.microsoft.com/office/drawing/2014/main" id="{3C7956CF-E872-D4E9-6E8B-643145A42AAD}"/>
              </a:ext>
            </a:extLst>
          </p:cNvPr>
          <p:cNvPicPr>
            <a:picLocks noChangeAspect="1"/>
          </p:cNvPicPr>
          <p:nvPr userDrawn="1"/>
        </p:nvPicPr>
        <p:blipFill>
          <a:blip r:embed="rId2"/>
          <a:stretch>
            <a:fillRect/>
          </a:stretch>
        </p:blipFill>
        <p:spPr>
          <a:xfrm>
            <a:off x="831850" y="574953"/>
            <a:ext cx="1256493" cy="386613"/>
          </a:xfrm>
          <a:prstGeom prst="rect">
            <a:avLst/>
          </a:prstGeom>
        </p:spPr>
      </p:pic>
      <p:pic>
        <p:nvPicPr>
          <p:cNvPr id="13" name="Picture 12" descr="A blue flower on a black background&#10;&#10;Description automatically generated">
            <a:extLst>
              <a:ext uri="{FF2B5EF4-FFF2-40B4-BE49-F238E27FC236}">
                <a16:creationId xmlns:a16="http://schemas.microsoft.com/office/drawing/2014/main" id="{826A92AC-3FFC-B7B9-19A2-5EC0A1BA8A06}"/>
              </a:ext>
            </a:extLst>
          </p:cNvPr>
          <p:cNvPicPr>
            <a:picLocks noChangeAspect="1"/>
          </p:cNvPicPr>
          <p:nvPr userDrawn="1"/>
        </p:nvPicPr>
        <p:blipFill>
          <a:blip r:embed="rId3"/>
          <a:stretch>
            <a:fillRect/>
          </a:stretch>
        </p:blipFill>
        <p:spPr>
          <a:xfrm>
            <a:off x="203427" y="5971382"/>
            <a:ext cx="723900" cy="800100"/>
          </a:xfrm>
          <a:prstGeom prst="rect">
            <a:avLst/>
          </a:prstGeom>
        </p:spPr>
      </p:pic>
    </p:spTree>
    <p:extLst>
      <p:ext uri="{BB962C8B-B14F-4D97-AF65-F5344CB8AC3E}">
        <p14:creationId xmlns:p14="http://schemas.microsoft.com/office/powerpoint/2010/main" val="64740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2" name="Marcador de texto 3">
            <a:extLst>
              <a:ext uri="{FF2B5EF4-FFF2-40B4-BE49-F238E27FC236}">
                <a16:creationId xmlns:a16="http://schemas.microsoft.com/office/drawing/2014/main" id="{2C0E8DF5-DB6A-77A6-0319-6DB4F928BD47}"/>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8" name="Título 1">
            <a:extLst>
              <a:ext uri="{FF2B5EF4-FFF2-40B4-BE49-F238E27FC236}">
                <a16:creationId xmlns:a16="http://schemas.microsoft.com/office/drawing/2014/main" id="{21B7EB64-D35B-5709-001D-1E34ABB31B8B}"/>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pic>
        <p:nvPicPr>
          <p:cNvPr id="4" name="Picture 3" descr="A blue square with a black background&#10;&#10;Description automatically generated">
            <a:extLst>
              <a:ext uri="{FF2B5EF4-FFF2-40B4-BE49-F238E27FC236}">
                <a16:creationId xmlns:a16="http://schemas.microsoft.com/office/drawing/2014/main" id="{F6194B9A-C0D9-C392-0AB2-DD9FB0A1FA1E}"/>
              </a:ext>
            </a:extLst>
          </p:cNvPr>
          <p:cNvPicPr>
            <a:picLocks noChangeAspect="1"/>
          </p:cNvPicPr>
          <p:nvPr userDrawn="1"/>
        </p:nvPicPr>
        <p:blipFill>
          <a:blip r:embed="rId2"/>
          <a:stretch>
            <a:fillRect/>
          </a:stretch>
        </p:blipFill>
        <p:spPr>
          <a:xfrm>
            <a:off x="462281" y="380444"/>
            <a:ext cx="624840" cy="624840"/>
          </a:xfrm>
          <a:prstGeom prst="rect">
            <a:avLst/>
          </a:prstGeom>
        </p:spPr>
      </p:pic>
      <p:pic>
        <p:nvPicPr>
          <p:cNvPr id="6" name="Picture 5" descr="A yellow half of a fruit&#10;&#10;Description automatically generated">
            <a:extLst>
              <a:ext uri="{FF2B5EF4-FFF2-40B4-BE49-F238E27FC236}">
                <a16:creationId xmlns:a16="http://schemas.microsoft.com/office/drawing/2014/main" id="{AFDBEE23-2840-457A-F158-BED506BDE796}"/>
              </a:ext>
            </a:extLst>
          </p:cNvPr>
          <p:cNvPicPr>
            <a:picLocks noChangeAspect="1"/>
          </p:cNvPicPr>
          <p:nvPr userDrawn="1"/>
        </p:nvPicPr>
        <p:blipFill>
          <a:blip r:embed="rId3">
            <a:alphaModFix amt="23000"/>
          </a:blip>
          <a:stretch>
            <a:fillRect/>
          </a:stretch>
        </p:blipFill>
        <p:spPr>
          <a:xfrm>
            <a:off x="0" y="3429000"/>
            <a:ext cx="3429000" cy="3733800"/>
          </a:xfrm>
          <a:prstGeom prst="rect">
            <a:avLst/>
          </a:prstGeom>
        </p:spPr>
      </p:pic>
      <p:pic>
        <p:nvPicPr>
          <p:cNvPr id="9" name="Picture 8" descr="An orange star on a black background&#10;&#10;Description automatically generated">
            <a:extLst>
              <a:ext uri="{FF2B5EF4-FFF2-40B4-BE49-F238E27FC236}">
                <a16:creationId xmlns:a16="http://schemas.microsoft.com/office/drawing/2014/main" id="{C142DB56-DC6F-09E9-73F4-AEE1270C093F}"/>
              </a:ext>
            </a:extLst>
          </p:cNvPr>
          <p:cNvPicPr>
            <a:picLocks noChangeAspect="1"/>
          </p:cNvPicPr>
          <p:nvPr userDrawn="1"/>
        </p:nvPicPr>
        <p:blipFill>
          <a:blip r:embed="rId4">
            <a:alphaModFix amt="24000"/>
          </a:blip>
          <a:stretch>
            <a:fillRect/>
          </a:stretch>
        </p:blipFill>
        <p:spPr>
          <a:xfrm>
            <a:off x="10091872" y="-813458"/>
            <a:ext cx="2650853" cy="2650853"/>
          </a:xfrm>
          <a:prstGeom prst="rect">
            <a:avLst/>
          </a:prstGeom>
        </p:spPr>
      </p:pic>
    </p:spTree>
    <p:extLst>
      <p:ext uri="{BB962C8B-B14F-4D97-AF65-F5344CB8AC3E}">
        <p14:creationId xmlns:p14="http://schemas.microsoft.com/office/powerpoint/2010/main" val="60049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29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CA23146-E241-097B-2FAE-F66051F14E65}"/>
              </a:ext>
            </a:extLst>
          </p:cNvPr>
          <p:cNvSpPr/>
          <p:nvPr userDrawn="1"/>
        </p:nvSpPr>
        <p:spPr>
          <a:xfrm>
            <a:off x="1" y="0"/>
            <a:ext cx="5183188"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7216B045-33D3-6308-3A2C-6777560B33A1}"/>
              </a:ext>
            </a:extLst>
          </p:cNvPr>
          <p:cNvSpPr>
            <a:spLocks noGrp="1"/>
          </p:cNvSpPr>
          <p:nvPr>
            <p:ph type="title"/>
          </p:nvPr>
        </p:nvSpPr>
        <p:spPr>
          <a:xfrm>
            <a:off x="839788" y="1395883"/>
            <a:ext cx="3932237" cy="1600200"/>
          </a:xfrm>
        </p:spPr>
        <p:txBody>
          <a:bodyPr anchor="b"/>
          <a:lstStyle>
            <a:lvl1pPr>
              <a:defRPr sz="3200" b="1" i="0">
                <a:solidFill>
                  <a:srgbClr val="FFF8EC"/>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4" name="Marcador de texto 3">
            <a:extLst>
              <a:ext uri="{FF2B5EF4-FFF2-40B4-BE49-F238E27FC236}">
                <a16:creationId xmlns:a16="http://schemas.microsoft.com/office/drawing/2014/main" id="{4CECE5A6-FB5A-43A4-D885-A71216FDD8B4}"/>
              </a:ext>
            </a:extLst>
          </p:cNvPr>
          <p:cNvSpPr>
            <a:spLocks noGrp="1"/>
          </p:cNvSpPr>
          <p:nvPr>
            <p:ph type="body" sz="half" idx="2"/>
          </p:nvPr>
        </p:nvSpPr>
        <p:spPr>
          <a:xfrm>
            <a:off x="839788" y="3493004"/>
            <a:ext cx="3932237" cy="956025"/>
          </a:xfrm>
        </p:spPr>
        <p:txBody>
          <a:bodyPr/>
          <a:lstStyle>
            <a:lvl1pPr marL="0" indent="0">
              <a:buNone/>
              <a:defRPr sz="1600">
                <a:solidFill>
                  <a:srgbClr val="FFF8E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Marcador de contenido 2">
            <a:extLst>
              <a:ext uri="{FF2B5EF4-FFF2-40B4-BE49-F238E27FC236}">
                <a16:creationId xmlns:a16="http://schemas.microsoft.com/office/drawing/2014/main" id="{1F4D97B4-24BE-D4C9-ABB7-6BDC099E4CA2}"/>
              </a:ext>
            </a:extLst>
          </p:cNvPr>
          <p:cNvSpPr>
            <a:spLocks noGrp="1"/>
          </p:cNvSpPr>
          <p:nvPr>
            <p:ph idx="1"/>
          </p:nvPr>
        </p:nvSpPr>
        <p:spPr>
          <a:xfrm>
            <a:off x="6096000" y="987425"/>
            <a:ext cx="5259387" cy="4873625"/>
          </a:xfrm>
        </p:spPr>
        <p:txBody>
          <a:bodyPr/>
          <a:lstStyle>
            <a:lvl1pPr>
              <a:buClr>
                <a:schemeClr val="accent2"/>
              </a:buClr>
              <a:defRPr sz="2000"/>
            </a:lvl1pPr>
            <a:lvl2pPr>
              <a:buClr>
                <a:schemeClr val="accent2"/>
              </a:buClr>
              <a:defRPr sz="1600"/>
            </a:lvl2pPr>
            <a:lvl3pPr>
              <a:buClr>
                <a:schemeClr val="accent2"/>
              </a:buClr>
              <a:defRPr sz="1200"/>
            </a:lvl3pPr>
            <a:lvl4pPr>
              <a:buClr>
                <a:schemeClr val="accent2"/>
              </a:buClr>
              <a:defRPr sz="1000"/>
            </a:lvl4pPr>
            <a:lvl5pPr>
              <a:buClr>
                <a:schemeClr val="accent2"/>
              </a:buClr>
              <a:defRPr sz="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3" name="Marcador de texto 3">
            <a:extLst>
              <a:ext uri="{FF2B5EF4-FFF2-40B4-BE49-F238E27FC236}">
                <a16:creationId xmlns:a16="http://schemas.microsoft.com/office/drawing/2014/main" id="{81AB94B0-1CA4-9E0F-5D63-8BCF73F23B3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5" name="Marcador de posición de imagen 14">
            <a:extLst>
              <a:ext uri="{FF2B5EF4-FFF2-40B4-BE49-F238E27FC236}">
                <a16:creationId xmlns:a16="http://schemas.microsoft.com/office/drawing/2014/main" id="{BD82E156-1DA9-07DA-8A95-A0628FD2D817}"/>
              </a:ext>
            </a:extLst>
          </p:cNvPr>
          <p:cNvSpPr>
            <a:spLocks noGrp="1"/>
          </p:cNvSpPr>
          <p:nvPr>
            <p:ph type="pic" sz="quarter" idx="12"/>
          </p:nvPr>
        </p:nvSpPr>
        <p:spPr>
          <a:xfrm>
            <a:off x="839788" y="4972050"/>
            <a:ext cx="3932237" cy="1285875"/>
          </a:xfrm>
        </p:spPr>
        <p:txBody>
          <a:bodyPr>
            <a:normAutofit/>
          </a:bodyPr>
          <a:lstStyle>
            <a:lvl1pPr>
              <a:defRPr sz="2000"/>
            </a:lvl1pPr>
          </a:lstStyle>
          <a:p>
            <a:r>
              <a:rPr lang="en-US"/>
              <a:t>Click icon to add picture</a:t>
            </a:r>
          </a:p>
        </p:txBody>
      </p:sp>
      <p:pic>
        <p:nvPicPr>
          <p:cNvPr id="6" name="Imagen 5">
            <a:extLst>
              <a:ext uri="{FF2B5EF4-FFF2-40B4-BE49-F238E27FC236}">
                <a16:creationId xmlns:a16="http://schemas.microsoft.com/office/drawing/2014/main" id="{7F68B8AE-80FF-F1B9-0832-8322C805549C}"/>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7" name="Picture 6" descr="A yellow and black sun&#10;&#10;Description automatically generated">
            <a:extLst>
              <a:ext uri="{FF2B5EF4-FFF2-40B4-BE49-F238E27FC236}">
                <a16:creationId xmlns:a16="http://schemas.microsoft.com/office/drawing/2014/main" id="{4D0D9D0E-07CD-7FC4-50D4-AFD525D2712B}"/>
              </a:ext>
            </a:extLst>
          </p:cNvPr>
          <p:cNvPicPr>
            <a:picLocks noChangeAspect="1"/>
          </p:cNvPicPr>
          <p:nvPr userDrawn="1"/>
        </p:nvPicPr>
        <p:blipFill>
          <a:blip r:embed="rId3">
            <a:alphaModFix amt="25000"/>
          </a:blip>
          <a:stretch>
            <a:fillRect/>
          </a:stretch>
        </p:blipFill>
        <p:spPr>
          <a:xfrm>
            <a:off x="-73023" y="4219303"/>
            <a:ext cx="1550100" cy="3632834"/>
          </a:xfrm>
          <a:prstGeom prst="rect">
            <a:avLst/>
          </a:prstGeom>
        </p:spPr>
      </p:pic>
    </p:spTree>
    <p:extLst>
      <p:ext uri="{BB962C8B-B14F-4D97-AF65-F5344CB8AC3E}">
        <p14:creationId xmlns:p14="http://schemas.microsoft.com/office/powerpoint/2010/main" val="350056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46EFFE1-6EDA-7781-040F-856DA3117E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FI"/>
          </a:p>
        </p:txBody>
      </p:sp>
      <p:sp>
        <p:nvSpPr>
          <p:cNvPr id="3" name="Marcador de texto 2">
            <a:extLst>
              <a:ext uri="{FF2B5EF4-FFF2-40B4-BE49-F238E27FC236}">
                <a16:creationId xmlns:a16="http://schemas.microsoft.com/office/drawing/2014/main" id="{730AEE55-24B9-317D-3DAF-604F5678D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FI"/>
          </a:p>
        </p:txBody>
      </p:sp>
      <p:sp>
        <p:nvSpPr>
          <p:cNvPr id="4" name="Marcador de fecha 3">
            <a:extLst>
              <a:ext uri="{FF2B5EF4-FFF2-40B4-BE49-F238E27FC236}">
                <a16:creationId xmlns:a16="http://schemas.microsoft.com/office/drawing/2014/main" id="{22D4D1EC-063D-906C-EBD5-3CE9B6DE4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3FAA60E5-60DB-944E-A838-5D6926DC028E}" type="datetimeFigureOut">
              <a:rPr lang="es-FI" smtClean="0"/>
              <a:pPr/>
              <a:t>08/06/2025</a:t>
            </a:fld>
            <a:endParaRPr lang="es-FI"/>
          </a:p>
        </p:txBody>
      </p:sp>
      <p:sp>
        <p:nvSpPr>
          <p:cNvPr id="5" name="Marcador de pie de página 4">
            <a:extLst>
              <a:ext uri="{FF2B5EF4-FFF2-40B4-BE49-F238E27FC236}">
                <a16:creationId xmlns:a16="http://schemas.microsoft.com/office/drawing/2014/main" id="{04652B55-5C57-EF47-41D7-8692933571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s-FI"/>
          </a:p>
        </p:txBody>
      </p:sp>
      <p:sp>
        <p:nvSpPr>
          <p:cNvPr id="6" name="Marcador de número de diapositiva 5">
            <a:extLst>
              <a:ext uri="{FF2B5EF4-FFF2-40B4-BE49-F238E27FC236}">
                <a16:creationId xmlns:a16="http://schemas.microsoft.com/office/drawing/2014/main" id="{3771F779-E1B7-89D3-D025-C2F109C75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18013494-8289-2643-B86E-588EA5B8156F}" type="slidenum">
              <a:rPr lang="es-FI" smtClean="0"/>
              <a:pPr/>
              <a:t>‹#›</a:t>
            </a:fld>
            <a:endParaRPr lang="es-FI"/>
          </a:p>
        </p:txBody>
      </p:sp>
    </p:spTree>
    <p:extLst>
      <p:ext uri="{BB962C8B-B14F-4D97-AF65-F5344CB8AC3E}">
        <p14:creationId xmlns:p14="http://schemas.microsoft.com/office/powerpoint/2010/main" val="25520204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51" r:id="rId5"/>
    <p:sldLayoutId id="2147483661" r:id="rId6"/>
    <p:sldLayoutId id="2147483654" r:id="rId7"/>
    <p:sldLayoutId id="2147483655" r:id="rId8"/>
    <p:sldLayoutId id="2147483656" r:id="rId9"/>
    <p:sldLayoutId id="2147483657" r:id="rId10"/>
    <p:sldLayoutId id="2147483663" r:id="rId11"/>
  </p:sldLayoutIdLst>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square with a black background&#10;&#10;Description automatically generated">
            <a:extLst>
              <a:ext uri="{FF2B5EF4-FFF2-40B4-BE49-F238E27FC236}">
                <a16:creationId xmlns:a16="http://schemas.microsoft.com/office/drawing/2014/main" id="{90C9F78B-8CCD-4CDA-47DD-50F485110C00}"/>
              </a:ext>
            </a:extLst>
          </p:cNvPr>
          <p:cNvPicPr>
            <a:picLocks noChangeAspect="1"/>
          </p:cNvPicPr>
          <p:nvPr/>
        </p:nvPicPr>
        <p:blipFill>
          <a:blip r:embed="rId3">
            <a:alphaModFix amt="18000"/>
          </a:blip>
          <a:stretch>
            <a:fillRect/>
          </a:stretch>
        </p:blipFill>
        <p:spPr>
          <a:xfrm>
            <a:off x="2665367" y="79330"/>
            <a:ext cx="6861265" cy="6861265"/>
          </a:xfrm>
          <a:prstGeom prst="rect">
            <a:avLst/>
          </a:prstGeom>
        </p:spPr>
      </p:pic>
      <p:sp>
        <p:nvSpPr>
          <p:cNvPr id="2" name="Título 1">
            <a:extLst>
              <a:ext uri="{FF2B5EF4-FFF2-40B4-BE49-F238E27FC236}">
                <a16:creationId xmlns:a16="http://schemas.microsoft.com/office/drawing/2014/main" id="{EE5FBAE1-8146-46B3-C78B-6953C20D7C3C}"/>
              </a:ext>
            </a:extLst>
          </p:cNvPr>
          <p:cNvSpPr>
            <a:spLocks noGrp="1"/>
          </p:cNvSpPr>
          <p:nvPr>
            <p:ph type="ctrTitle"/>
          </p:nvPr>
        </p:nvSpPr>
        <p:spPr>
          <a:xfrm>
            <a:off x="1640958" y="1925674"/>
            <a:ext cx="9144000" cy="3006651"/>
          </a:xfrm>
        </p:spPr>
        <p:txBody>
          <a:bodyPr>
            <a:normAutofit/>
          </a:bodyPr>
          <a:lstStyle/>
          <a:p>
            <a:pPr>
              <a:lnSpc>
                <a:spcPct val="150000"/>
              </a:lnSpc>
            </a:pPr>
            <a:r>
              <a:rPr lang="en-US" dirty="0"/>
              <a:t>Unlocking Student Strengths with the DESSA System</a:t>
            </a:r>
            <a:endParaRPr lang="es-FI" dirty="0"/>
          </a:p>
        </p:txBody>
      </p:sp>
    </p:spTree>
    <p:extLst>
      <p:ext uri="{BB962C8B-B14F-4D97-AF65-F5344CB8AC3E}">
        <p14:creationId xmlns:p14="http://schemas.microsoft.com/office/powerpoint/2010/main" val="94502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8FA81-7ECE-30A8-79E1-CA7AB0399942}"/>
              </a:ext>
            </a:extLst>
          </p:cNvPr>
          <p:cNvSpPr>
            <a:spLocks noGrp="1"/>
          </p:cNvSpPr>
          <p:nvPr>
            <p:ph type="title"/>
          </p:nvPr>
        </p:nvSpPr>
        <p:spPr/>
        <p:txBody>
          <a:bodyPr>
            <a:noAutofit/>
          </a:bodyPr>
          <a:lstStyle/>
          <a:p>
            <a:r>
              <a:rPr lang="en-US" sz="3700"/>
              <a:t>DESSA High School Edition (HSE) Mini (9-12)</a:t>
            </a:r>
          </a:p>
        </p:txBody>
      </p:sp>
      <p:sp>
        <p:nvSpPr>
          <p:cNvPr id="4" name="Text Placeholder 3">
            <a:extLst>
              <a:ext uri="{FF2B5EF4-FFF2-40B4-BE49-F238E27FC236}">
                <a16:creationId xmlns:a16="http://schemas.microsoft.com/office/drawing/2014/main" id="{0407448B-F182-B3E1-3BEF-BEFB88F26DED}"/>
              </a:ext>
            </a:extLst>
          </p:cNvPr>
          <p:cNvSpPr>
            <a:spLocks noGrp="1"/>
          </p:cNvSpPr>
          <p:nvPr>
            <p:ph type="body" sz="half" idx="2"/>
          </p:nvPr>
        </p:nvSpPr>
        <p:spPr/>
        <p:txBody>
          <a:bodyPr>
            <a:normAutofit fontScale="92500" lnSpcReduction="10000"/>
          </a:bodyPr>
          <a:lstStyle/>
          <a:p>
            <a:endParaRPr lang="en-US"/>
          </a:p>
        </p:txBody>
      </p:sp>
      <p:sp>
        <p:nvSpPr>
          <p:cNvPr id="7" name="Rectangle: Rounded Corners 6">
            <a:extLst>
              <a:ext uri="{FF2B5EF4-FFF2-40B4-BE49-F238E27FC236}">
                <a16:creationId xmlns:a16="http://schemas.microsoft.com/office/drawing/2014/main" id="{35D7C65E-69EB-8A1B-7E41-73E8078224DE}"/>
              </a:ext>
            </a:extLst>
          </p:cNvPr>
          <p:cNvSpPr/>
          <p:nvPr/>
        </p:nvSpPr>
        <p:spPr>
          <a:xfrm>
            <a:off x="8817441" y="2330218"/>
            <a:ext cx="2995366" cy="1272953"/>
          </a:xfrm>
          <a:prstGeom prst="roundRect">
            <a:avLst/>
          </a:prstGeom>
          <a:no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20252E"/>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605A048-0FBE-8A54-EE07-B511B51FBD51}"/>
              </a:ext>
            </a:extLst>
          </p:cNvPr>
          <p:cNvSpPr txBox="1"/>
          <p:nvPr/>
        </p:nvSpPr>
        <p:spPr>
          <a:xfrm>
            <a:off x="8742218" y="2402898"/>
            <a:ext cx="3070590" cy="707886"/>
          </a:xfrm>
          <a:prstGeom prst="rect">
            <a:avLst/>
          </a:prstGeom>
          <a:noFill/>
        </p:spPr>
        <p:txBody>
          <a:bodyPr wrap="square">
            <a:spAutoFit/>
          </a:bodyPr>
          <a:lstStyle/>
          <a:p>
            <a:pPr algn="ctr"/>
            <a:r>
              <a:rPr lang="en-US" sz="1600" b="1">
                <a:latin typeface="Arial" panose="020B0604020202020204" pitchFamily="34" charset="0"/>
                <a:cs typeface="Arial" panose="020B0604020202020204" pitchFamily="34" charset="0"/>
              </a:rPr>
              <a:t>Score:  </a:t>
            </a:r>
          </a:p>
          <a:p>
            <a:pPr algn="ctr"/>
            <a:endParaRPr lang="en-US" sz="800" b="1">
              <a:latin typeface="Arial" panose="020B0604020202020204" pitchFamily="34" charset="0"/>
              <a:cs typeface="Arial" panose="020B0604020202020204" pitchFamily="34" charset="0"/>
            </a:endParaRPr>
          </a:p>
          <a:p>
            <a:pPr algn="ctr"/>
            <a:r>
              <a:rPr lang="en-US" sz="1600" b="1">
                <a:latin typeface="Arial" panose="020B0604020202020204" pitchFamily="34" charset="0"/>
                <a:cs typeface="Arial" panose="020B0604020202020204" pitchFamily="34" charset="0"/>
              </a:rPr>
              <a:t>Social-Emotional Total (SET) </a:t>
            </a:r>
          </a:p>
        </p:txBody>
      </p:sp>
      <p:sp>
        <p:nvSpPr>
          <p:cNvPr id="10" name="TextBox 9">
            <a:extLst>
              <a:ext uri="{FF2B5EF4-FFF2-40B4-BE49-F238E27FC236}">
                <a16:creationId xmlns:a16="http://schemas.microsoft.com/office/drawing/2014/main" id="{ECF53772-2FCD-82D8-C39B-87FBEAC9B970}"/>
              </a:ext>
            </a:extLst>
          </p:cNvPr>
          <p:cNvSpPr txBox="1"/>
          <p:nvPr/>
        </p:nvSpPr>
        <p:spPr>
          <a:xfrm>
            <a:off x="1014209" y="2786325"/>
            <a:ext cx="3313018" cy="553998"/>
          </a:xfrm>
          <a:prstGeom prst="rect">
            <a:avLst/>
          </a:prstGeom>
          <a:noFill/>
        </p:spPr>
        <p:txBody>
          <a:bodyPr wrap="square">
            <a:spAutoFit/>
          </a:bodyPr>
          <a:lstStyle/>
          <a:p>
            <a:pPr algn="ctr"/>
            <a:endParaRPr lang="en-US" b="1" baseline="30000">
              <a:latin typeface="Arial" panose="020B0604020202020204" pitchFamily="34" charset="0"/>
              <a:cs typeface="Arial" panose="020B0604020202020204" pitchFamily="34" charset="0"/>
            </a:endParaRPr>
          </a:p>
          <a:p>
            <a:pPr algn="ctr"/>
            <a:r>
              <a:rPr lang="en-US" b="1">
                <a:latin typeface="Arial" panose="020B0604020202020204" pitchFamily="34" charset="0"/>
                <a:cs typeface="Arial" panose="020B0604020202020204" pitchFamily="34" charset="0"/>
              </a:rPr>
              <a:t>Educators Complete</a:t>
            </a:r>
            <a:endParaRPr lang="en-US" b="1" baseline="300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96F5988-1F75-73A1-F0CD-441DBE175CA1}"/>
              </a:ext>
            </a:extLst>
          </p:cNvPr>
          <p:cNvSpPr txBox="1"/>
          <p:nvPr/>
        </p:nvSpPr>
        <p:spPr>
          <a:xfrm>
            <a:off x="1231002" y="2519279"/>
            <a:ext cx="2900515" cy="369332"/>
          </a:xfrm>
          <a:prstGeom prst="rect">
            <a:avLst/>
          </a:prstGeom>
          <a:noFill/>
        </p:spPr>
        <p:txBody>
          <a:bodyPr wrap="square">
            <a:spAutoFit/>
          </a:bodyPr>
          <a:lstStyle/>
          <a:p>
            <a:pPr algn="ctr"/>
            <a:r>
              <a:rPr lang="en-US" b="1">
                <a:latin typeface="Arial" panose="020B0604020202020204" pitchFamily="34" charset="0"/>
                <a:cs typeface="Arial" panose="020B0604020202020204" pitchFamily="34" charset="0"/>
              </a:rPr>
              <a:t>Universal Screener</a:t>
            </a:r>
          </a:p>
        </p:txBody>
      </p:sp>
      <p:sp>
        <p:nvSpPr>
          <p:cNvPr id="12" name="Rectangle: Rounded Corners 11">
            <a:extLst>
              <a:ext uri="{FF2B5EF4-FFF2-40B4-BE49-F238E27FC236}">
                <a16:creationId xmlns:a16="http://schemas.microsoft.com/office/drawing/2014/main" id="{9F42A1E4-0A08-3BDA-6758-188852D44956}"/>
              </a:ext>
            </a:extLst>
          </p:cNvPr>
          <p:cNvSpPr/>
          <p:nvPr/>
        </p:nvSpPr>
        <p:spPr>
          <a:xfrm>
            <a:off x="921600" y="2330218"/>
            <a:ext cx="3519321" cy="1272953"/>
          </a:xfrm>
          <a:prstGeom prst="roundRect">
            <a:avLst/>
          </a:prstGeom>
          <a:no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20252E"/>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DE007B97-8AC6-8255-0731-8E95958CD2E9}"/>
              </a:ext>
            </a:extLst>
          </p:cNvPr>
          <p:cNvSpPr/>
          <p:nvPr/>
        </p:nvSpPr>
        <p:spPr>
          <a:xfrm>
            <a:off x="5154050" y="2330218"/>
            <a:ext cx="2950261" cy="1272953"/>
          </a:xfrm>
          <a:prstGeom prst="roundRect">
            <a:avLst/>
          </a:prstGeom>
          <a:no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20252E"/>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E6A82AC-E1E3-6CA5-FFA0-312918FB1890}"/>
              </a:ext>
            </a:extLst>
          </p:cNvPr>
          <p:cNvSpPr txBox="1"/>
          <p:nvPr/>
        </p:nvSpPr>
        <p:spPr>
          <a:xfrm>
            <a:off x="5354844" y="2422355"/>
            <a:ext cx="2468662" cy="430887"/>
          </a:xfrm>
          <a:prstGeom prst="rect">
            <a:avLst/>
          </a:prstGeom>
          <a:noFill/>
        </p:spPr>
        <p:txBody>
          <a:bodyPr wrap="square">
            <a:spAutoFit/>
          </a:bodyPr>
          <a:lstStyle/>
          <a:p>
            <a:pPr algn="ctr"/>
            <a:r>
              <a:rPr lang="en-US" sz="2200" b="1">
                <a:latin typeface="Arial" panose="020B0604020202020204" pitchFamily="34" charset="0"/>
                <a:cs typeface="Arial" panose="020B0604020202020204" pitchFamily="34" charset="0"/>
              </a:rPr>
              <a:t>4 Forms</a:t>
            </a:r>
          </a:p>
        </p:txBody>
      </p:sp>
      <p:pic>
        <p:nvPicPr>
          <p:cNvPr id="16" name="Picture 15">
            <a:extLst>
              <a:ext uri="{FF2B5EF4-FFF2-40B4-BE49-F238E27FC236}">
                <a16:creationId xmlns:a16="http://schemas.microsoft.com/office/drawing/2014/main" id="{52962F46-F0E0-3B7A-3CC7-C839292ADA99}"/>
              </a:ext>
            </a:extLst>
          </p:cNvPr>
          <p:cNvPicPr>
            <a:picLocks noChangeAspect="1"/>
          </p:cNvPicPr>
          <p:nvPr/>
        </p:nvPicPr>
        <p:blipFill>
          <a:blip r:embed="rId3"/>
          <a:stretch>
            <a:fillRect/>
          </a:stretch>
        </p:blipFill>
        <p:spPr>
          <a:xfrm>
            <a:off x="243836" y="4059278"/>
            <a:ext cx="11701634" cy="2673882"/>
          </a:xfrm>
          <a:prstGeom prst="rect">
            <a:avLst/>
          </a:prstGeom>
          <a:effectLst>
            <a:outerShdw blurRad="50800" dist="38100" dir="2700000" algn="tl" rotWithShape="0">
              <a:prstClr val="black">
                <a:alpha val="40000"/>
              </a:prstClr>
            </a:outerShdw>
          </a:effectLst>
        </p:spPr>
      </p:pic>
      <p:pic>
        <p:nvPicPr>
          <p:cNvPr id="17" name="Picture 16" descr="A blue and black clock&#10;&#10;Description automatically generated">
            <a:extLst>
              <a:ext uri="{FF2B5EF4-FFF2-40B4-BE49-F238E27FC236}">
                <a16:creationId xmlns:a16="http://schemas.microsoft.com/office/drawing/2014/main" id="{B787DF1B-22E5-3DA5-59E8-A6EA97C11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333" y="2932331"/>
            <a:ext cx="487684" cy="496669"/>
          </a:xfrm>
          <a:prstGeom prst="rect">
            <a:avLst/>
          </a:prstGeom>
        </p:spPr>
      </p:pic>
      <p:pic>
        <p:nvPicPr>
          <p:cNvPr id="18" name="Picture 17" descr="A diagram of a description&#10;&#10;Description automatically generated with medium confidence">
            <a:extLst>
              <a:ext uri="{FF2B5EF4-FFF2-40B4-BE49-F238E27FC236}">
                <a16:creationId xmlns:a16="http://schemas.microsoft.com/office/drawing/2014/main" id="{4EF544A3-5881-18B1-8769-53BEA3DF8153}"/>
              </a:ext>
            </a:extLst>
          </p:cNvPr>
          <p:cNvPicPr>
            <a:picLocks noChangeAspect="1"/>
          </p:cNvPicPr>
          <p:nvPr/>
        </p:nvPicPr>
        <p:blipFill>
          <a:blip r:embed="rId5"/>
          <a:stretch>
            <a:fillRect/>
          </a:stretch>
        </p:blipFill>
        <p:spPr>
          <a:xfrm>
            <a:off x="243836" y="3749518"/>
            <a:ext cx="11948164" cy="2983642"/>
          </a:xfrm>
          <a:prstGeom prst="rect">
            <a:avLst/>
          </a:prstGeom>
        </p:spPr>
      </p:pic>
    </p:spTree>
    <p:extLst>
      <p:ext uri="{BB962C8B-B14F-4D97-AF65-F5344CB8AC3E}">
        <p14:creationId xmlns:p14="http://schemas.microsoft.com/office/powerpoint/2010/main" val="355262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4F54-FA7F-3879-C3A1-547474D117A5}"/>
              </a:ext>
            </a:extLst>
          </p:cNvPr>
          <p:cNvSpPr>
            <a:spLocks noGrp="1"/>
          </p:cNvSpPr>
          <p:nvPr>
            <p:ph type="title"/>
          </p:nvPr>
        </p:nvSpPr>
        <p:spPr/>
        <p:txBody>
          <a:bodyPr>
            <a:normAutofit/>
          </a:bodyPr>
          <a:lstStyle/>
          <a:p>
            <a:r>
              <a:rPr lang="en-US" sz="4000"/>
              <a:t>DESSA 2</a:t>
            </a:r>
          </a:p>
        </p:txBody>
      </p:sp>
      <p:sp>
        <p:nvSpPr>
          <p:cNvPr id="4" name="Text Placeholder 3">
            <a:extLst>
              <a:ext uri="{FF2B5EF4-FFF2-40B4-BE49-F238E27FC236}">
                <a16:creationId xmlns:a16="http://schemas.microsoft.com/office/drawing/2014/main" id="{9AC655C7-DEE3-BD8B-ED7F-5D8A747CF15F}"/>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58159CD8-5EA5-94D5-A016-BC8372E98315}"/>
              </a:ext>
            </a:extLst>
          </p:cNvPr>
          <p:cNvGrpSpPr/>
          <p:nvPr/>
        </p:nvGrpSpPr>
        <p:grpSpPr>
          <a:xfrm>
            <a:off x="557477" y="4714358"/>
            <a:ext cx="3335761" cy="1468080"/>
            <a:chOff x="6271672" y="2494320"/>
            <a:chExt cx="2736364" cy="1566051"/>
          </a:xfrm>
        </p:grpSpPr>
        <p:sp>
          <p:nvSpPr>
            <p:cNvPr id="6" name="Rectangle: Rounded Corners 5">
              <a:extLst>
                <a:ext uri="{FF2B5EF4-FFF2-40B4-BE49-F238E27FC236}">
                  <a16:creationId xmlns:a16="http://schemas.microsoft.com/office/drawing/2014/main" id="{4679B639-84F6-7042-E057-842A742D8871}"/>
                </a:ext>
              </a:extLst>
            </p:cNvPr>
            <p:cNvSpPr/>
            <p:nvPr/>
          </p:nvSpPr>
          <p:spPr>
            <a:xfrm>
              <a:off x="6271672" y="2494320"/>
              <a:ext cx="2736364" cy="1566051"/>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4DE09D24-1B75-58B7-4D98-AA5B62F6D976}"/>
                </a:ext>
              </a:extLst>
            </p:cNvPr>
            <p:cNvSpPr txBox="1"/>
            <p:nvPr/>
          </p:nvSpPr>
          <p:spPr>
            <a:xfrm>
              <a:off x="6334972" y="2605428"/>
              <a:ext cx="2520818" cy="139534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sng"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Scores</a:t>
              </a:r>
              <a:r>
                <a:rPr kumimoji="0" lang="en-US" sz="2200" b="1"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900" b="1"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Social and Emotional Composite (SEC)</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6 competency areas</a:t>
              </a:r>
            </a:p>
          </p:txBody>
        </p:sp>
      </p:grpSp>
      <p:grpSp>
        <p:nvGrpSpPr>
          <p:cNvPr id="8" name="Group 7">
            <a:extLst>
              <a:ext uri="{FF2B5EF4-FFF2-40B4-BE49-F238E27FC236}">
                <a16:creationId xmlns:a16="http://schemas.microsoft.com/office/drawing/2014/main" id="{B90556AE-11BC-275A-42A9-B8EB33681E05}"/>
              </a:ext>
            </a:extLst>
          </p:cNvPr>
          <p:cNvGrpSpPr/>
          <p:nvPr/>
        </p:nvGrpSpPr>
        <p:grpSpPr>
          <a:xfrm>
            <a:off x="557477" y="2997926"/>
            <a:ext cx="3335761" cy="1468080"/>
            <a:chOff x="2584569" y="2494320"/>
            <a:chExt cx="3335761" cy="1468080"/>
          </a:xfrm>
        </p:grpSpPr>
        <p:sp>
          <p:nvSpPr>
            <p:cNvPr id="9" name="TextBox 8">
              <a:extLst>
                <a:ext uri="{FF2B5EF4-FFF2-40B4-BE49-F238E27FC236}">
                  <a16:creationId xmlns:a16="http://schemas.microsoft.com/office/drawing/2014/main" id="{A3364A10-E2C6-4809-A0AA-BE693BBA549A}"/>
                </a:ext>
              </a:extLst>
            </p:cNvPr>
            <p:cNvSpPr txBox="1"/>
            <p:nvPr/>
          </p:nvSpPr>
          <p:spPr>
            <a:xfrm>
              <a:off x="2798074" y="2666948"/>
              <a:ext cx="29087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rPr>
                <a:t>Assessment of 6 competency areas</a:t>
              </a:r>
            </a:p>
          </p:txBody>
        </p:sp>
        <p:sp>
          <p:nvSpPr>
            <p:cNvPr id="10" name="Rectangle: Rounded Corners 9">
              <a:extLst>
                <a:ext uri="{FF2B5EF4-FFF2-40B4-BE49-F238E27FC236}">
                  <a16:creationId xmlns:a16="http://schemas.microsoft.com/office/drawing/2014/main" id="{D6C9D080-EBEF-2B36-BACD-4DD3341BDB9C}"/>
                </a:ext>
              </a:extLst>
            </p:cNvPr>
            <p:cNvSpPr/>
            <p:nvPr/>
          </p:nvSpPr>
          <p:spPr>
            <a:xfrm>
              <a:off x="2584569" y="2494320"/>
              <a:ext cx="3335761" cy="1468080"/>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0281A56-81DF-46C6-D1D3-C2121D96BBBA}"/>
                </a:ext>
              </a:extLst>
            </p:cNvPr>
            <p:cNvSpPr txBox="1"/>
            <p:nvPr/>
          </p:nvSpPr>
          <p:spPr>
            <a:xfrm>
              <a:off x="2701089" y="3259470"/>
              <a:ext cx="3102717"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30000" noProof="0">
                <a:ln>
                  <a:noFill/>
                </a:ln>
                <a:solidFill>
                  <a:srgbClr val="20252E"/>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rPr>
                <a:t>Educators Complete</a:t>
              </a:r>
              <a:endParaRPr kumimoji="0" lang="en-US" sz="1800" b="1" i="0" u="none" strike="noStrike" kern="0" cap="none" spc="0" normalizeH="0" baseline="30000" noProof="0">
                <a:ln>
                  <a:noFill/>
                </a:ln>
                <a:solidFill>
                  <a:srgbClr val="20252E"/>
                </a:solidFill>
                <a:effectLst/>
                <a:uLnTx/>
                <a:uFillTx/>
                <a:latin typeface="Arial" panose="020B0604020202020204" pitchFamily="34" charset="0"/>
                <a:cs typeface="Arial" panose="020B0604020202020204" pitchFamily="34" charset="0"/>
              </a:endParaRPr>
            </a:p>
          </p:txBody>
        </p:sp>
      </p:grpSp>
      <p:sp>
        <p:nvSpPr>
          <p:cNvPr id="12" name="Rectangle: Rounded Corners 11">
            <a:extLst>
              <a:ext uri="{FF2B5EF4-FFF2-40B4-BE49-F238E27FC236}">
                <a16:creationId xmlns:a16="http://schemas.microsoft.com/office/drawing/2014/main" id="{F392DBBF-191C-2FA2-B0FB-B606856CE1CE}"/>
              </a:ext>
            </a:extLst>
          </p:cNvPr>
          <p:cNvSpPr/>
          <p:nvPr/>
        </p:nvSpPr>
        <p:spPr>
          <a:xfrm>
            <a:off x="1205690" y="2084873"/>
            <a:ext cx="1930905" cy="633976"/>
          </a:xfrm>
          <a:prstGeom prst="roundRect">
            <a:avLst/>
          </a:prstGeom>
          <a:solidFill>
            <a:srgbClr val="00325B"/>
          </a:solidFill>
          <a:ln w="76200" cap="flat" cmpd="sng" algn="ctr">
            <a:solidFill>
              <a:srgbClr val="00325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Proxima Nova Semibold" panose="02000506030000020004"/>
                <a:ea typeface="+mn-ea"/>
                <a:cs typeface="+mn-cs"/>
              </a:rPr>
              <a:t>K-8</a:t>
            </a:r>
          </a:p>
        </p:txBody>
      </p:sp>
      <p:pic>
        <p:nvPicPr>
          <p:cNvPr id="13" name="Picture 12">
            <a:extLst>
              <a:ext uri="{FF2B5EF4-FFF2-40B4-BE49-F238E27FC236}">
                <a16:creationId xmlns:a16="http://schemas.microsoft.com/office/drawing/2014/main" id="{7CFB8B91-7FC0-7D8A-A878-DFECAC15C238}"/>
              </a:ext>
            </a:extLst>
          </p:cNvPr>
          <p:cNvPicPr>
            <a:picLocks noChangeAspect="1"/>
          </p:cNvPicPr>
          <p:nvPr/>
        </p:nvPicPr>
        <p:blipFill>
          <a:blip r:embed="rId3"/>
          <a:stretch>
            <a:fillRect/>
          </a:stretch>
        </p:blipFill>
        <p:spPr>
          <a:xfrm>
            <a:off x="4468493" y="842666"/>
            <a:ext cx="7277480" cy="59260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5472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F78F-F056-8BF7-BEAD-E38C1C3747BF}"/>
              </a:ext>
            </a:extLst>
          </p:cNvPr>
          <p:cNvSpPr>
            <a:spLocks noGrp="1"/>
          </p:cNvSpPr>
          <p:nvPr>
            <p:ph type="title"/>
          </p:nvPr>
        </p:nvSpPr>
        <p:spPr/>
        <p:txBody>
          <a:bodyPr>
            <a:normAutofit/>
          </a:bodyPr>
          <a:lstStyle/>
          <a:p>
            <a:r>
              <a:rPr lang="en-US" sz="4000"/>
              <a:t>DESSA High School Edition (HSE)</a:t>
            </a:r>
          </a:p>
        </p:txBody>
      </p:sp>
      <p:sp>
        <p:nvSpPr>
          <p:cNvPr id="4" name="Text Placeholder 3">
            <a:extLst>
              <a:ext uri="{FF2B5EF4-FFF2-40B4-BE49-F238E27FC236}">
                <a16:creationId xmlns:a16="http://schemas.microsoft.com/office/drawing/2014/main" id="{30FB47DC-33B1-998F-6340-D603D4889ADD}"/>
              </a:ext>
            </a:extLst>
          </p:cNvPr>
          <p:cNvSpPr>
            <a:spLocks noGrp="1"/>
          </p:cNvSpPr>
          <p:nvPr>
            <p:ph type="body" sz="half" idx="2"/>
          </p:nvPr>
        </p:nvSpPr>
        <p:spPr/>
        <p:txBody>
          <a:bodyPr>
            <a:normAutofit fontScale="92500" lnSpcReduction="10000"/>
          </a:bodyPr>
          <a:lstStyle/>
          <a:p>
            <a:endParaRPr lang="en-US"/>
          </a:p>
        </p:txBody>
      </p:sp>
      <p:sp>
        <p:nvSpPr>
          <p:cNvPr id="6" name="TextBox 5">
            <a:extLst>
              <a:ext uri="{FF2B5EF4-FFF2-40B4-BE49-F238E27FC236}">
                <a16:creationId xmlns:a16="http://schemas.microsoft.com/office/drawing/2014/main" id="{CB7CA957-E75A-3F0D-A5F3-4E14CC59F8C2}"/>
              </a:ext>
            </a:extLst>
          </p:cNvPr>
          <p:cNvSpPr txBox="1"/>
          <p:nvPr/>
        </p:nvSpPr>
        <p:spPr>
          <a:xfrm>
            <a:off x="452516" y="3772002"/>
            <a:ext cx="4136956" cy="502702"/>
          </a:xfrm>
          <a:prstGeom prst="rect">
            <a:avLst/>
          </a:prstGeom>
          <a:noFill/>
        </p:spPr>
        <p:txBody>
          <a:bodyPr wrap="square">
            <a:spAutoFit/>
          </a:bodyPr>
          <a:lstStyle/>
          <a:p>
            <a:pPr algn="ctr"/>
            <a:endParaRPr lang="en-US" sz="1600" b="1" baseline="30000">
              <a:latin typeface="Arial" panose="020B0604020202020204" pitchFamily="34" charset="0"/>
              <a:cs typeface="Arial" panose="020B0604020202020204" pitchFamily="34" charset="0"/>
            </a:endParaRPr>
          </a:p>
          <a:p>
            <a:pPr algn="ctr"/>
            <a:r>
              <a:rPr lang="en-US" sz="1600" b="1">
                <a:latin typeface="Arial" panose="020B0604020202020204" pitchFamily="34" charset="0"/>
                <a:cs typeface="Arial" panose="020B0604020202020204" pitchFamily="34" charset="0"/>
              </a:rPr>
              <a:t>Educators Complete</a:t>
            </a:r>
            <a:endParaRPr lang="en-US" sz="1600" b="1" baseline="30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3CA948D-F928-345E-EA62-3E27BFE919B6}"/>
              </a:ext>
            </a:extLst>
          </p:cNvPr>
          <p:cNvSpPr txBox="1"/>
          <p:nvPr/>
        </p:nvSpPr>
        <p:spPr>
          <a:xfrm>
            <a:off x="531730" y="3515949"/>
            <a:ext cx="3878332" cy="338554"/>
          </a:xfrm>
          <a:prstGeom prst="rect">
            <a:avLst/>
          </a:prstGeom>
          <a:noFill/>
        </p:spPr>
        <p:txBody>
          <a:bodyPr wrap="square" lIns="91440" tIns="45720" rIns="91440" bIns="45720" anchor="t">
            <a:spAutoFit/>
          </a:bodyPr>
          <a:lstStyle/>
          <a:p>
            <a:pPr algn="ctr"/>
            <a:r>
              <a:rPr lang="en-US" sz="1600" b="1" dirty="0">
                <a:latin typeface="Arial" panose="020B0604020202020204" pitchFamily="34" charset="0"/>
                <a:cs typeface="Arial" panose="020B0604020202020204" pitchFamily="34" charset="0"/>
              </a:rPr>
              <a:t>Assessment of 8 competency areas</a:t>
            </a:r>
          </a:p>
        </p:txBody>
      </p:sp>
      <p:sp>
        <p:nvSpPr>
          <p:cNvPr id="8" name="Rectangle: Rounded Corners 7">
            <a:extLst>
              <a:ext uri="{FF2B5EF4-FFF2-40B4-BE49-F238E27FC236}">
                <a16:creationId xmlns:a16="http://schemas.microsoft.com/office/drawing/2014/main" id="{0428B1A2-87C4-FAF7-021F-D644DDFF44C7}"/>
              </a:ext>
            </a:extLst>
          </p:cNvPr>
          <p:cNvSpPr/>
          <p:nvPr/>
        </p:nvSpPr>
        <p:spPr>
          <a:xfrm>
            <a:off x="577843" y="3377468"/>
            <a:ext cx="3886303" cy="933857"/>
          </a:xfrm>
          <a:prstGeom prst="roundRect">
            <a:avLst/>
          </a:prstGeom>
          <a:no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1715855B-3738-E060-3E0D-909E5DE1447E}"/>
              </a:ext>
            </a:extLst>
          </p:cNvPr>
          <p:cNvSpPr/>
          <p:nvPr/>
        </p:nvSpPr>
        <p:spPr>
          <a:xfrm>
            <a:off x="604885" y="4757661"/>
            <a:ext cx="3832219" cy="1163565"/>
          </a:xfrm>
          <a:prstGeom prst="roundRect">
            <a:avLst/>
          </a:prstGeom>
          <a:no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 </a:t>
            </a:r>
          </a:p>
        </p:txBody>
      </p:sp>
      <p:sp>
        <p:nvSpPr>
          <p:cNvPr id="11" name="TextBox 10">
            <a:extLst>
              <a:ext uri="{FF2B5EF4-FFF2-40B4-BE49-F238E27FC236}">
                <a16:creationId xmlns:a16="http://schemas.microsoft.com/office/drawing/2014/main" id="{7450FB89-656F-25C3-A2E4-37A1991A6E31}"/>
              </a:ext>
            </a:extLst>
          </p:cNvPr>
          <p:cNvSpPr txBox="1"/>
          <p:nvPr/>
        </p:nvSpPr>
        <p:spPr>
          <a:xfrm>
            <a:off x="673457" y="4810289"/>
            <a:ext cx="3648962" cy="1077218"/>
          </a:xfrm>
          <a:prstGeom prst="rect">
            <a:avLst/>
          </a:prstGeom>
          <a:noFill/>
        </p:spPr>
        <p:txBody>
          <a:bodyPr wrap="square">
            <a:spAutoFit/>
          </a:bodyPr>
          <a:lstStyle/>
          <a:p>
            <a:pPr algn="ctr" defTabSz="1219170">
              <a:buClr>
                <a:srgbClr val="000000"/>
              </a:buClr>
              <a:defRPr/>
            </a:pPr>
            <a:r>
              <a:rPr lang="en-US" sz="1600" b="1" u="sng" kern="0">
                <a:latin typeface="Arial" panose="020B0604020202020204" pitchFamily="34" charset="0"/>
                <a:cs typeface="Arial" panose="020B0604020202020204" pitchFamily="34" charset="0"/>
                <a:sym typeface="Arial"/>
              </a:rPr>
              <a:t>Scores:</a:t>
            </a:r>
          </a:p>
          <a:p>
            <a:pPr algn="ctr" defTabSz="1219170">
              <a:buClr>
                <a:srgbClr val="000000"/>
              </a:buClr>
              <a:defRPr/>
            </a:pPr>
            <a:r>
              <a:rPr lang="en-US" sz="1600" b="1" kern="0">
                <a:latin typeface="Arial" panose="020B0604020202020204" pitchFamily="34" charset="0"/>
                <a:cs typeface="Arial" panose="020B0604020202020204" pitchFamily="34" charset="0"/>
                <a:sym typeface="Arial"/>
              </a:rPr>
              <a:t>Social and Emotional Composite (SEC)</a:t>
            </a:r>
          </a:p>
          <a:p>
            <a:pPr algn="ctr" defTabSz="1219170">
              <a:buClr>
                <a:srgbClr val="000000"/>
              </a:buClr>
              <a:defRPr/>
            </a:pPr>
            <a:r>
              <a:rPr lang="en-US" sz="1600" b="1" kern="0">
                <a:latin typeface="Arial" panose="020B0604020202020204" pitchFamily="34" charset="0"/>
                <a:cs typeface="Arial" panose="020B0604020202020204" pitchFamily="34" charset="0"/>
                <a:sym typeface="Arial"/>
              </a:rPr>
              <a:t>8 competency areas</a:t>
            </a:r>
          </a:p>
        </p:txBody>
      </p:sp>
      <p:sp>
        <p:nvSpPr>
          <p:cNvPr id="12" name="Rectangle: Rounded Corners 11">
            <a:extLst>
              <a:ext uri="{FF2B5EF4-FFF2-40B4-BE49-F238E27FC236}">
                <a16:creationId xmlns:a16="http://schemas.microsoft.com/office/drawing/2014/main" id="{EF44E52B-E466-7E58-A3AC-360DCBD8DB92}"/>
              </a:ext>
            </a:extLst>
          </p:cNvPr>
          <p:cNvSpPr/>
          <p:nvPr/>
        </p:nvSpPr>
        <p:spPr>
          <a:xfrm>
            <a:off x="1546207" y="2259981"/>
            <a:ext cx="1949574" cy="658000"/>
          </a:xfrm>
          <a:prstGeom prst="roundRect">
            <a:avLst/>
          </a:prstGeom>
          <a:solidFill>
            <a:srgbClr val="00325E"/>
          </a:solid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9</a:t>
            </a:r>
            <a:r>
              <a:rPr lang="en-US" sz="2200" baseline="30000">
                <a:latin typeface="Arial" panose="020B0604020202020204" pitchFamily="34" charset="0"/>
                <a:cs typeface="Arial" panose="020B0604020202020204" pitchFamily="34" charset="0"/>
              </a:rPr>
              <a:t>th</a:t>
            </a:r>
            <a:r>
              <a:rPr lang="en-US" sz="2200">
                <a:latin typeface="Arial" panose="020B0604020202020204" pitchFamily="34" charset="0"/>
                <a:cs typeface="Arial" panose="020B0604020202020204" pitchFamily="34" charset="0"/>
              </a:rPr>
              <a:t>-12</a:t>
            </a:r>
            <a:r>
              <a:rPr lang="en-US" sz="2200" baseline="30000">
                <a:latin typeface="Arial" panose="020B0604020202020204" pitchFamily="34" charset="0"/>
                <a:cs typeface="Arial" panose="020B0604020202020204" pitchFamily="34" charset="0"/>
              </a:rPr>
              <a:t>th</a:t>
            </a:r>
            <a:r>
              <a:rPr lang="en-US" sz="2200">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7480D653-4E35-AC9A-DE28-CF40EA2AF581}"/>
              </a:ext>
            </a:extLst>
          </p:cNvPr>
          <p:cNvPicPr>
            <a:picLocks noChangeAspect="1"/>
          </p:cNvPicPr>
          <p:nvPr/>
        </p:nvPicPr>
        <p:blipFill>
          <a:blip r:embed="rId3"/>
          <a:stretch>
            <a:fillRect/>
          </a:stretch>
        </p:blipFill>
        <p:spPr>
          <a:xfrm>
            <a:off x="5178056" y="1237877"/>
            <a:ext cx="6830212" cy="53942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8031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56429F-B928-5F88-633E-0A997AE710F0}"/>
              </a:ext>
            </a:extLst>
          </p:cNvPr>
          <p:cNvSpPr>
            <a:spLocks noGrp="1"/>
          </p:cNvSpPr>
          <p:nvPr>
            <p:ph type="title"/>
          </p:nvPr>
        </p:nvSpPr>
        <p:spPr>
          <a:xfrm>
            <a:off x="466317" y="1222830"/>
            <a:ext cx="5047989" cy="3117677"/>
          </a:xfrm>
        </p:spPr>
        <p:txBody>
          <a:bodyPr anchor="ctr">
            <a:noAutofit/>
          </a:bodyPr>
          <a:lstStyle/>
          <a:p>
            <a:pPr>
              <a:lnSpc>
                <a:spcPct val="150000"/>
              </a:lnSpc>
            </a:pPr>
            <a:r>
              <a:rPr lang="en-US" sz="2800" b="1" dirty="0"/>
              <a:t>Think-Pair-Share: </a:t>
            </a:r>
            <a:br>
              <a:rPr lang="en-US" sz="2800" dirty="0"/>
            </a:br>
            <a:r>
              <a:rPr lang="en-US" sz="2800" dirty="0"/>
              <a:t>How might a strength-based approach improve conversations about students’ IEP goals and performance?</a:t>
            </a:r>
          </a:p>
        </p:txBody>
      </p:sp>
      <p:pic>
        <p:nvPicPr>
          <p:cNvPr id="12" name="Picture Placeholder 11" descr="A group of children in a classroom&#10;&#10;AI-generated content may be incorrect.">
            <a:extLst>
              <a:ext uri="{FF2B5EF4-FFF2-40B4-BE49-F238E27FC236}">
                <a16:creationId xmlns:a16="http://schemas.microsoft.com/office/drawing/2014/main" id="{170F796F-BF63-0F3A-FB7B-79BE60C77BC1}"/>
              </a:ext>
            </a:extLst>
          </p:cNvPr>
          <p:cNvPicPr>
            <a:picLocks noGrp="1" noChangeAspect="1"/>
          </p:cNvPicPr>
          <p:nvPr>
            <p:ph type="pic" sz="quarter" idx="10"/>
          </p:nvPr>
        </p:nvPicPr>
        <p:blipFill>
          <a:blip r:embed="rId3"/>
          <a:srcRect l="19818" r="19816" b="-1"/>
          <a:stretch/>
        </p:blipFill>
        <p:spPr>
          <a:xfrm>
            <a:off x="5989982" y="10"/>
            <a:ext cx="6202017" cy="6857990"/>
          </a:xfrm>
          <a:prstGeom prst="rect">
            <a:avLst/>
          </a:prstGeom>
          <a:noFill/>
        </p:spPr>
      </p:pic>
    </p:spTree>
    <p:extLst>
      <p:ext uri="{BB962C8B-B14F-4D97-AF65-F5344CB8AC3E}">
        <p14:creationId xmlns:p14="http://schemas.microsoft.com/office/powerpoint/2010/main" val="3568389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C388C-8811-0CA8-96B4-CA7446F5B034}"/>
              </a:ext>
            </a:extLst>
          </p:cNvPr>
          <p:cNvSpPr>
            <a:spLocks noGrp="1"/>
          </p:cNvSpPr>
          <p:nvPr>
            <p:ph type="title"/>
          </p:nvPr>
        </p:nvSpPr>
        <p:spPr/>
        <p:txBody>
          <a:bodyPr anchor="ctr"/>
          <a:lstStyle/>
          <a:p>
            <a:pPr>
              <a:lnSpc>
                <a:spcPct val="150000"/>
              </a:lnSpc>
            </a:pPr>
            <a:r>
              <a:rPr lang="en-US" dirty="0"/>
              <a:t>The DESSA and the IEP Process</a:t>
            </a:r>
          </a:p>
        </p:txBody>
      </p:sp>
      <p:sp>
        <p:nvSpPr>
          <p:cNvPr id="3" name="Text Placeholder 2">
            <a:extLst>
              <a:ext uri="{FF2B5EF4-FFF2-40B4-BE49-F238E27FC236}">
                <a16:creationId xmlns:a16="http://schemas.microsoft.com/office/drawing/2014/main" id="{E2BD07A2-7BB7-53AA-F4BC-31A6E62BDE6B}"/>
              </a:ext>
            </a:extLst>
          </p:cNvPr>
          <p:cNvSpPr>
            <a:spLocks noGrp="1"/>
          </p:cNvSpPr>
          <p:nvPr>
            <p:ph type="body" idx="1"/>
          </p:nvPr>
        </p:nvSpPr>
        <p:spPr/>
        <p:txBody>
          <a:bodyPr/>
          <a:lstStyle/>
          <a:p>
            <a:endParaRPr lang="en-US"/>
          </a:p>
        </p:txBody>
      </p:sp>
      <p:pic>
        <p:nvPicPr>
          <p:cNvPr id="5" name="Picture 2" descr="5 common techniques for helping struggling students">
            <a:extLst>
              <a:ext uri="{FF2B5EF4-FFF2-40B4-BE49-F238E27FC236}">
                <a16:creationId xmlns:a16="http://schemas.microsoft.com/office/drawing/2014/main" id="{759C4699-BF85-C0BE-B55F-2FD37B222970}"/>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6085" r="16085"/>
          <a:stretch>
            <a:fillRect/>
          </a:stretch>
        </p:blipFill>
        <p:spPr bwMode="auto">
          <a:xfrm>
            <a:off x="5989638" y="0"/>
            <a:ext cx="62023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96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C2565-1564-BF68-307D-113FDD6E643C}"/>
              </a:ext>
            </a:extLst>
          </p:cNvPr>
          <p:cNvSpPr>
            <a:spLocks noGrp="1"/>
          </p:cNvSpPr>
          <p:nvPr>
            <p:ph type="title"/>
          </p:nvPr>
        </p:nvSpPr>
        <p:spPr/>
        <p:txBody>
          <a:bodyPr>
            <a:normAutofit/>
          </a:bodyPr>
          <a:lstStyle/>
          <a:p>
            <a:r>
              <a:rPr lang="en-US" sz="4000" dirty="0"/>
              <a:t>Accessing Student Data</a:t>
            </a:r>
          </a:p>
        </p:txBody>
      </p:sp>
      <p:sp>
        <p:nvSpPr>
          <p:cNvPr id="4" name="Text Placeholder 3">
            <a:extLst>
              <a:ext uri="{FF2B5EF4-FFF2-40B4-BE49-F238E27FC236}">
                <a16:creationId xmlns:a16="http://schemas.microsoft.com/office/drawing/2014/main" id="{0CF8496F-0F2F-A84B-22E8-BB09749088F5}"/>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A1E01495-BF5D-80FA-7AB6-AB2F031EE315}"/>
              </a:ext>
            </a:extLst>
          </p:cNvPr>
          <p:cNvPicPr>
            <a:picLocks noChangeAspect="1"/>
          </p:cNvPicPr>
          <p:nvPr/>
        </p:nvPicPr>
        <p:blipFill>
          <a:blip r:embed="rId3"/>
          <a:stretch>
            <a:fillRect/>
          </a:stretch>
        </p:blipFill>
        <p:spPr>
          <a:xfrm>
            <a:off x="307241" y="2101577"/>
            <a:ext cx="5347380" cy="3357527"/>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60E17AE8-BD4D-0A91-D72C-28B14E2052D6}"/>
              </a:ext>
            </a:extLst>
          </p:cNvPr>
          <p:cNvSpPr txBox="1"/>
          <p:nvPr/>
        </p:nvSpPr>
        <p:spPr>
          <a:xfrm>
            <a:off x="697230" y="5969139"/>
            <a:ext cx="4743450" cy="369332"/>
          </a:xfrm>
          <a:prstGeom prst="rect">
            <a:avLst/>
          </a:prstGeom>
          <a:noFill/>
        </p:spPr>
        <p:txBody>
          <a:bodyPr wrap="square" rtlCol="0">
            <a:spAutoFit/>
          </a:bodyPr>
          <a:lstStyle/>
          <a:p>
            <a:pPr algn="ctr"/>
            <a:r>
              <a:rPr lang="en-US" dirty="0">
                <a:solidFill>
                  <a:srgbClr val="20252E"/>
                </a:solidFill>
                <a:latin typeface="Arial" panose="020B0604020202020204" pitchFamily="34" charset="0"/>
                <a:cs typeface="Arial" panose="020B0604020202020204" pitchFamily="34" charset="0"/>
              </a:rPr>
              <a:t>Click the “Data and Insights” tab.</a:t>
            </a:r>
          </a:p>
        </p:txBody>
      </p:sp>
      <p:pic>
        <p:nvPicPr>
          <p:cNvPr id="9" name="Picture 8">
            <a:extLst>
              <a:ext uri="{FF2B5EF4-FFF2-40B4-BE49-F238E27FC236}">
                <a16:creationId xmlns:a16="http://schemas.microsoft.com/office/drawing/2014/main" id="{1BA6EDA5-308A-37C2-847E-C770943F449F}"/>
              </a:ext>
            </a:extLst>
          </p:cNvPr>
          <p:cNvPicPr>
            <a:picLocks noChangeAspect="1"/>
          </p:cNvPicPr>
          <p:nvPr/>
        </p:nvPicPr>
        <p:blipFill>
          <a:blip r:embed="rId4"/>
          <a:stretch>
            <a:fillRect/>
          </a:stretch>
        </p:blipFill>
        <p:spPr>
          <a:xfrm>
            <a:off x="6237028" y="2150141"/>
            <a:ext cx="5359724" cy="3357528"/>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941B932-D92A-4090-1351-5FCCA90076DB}"/>
              </a:ext>
            </a:extLst>
          </p:cNvPr>
          <p:cNvSpPr txBox="1"/>
          <p:nvPr/>
        </p:nvSpPr>
        <p:spPr>
          <a:xfrm>
            <a:off x="6610352" y="5692140"/>
            <a:ext cx="4743450" cy="646331"/>
          </a:xfrm>
          <a:prstGeom prst="rect">
            <a:avLst/>
          </a:prstGeom>
          <a:noFill/>
        </p:spPr>
        <p:txBody>
          <a:bodyPr wrap="square" rtlCol="0">
            <a:spAutoFit/>
          </a:bodyPr>
          <a:lstStyle/>
          <a:p>
            <a:pPr algn="ctr"/>
            <a:r>
              <a:rPr lang="en-US" dirty="0">
                <a:solidFill>
                  <a:srgbClr val="20252E"/>
                </a:solidFill>
                <a:latin typeface="Arial" panose="020B0604020202020204" pitchFamily="34" charset="0"/>
                <a:cs typeface="Arial" panose="020B0604020202020204" pitchFamily="34" charset="0"/>
              </a:rPr>
              <a:t>Use the “Academic” filter to view students receiving special education services.</a:t>
            </a:r>
          </a:p>
        </p:txBody>
      </p:sp>
      <p:sp>
        <p:nvSpPr>
          <p:cNvPr id="11" name="Rectangle: Rounded Corners 10">
            <a:extLst>
              <a:ext uri="{FF2B5EF4-FFF2-40B4-BE49-F238E27FC236}">
                <a16:creationId xmlns:a16="http://schemas.microsoft.com/office/drawing/2014/main" id="{2ADEB714-32DE-D47A-E6F4-1DEADEC51CBD}"/>
              </a:ext>
            </a:extLst>
          </p:cNvPr>
          <p:cNvSpPr/>
          <p:nvPr/>
        </p:nvSpPr>
        <p:spPr>
          <a:xfrm>
            <a:off x="1614115" y="2150141"/>
            <a:ext cx="787179" cy="259104"/>
          </a:xfrm>
          <a:prstGeom prst="roundRect">
            <a:avLst/>
          </a:prstGeom>
          <a:noFill/>
          <a:ln w="28575">
            <a:solidFill>
              <a:srgbClr val="2C86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18A81CC-5086-6C17-482A-9C776EE17766}"/>
              </a:ext>
            </a:extLst>
          </p:cNvPr>
          <p:cNvSpPr/>
          <p:nvPr/>
        </p:nvSpPr>
        <p:spPr>
          <a:xfrm>
            <a:off x="7545788" y="3554234"/>
            <a:ext cx="1367043" cy="1331128"/>
          </a:xfrm>
          <a:prstGeom prst="roundRect">
            <a:avLst/>
          </a:prstGeom>
          <a:noFill/>
          <a:ln w="28575">
            <a:solidFill>
              <a:srgbClr val="2C86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44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1CD2-714D-8E7F-1CA3-FEA5045CA86B}"/>
              </a:ext>
            </a:extLst>
          </p:cNvPr>
          <p:cNvSpPr>
            <a:spLocks noGrp="1"/>
          </p:cNvSpPr>
          <p:nvPr>
            <p:ph type="title"/>
          </p:nvPr>
        </p:nvSpPr>
        <p:spPr/>
        <p:txBody>
          <a:bodyPr>
            <a:normAutofit/>
          </a:bodyPr>
          <a:lstStyle/>
          <a:p>
            <a:r>
              <a:rPr lang="en-US" sz="4000" dirty="0"/>
              <a:t>Accessing Student Data</a:t>
            </a:r>
          </a:p>
        </p:txBody>
      </p:sp>
      <p:sp>
        <p:nvSpPr>
          <p:cNvPr id="4" name="Text Placeholder 3">
            <a:extLst>
              <a:ext uri="{FF2B5EF4-FFF2-40B4-BE49-F238E27FC236}">
                <a16:creationId xmlns:a16="http://schemas.microsoft.com/office/drawing/2014/main" id="{BEAEADE4-F351-06EC-36D2-58244EAB8720}"/>
              </a:ext>
            </a:extLst>
          </p:cNvPr>
          <p:cNvSpPr>
            <a:spLocks noGrp="1"/>
          </p:cNvSpPr>
          <p:nvPr>
            <p:ph type="body" sz="half" idx="2"/>
          </p:nvPr>
        </p:nvSpPr>
        <p:spPr/>
        <p:txBody>
          <a:bodyPr>
            <a:normAutofit fontScale="92500" lnSpcReduction="10000"/>
          </a:bodyPr>
          <a:lstStyle/>
          <a:p>
            <a:endParaRPr lang="en-US"/>
          </a:p>
        </p:txBody>
      </p:sp>
      <p:sp>
        <p:nvSpPr>
          <p:cNvPr id="6" name="TextBox 5">
            <a:extLst>
              <a:ext uri="{FF2B5EF4-FFF2-40B4-BE49-F238E27FC236}">
                <a16:creationId xmlns:a16="http://schemas.microsoft.com/office/drawing/2014/main" id="{1495950C-40C7-8330-970A-B22A0EF0D648}"/>
              </a:ext>
            </a:extLst>
          </p:cNvPr>
          <p:cNvSpPr txBox="1"/>
          <p:nvPr/>
        </p:nvSpPr>
        <p:spPr>
          <a:xfrm>
            <a:off x="339639" y="2756746"/>
            <a:ext cx="3090976" cy="2793842"/>
          </a:xfrm>
          <a:prstGeom prst="rect">
            <a:avLst/>
          </a:prstGeom>
          <a:noFill/>
        </p:spPr>
        <p:txBody>
          <a:bodyPr wrap="square" rtlCol="0">
            <a:spAutoFit/>
          </a:bodyPr>
          <a:lstStyle/>
          <a:p>
            <a:pPr marL="342900" indent="-342900">
              <a:lnSpc>
                <a:spcPct val="150000"/>
              </a:lnSpc>
              <a:buFont typeface="+mj-lt"/>
              <a:buAutoNum type="arabicPeriod"/>
            </a:pPr>
            <a:r>
              <a:rPr lang="en-US" sz="2400" dirty="0">
                <a:solidFill>
                  <a:srgbClr val="20252E"/>
                </a:solidFill>
                <a:latin typeface="Arial" panose="020B0604020202020204" pitchFamily="34" charset="0"/>
                <a:cs typeface="Arial" panose="020B0604020202020204" pitchFamily="34" charset="0"/>
              </a:rPr>
              <a:t>Filter for the DESSA 2 form or DESSA-HSE form.</a:t>
            </a:r>
          </a:p>
          <a:p>
            <a:pPr marL="342900" indent="-342900">
              <a:lnSpc>
                <a:spcPct val="150000"/>
              </a:lnSpc>
              <a:buFont typeface="+mj-lt"/>
              <a:buAutoNum type="arabicPeriod"/>
            </a:pPr>
            <a:endParaRPr lang="en-US" sz="2400" dirty="0">
              <a:solidFill>
                <a:srgbClr val="20252E"/>
              </a:solidFill>
              <a:latin typeface="Arial" panose="020B0604020202020204" pitchFamily="34" charset="0"/>
              <a:cs typeface="Arial" panose="020B0604020202020204" pitchFamily="34" charset="0"/>
            </a:endParaRPr>
          </a:p>
          <a:p>
            <a:pPr marL="342900" indent="-342900">
              <a:lnSpc>
                <a:spcPct val="150000"/>
              </a:lnSpc>
              <a:buFont typeface="+mj-lt"/>
              <a:buAutoNum type="arabicPeriod"/>
            </a:pPr>
            <a:r>
              <a:rPr lang="en-US" sz="2400" dirty="0">
                <a:solidFill>
                  <a:srgbClr val="20252E"/>
                </a:solidFill>
                <a:latin typeface="Arial" panose="020B0604020202020204" pitchFamily="34" charset="0"/>
                <a:cs typeface="Arial" panose="020B0604020202020204" pitchFamily="34" charset="0"/>
              </a:rPr>
              <a:t>Click apply.</a:t>
            </a:r>
          </a:p>
        </p:txBody>
      </p:sp>
      <p:pic>
        <p:nvPicPr>
          <p:cNvPr id="8" name="Picture 7">
            <a:extLst>
              <a:ext uri="{FF2B5EF4-FFF2-40B4-BE49-F238E27FC236}">
                <a16:creationId xmlns:a16="http://schemas.microsoft.com/office/drawing/2014/main" id="{0998A75D-177C-4032-B8F1-0E06443EDDCD}"/>
              </a:ext>
            </a:extLst>
          </p:cNvPr>
          <p:cNvPicPr>
            <a:picLocks noChangeAspect="1"/>
          </p:cNvPicPr>
          <p:nvPr/>
        </p:nvPicPr>
        <p:blipFill>
          <a:blip r:embed="rId3"/>
          <a:stretch>
            <a:fillRect/>
          </a:stretch>
        </p:blipFill>
        <p:spPr>
          <a:xfrm>
            <a:off x="3430615" y="1450711"/>
            <a:ext cx="8182997" cy="51127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2575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A416-EFAE-F617-F360-3145EEED43E6}"/>
              </a:ext>
            </a:extLst>
          </p:cNvPr>
          <p:cNvSpPr>
            <a:spLocks noGrp="1"/>
          </p:cNvSpPr>
          <p:nvPr>
            <p:ph type="title"/>
          </p:nvPr>
        </p:nvSpPr>
        <p:spPr/>
        <p:txBody>
          <a:bodyPr>
            <a:normAutofit/>
          </a:bodyPr>
          <a:lstStyle/>
          <a:p>
            <a:r>
              <a:rPr lang="en-US" sz="4000" dirty="0"/>
              <a:t>Accessing Student Data</a:t>
            </a:r>
          </a:p>
        </p:txBody>
      </p:sp>
      <p:sp>
        <p:nvSpPr>
          <p:cNvPr id="4" name="Text Placeholder 3">
            <a:extLst>
              <a:ext uri="{FF2B5EF4-FFF2-40B4-BE49-F238E27FC236}">
                <a16:creationId xmlns:a16="http://schemas.microsoft.com/office/drawing/2014/main" id="{51EBB414-9532-C25B-D1ED-3334C306268A}"/>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A5646F59-E29A-43B1-2599-7FA502C9148C}"/>
              </a:ext>
            </a:extLst>
          </p:cNvPr>
          <p:cNvPicPr>
            <a:picLocks noChangeAspect="1"/>
          </p:cNvPicPr>
          <p:nvPr/>
        </p:nvPicPr>
        <p:blipFill>
          <a:blip r:embed="rId3"/>
          <a:stretch>
            <a:fillRect/>
          </a:stretch>
        </p:blipFill>
        <p:spPr>
          <a:xfrm>
            <a:off x="777656" y="1850905"/>
            <a:ext cx="8543469" cy="467689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F1F69E9-89E3-ADE0-0713-85A7DB6B0AA2}"/>
              </a:ext>
            </a:extLst>
          </p:cNvPr>
          <p:cNvSpPr txBox="1"/>
          <p:nvPr/>
        </p:nvSpPr>
        <p:spPr>
          <a:xfrm>
            <a:off x="9465069" y="3589187"/>
            <a:ext cx="2244438" cy="1703030"/>
          </a:xfrm>
          <a:prstGeom prst="rect">
            <a:avLst/>
          </a:prstGeom>
          <a:noFill/>
        </p:spPr>
        <p:txBody>
          <a:bodyPr wrap="square" rtlCol="0">
            <a:spAutoFit/>
          </a:bodyPr>
          <a:lstStyle/>
          <a:p>
            <a:pPr>
              <a:lnSpc>
                <a:spcPct val="150000"/>
              </a:lnSpc>
            </a:pPr>
            <a:r>
              <a:rPr lang="en-US" dirty="0">
                <a:solidFill>
                  <a:srgbClr val="20252E"/>
                </a:solidFill>
                <a:latin typeface="Arial" panose="020B0604020202020204" pitchFamily="34" charset="0"/>
                <a:cs typeface="Arial" panose="020B0604020202020204" pitchFamily="34" charset="0"/>
              </a:rPr>
              <a:t>Click on a student’s name to go to their individual student profile.</a:t>
            </a:r>
          </a:p>
        </p:txBody>
      </p:sp>
      <p:sp>
        <p:nvSpPr>
          <p:cNvPr id="7" name="Rectangle 6">
            <a:extLst>
              <a:ext uri="{FF2B5EF4-FFF2-40B4-BE49-F238E27FC236}">
                <a16:creationId xmlns:a16="http://schemas.microsoft.com/office/drawing/2014/main" id="{4F6DA976-A999-4B93-78EF-D8537C5990B6}"/>
              </a:ext>
            </a:extLst>
          </p:cNvPr>
          <p:cNvSpPr/>
          <p:nvPr/>
        </p:nvSpPr>
        <p:spPr>
          <a:xfrm>
            <a:off x="965200" y="4245429"/>
            <a:ext cx="7953829" cy="370114"/>
          </a:xfrm>
          <a:prstGeom prst="rect">
            <a:avLst/>
          </a:prstGeom>
          <a:noFill/>
          <a:ln w="28575">
            <a:solidFill>
              <a:srgbClr val="2C86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4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9FD3-FF8D-9F7A-B3C3-9D26947E51A3}"/>
              </a:ext>
            </a:extLst>
          </p:cNvPr>
          <p:cNvSpPr>
            <a:spLocks noGrp="1"/>
          </p:cNvSpPr>
          <p:nvPr>
            <p:ph type="title"/>
          </p:nvPr>
        </p:nvSpPr>
        <p:spPr/>
        <p:txBody>
          <a:bodyPr>
            <a:normAutofit/>
          </a:bodyPr>
          <a:lstStyle/>
          <a:p>
            <a:r>
              <a:rPr lang="en-US" sz="4000" dirty="0"/>
              <a:t>Accessing Student Data</a:t>
            </a:r>
          </a:p>
        </p:txBody>
      </p:sp>
      <p:sp>
        <p:nvSpPr>
          <p:cNvPr id="4" name="Text Placeholder 3">
            <a:extLst>
              <a:ext uri="{FF2B5EF4-FFF2-40B4-BE49-F238E27FC236}">
                <a16:creationId xmlns:a16="http://schemas.microsoft.com/office/drawing/2014/main" id="{EA9BFFA2-C1DA-2BBE-DD67-5373A1BC2FE3}"/>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25FE6AD7-D73E-69AD-891D-0228882599CC}"/>
              </a:ext>
            </a:extLst>
          </p:cNvPr>
          <p:cNvPicPr>
            <a:picLocks noChangeAspect="1"/>
          </p:cNvPicPr>
          <p:nvPr/>
        </p:nvPicPr>
        <p:blipFill>
          <a:blip r:embed="rId3"/>
          <a:stretch>
            <a:fillRect/>
          </a:stretch>
        </p:blipFill>
        <p:spPr>
          <a:xfrm>
            <a:off x="522370" y="1370781"/>
            <a:ext cx="6937952" cy="438373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01C05345-B66B-08DD-46C1-F05398F2F509}"/>
              </a:ext>
            </a:extLst>
          </p:cNvPr>
          <p:cNvSpPr txBox="1"/>
          <p:nvPr/>
        </p:nvSpPr>
        <p:spPr>
          <a:xfrm>
            <a:off x="7875315" y="2730591"/>
            <a:ext cx="4208530" cy="2949525"/>
          </a:xfrm>
          <a:prstGeom prst="rect">
            <a:avLst/>
          </a:prstGeom>
          <a:noFill/>
        </p:spPr>
        <p:txBody>
          <a:bodyPr wrap="square" rtlCol="0">
            <a:spAutoFit/>
          </a:bodyPr>
          <a:lstStyle/>
          <a:p>
            <a:pPr marL="342900" indent="-342900">
              <a:lnSpc>
                <a:spcPct val="150000"/>
              </a:lnSpc>
              <a:buAutoNum type="arabicPeriod"/>
            </a:pPr>
            <a:r>
              <a:rPr lang="en-US" dirty="0">
                <a:solidFill>
                  <a:srgbClr val="20252E"/>
                </a:solidFill>
                <a:latin typeface="Arial" panose="020B0604020202020204" pitchFamily="34" charset="0"/>
                <a:cs typeface="Arial" panose="020B0604020202020204" pitchFamily="34" charset="0"/>
              </a:rPr>
              <a:t>View progress over time.</a:t>
            </a:r>
          </a:p>
          <a:p>
            <a:pPr>
              <a:lnSpc>
                <a:spcPct val="150000"/>
              </a:lnSpc>
            </a:pPr>
            <a:r>
              <a:rPr lang="en-US" dirty="0">
                <a:solidFill>
                  <a:srgbClr val="20252E"/>
                </a:solidFill>
                <a:latin typeface="Arial" panose="020B0604020202020204" pitchFamily="34" charset="0"/>
                <a:cs typeface="Arial" panose="020B0604020202020204" pitchFamily="34" charset="0"/>
              </a:rPr>
              <a:t>2. Scroll down to view general information about assessments on which the student previously has been rated. </a:t>
            </a:r>
          </a:p>
          <a:p>
            <a:pPr>
              <a:lnSpc>
                <a:spcPct val="150000"/>
              </a:lnSpc>
            </a:pPr>
            <a:r>
              <a:rPr lang="en-US" dirty="0">
                <a:solidFill>
                  <a:srgbClr val="20252E"/>
                </a:solidFill>
                <a:latin typeface="Arial" panose="020B0604020202020204" pitchFamily="34" charset="0"/>
                <a:cs typeface="Arial" panose="020B0604020202020204" pitchFamily="34" charset="0"/>
              </a:rPr>
              <a:t>3. Click on the report icon to review DESSA data from a specific rating.</a:t>
            </a:r>
          </a:p>
        </p:txBody>
      </p:sp>
      <p:pic>
        <p:nvPicPr>
          <p:cNvPr id="7" name="Picture 6">
            <a:extLst>
              <a:ext uri="{FF2B5EF4-FFF2-40B4-BE49-F238E27FC236}">
                <a16:creationId xmlns:a16="http://schemas.microsoft.com/office/drawing/2014/main" id="{6697F2CF-9514-9FE5-1B30-4B6EFD282AD1}"/>
              </a:ext>
            </a:extLst>
          </p:cNvPr>
          <p:cNvPicPr>
            <a:picLocks noChangeAspect="1"/>
          </p:cNvPicPr>
          <p:nvPr/>
        </p:nvPicPr>
        <p:blipFill rotWithShape="1">
          <a:blip r:embed="rId4"/>
          <a:srcRect t="68720"/>
          <a:stretch/>
        </p:blipFill>
        <p:spPr>
          <a:xfrm>
            <a:off x="522370" y="5680116"/>
            <a:ext cx="6937952" cy="843598"/>
          </a:xfrm>
          <a:prstGeom prst="rect">
            <a:avLst/>
          </a:prstGeom>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EFCF7AC7-4B05-BC0A-5824-8BCF600AE35F}"/>
              </a:ext>
            </a:extLst>
          </p:cNvPr>
          <p:cNvSpPr/>
          <p:nvPr/>
        </p:nvSpPr>
        <p:spPr>
          <a:xfrm>
            <a:off x="6790515" y="6133910"/>
            <a:ext cx="325582" cy="333548"/>
          </a:xfrm>
          <a:prstGeom prst="ellipse">
            <a:avLst/>
          </a:prstGeom>
          <a:noFill/>
          <a:ln w="28575">
            <a:solidFill>
              <a:srgbClr val="2C86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19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3A498-152B-4694-126F-A0251E382D98}"/>
              </a:ext>
            </a:extLst>
          </p:cNvPr>
          <p:cNvSpPr>
            <a:spLocks noGrp="1"/>
          </p:cNvSpPr>
          <p:nvPr>
            <p:ph type="title"/>
          </p:nvPr>
        </p:nvSpPr>
        <p:spPr/>
        <p:txBody>
          <a:bodyPr>
            <a:normAutofit/>
          </a:bodyPr>
          <a:lstStyle/>
          <a:p>
            <a:r>
              <a:rPr lang="en-US" sz="4000" dirty="0"/>
              <a:t>Individual Student Report</a:t>
            </a:r>
          </a:p>
        </p:txBody>
      </p:sp>
      <p:sp>
        <p:nvSpPr>
          <p:cNvPr id="4" name="Text Placeholder 3">
            <a:extLst>
              <a:ext uri="{FF2B5EF4-FFF2-40B4-BE49-F238E27FC236}">
                <a16:creationId xmlns:a16="http://schemas.microsoft.com/office/drawing/2014/main" id="{692610D0-338E-D57F-410F-F1C9CFF1F9D2}"/>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41812B7C-A23B-3824-4EF4-D406C8E9908E}"/>
              </a:ext>
            </a:extLst>
          </p:cNvPr>
          <p:cNvPicPr>
            <a:picLocks noChangeAspect="1"/>
          </p:cNvPicPr>
          <p:nvPr/>
        </p:nvPicPr>
        <p:blipFill>
          <a:blip r:embed="rId3"/>
          <a:stretch>
            <a:fillRect/>
          </a:stretch>
        </p:blipFill>
        <p:spPr>
          <a:xfrm>
            <a:off x="4174901" y="1527565"/>
            <a:ext cx="7788983" cy="5109209"/>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7BE1526B-CF5E-92EC-F69A-0D8E3DD8F318}"/>
              </a:ext>
            </a:extLst>
          </p:cNvPr>
          <p:cNvSpPr txBox="1"/>
          <p:nvPr/>
        </p:nvSpPr>
        <p:spPr>
          <a:xfrm>
            <a:off x="591761" y="2343231"/>
            <a:ext cx="3386495" cy="3477875"/>
          </a:xfrm>
          <a:prstGeom prst="rect">
            <a:avLst/>
          </a:prstGeom>
          <a:noFill/>
        </p:spPr>
        <p:txBody>
          <a:bodyPr wrap="square" rtlCol="0">
            <a:spAutoFit/>
          </a:bodyPr>
          <a:lstStyle/>
          <a:p>
            <a:r>
              <a:rPr lang="en-US" sz="2000" b="1" u="sng" dirty="0">
                <a:solidFill>
                  <a:srgbClr val="20252E"/>
                </a:solidFill>
                <a:latin typeface="Arial" panose="020B0604020202020204" pitchFamily="34" charset="0"/>
                <a:cs typeface="Arial" panose="020B0604020202020204" pitchFamily="34" charset="0"/>
              </a:rPr>
              <a:t>Relative Strengths:</a:t>
            </a:r>
          </a:p>
          <a:p>
            <a:endParaRPr lang="en-US" sz="2000" b="1" u="sng" dirty="0">
              <a:solidFill>
                <a:srgbClr val="20252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rgbClr val="20252E"/>
                </a:solidFill>
                <a:latin typeface="Arial" panose="020B0604020202020204" pitchFamily="34" charset="0"/>
                <a:cs typeface="Arial" panose="020B0604020202020204" pitchFamily="34" charset="0"/>
              </a:rPr>
              <a:t>Self-Awareness</a:t>
            </a:r>
          </a:p>
          <a:p>
            <a:pPr marL="285750" indent="-285750">
              <a:buFont typeface="Arial" panose="020B0604020202020204" pitchFamily="34" charset="0"/>
              <a:buChar char="•"/>
            </a:pPr>
            <a:r>
              <a:rPr lang="en-US" sz="2000" dirty="0">
                <a:solidFill>
                  <a:srgbClr val="20252E"/>
                </a:solidFill>
                <a:latin typeface="Arial" panose="020B0604020202020204" pitchFamily="34" charset="0"/>
                <a:cs typeface="Arial" panose="020B0604020202020204" pitchFamily="34" charset="0"/>
              </a:rPr>
              <a:t>Self-Management</a:t>
            </a:r>
          </a:p>
          <a:p>
            <a:pPr marL="285750" indent="-285750">
              <a:buFont typeface="Arial" panose="020B0604020202020204" pitchFamily="34" charset="0"/>
              <a:buChar char="•"/>
            </a:pPr>
            <a:r>
              <a:rPr lang="en-US" sz="2000" dirty="0">
                <a:solidFill>
                  <a:srgbClr val="20252E"/>
                </a:solidFill>
                <a:latin typeface="Arial" panose="020B0604020202020204" pitchFamily="34" charset="0"/>
                <a:cs typeface="Arial" panose="020B0604020202020204" pitchFamily="34" charset="0"/>
              </a:rPr>
              <a:t>Optimistic Thinking</a:t>
            </a:r>
          </a:p>
          <a:p>
            <a:endParaRPr lang="en-US" sz="2000" b="1" u="sng" dirty="0">
              <a:solidFill>
                <a:srgbClr val="20252E"/>
              </a:solidFill>
              <a:latin typeface="Arial" panose="020B0604020202020204" pitchFamily="34" charset="0"/>
              <a:cs typeface="Arial" panose="020B0604020202020204" pitchFamily="34" charset="0"/>
            </a:endParaRPr>
          </a:p>
          <a:p>
            <a:r>
              <a:rPr lang="en-US" sz="2000" b="1" u="sng" dirty="0">
                <a:solidFill>
                  <a:srgbClr val="20252E"/>
                </a:solidFill>
                <a:latin typeface="Arial" panose="020B0604020202020204" pitchFamily="34" charset="0"/>
                <a:cs typeface="Arial" panose="020B0604020202020204" pitchFamily="34" charset="0"/>
              </a:rPr>
              <a:t>Need for Instruction:</a:t>
            </a:r>
          </a:p>
          <a:p>
            <a:pPr marL="285750" indent="-285750">
              <a:buFont typeface="Arial" panose="020B0604020202020204" pitchFamily="34" charset="0"/>
              <a:buChar char="•"/>
            </a:pPr>
            <a:r>
              <a:rPr lang="en-US" sz="2000" dirty="0">
                <a:solidFill>
                  <a:srgbClr val="20252E"/>
                </a:solidFill>
                <a:latin typeface="Arial" panose="020B0604020202020204" pitchFamily="34" charset="0"/>
                <a:cs typeface="Arial" panose="020B0604020202020204" pitchFamily="34" charset="0"/>
              </a:rPr>
              <a:t>Social Awareness</a:t>
            </a:r>
          </a:p>
          <a:p>
            <a:pPr marL="285750" indent="-285750">
              <a:buFont typeface="Arial" panose="020B0604020202020204" pitchFamily="34" charset="0"/>
              <a:buChar char="•"/>
            </a:pPr>
            <a:r>
              <a:rPr lang="en-US" sz="2000" dirty="0">
                <a:solidFill>
                  <a:srgbClr val="20252E"/>
                </a:solidFill>
                <a:latin typeface="Arial" panose="020B0604020202020204" pitchFamily="34" charset="0"/>
                <a:cs typeface="Arial" panose="020B0604020202020204" pitchFamily="34" charset="0"/>
              </a:rPr>
              <a:t>Relationship Skills</a:t>
            </a:r>
          </a:p>
          <a:p>
            <a:pPr marL="285750" indent="-285750">
              <a:buFont typeface="Arial" panose="020B0604020202020204" pitchFamily="34" charset="0"/>
              <a:buChar char="•"/>
            </a:pPr>
            <a:r>
              <a:rPr lang="en-US" sz="2000" dirty="0">
                <a:solidFill>
                  <a:srgbClr val="20252E"/>
                </a:solidFill>
                <a:latin typeface="Arial" panose="020B0604020202020204" pitchFamily="34" charset="0"/>
                <a:cs typeface="Arial" panose="020B0604020202020204" pitchFamily="34" charset="0"/>
              </a:rPr>
              <a:t>Responsible Decision Making</a:t>
            </a:r>
          </a:p>
        </p:txBody>
      </p:sp>
    </p:spTree>
    <p:extLst>
      <p:ext uri="{BB962C8B-B14F-4D97-AF65-F5344CB8AC3E}">
        <p14:creationId xmlns:p14="http://schemas.microsoft.com/office/powerpoint/2010/main" val="2480277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BE5B-C1F8-4396-0F93-BBE7C8B56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631B9-4D7F-73CA-D9F6-CBB412CC976F}"/>
              </a:ext>
            </a:extLst>
          </p:cNvPr>
          <p:cNvSpPr>
            <a:spLocks noGrp="1"/>
          </p:cNvSpPr>
          <p:nvPr>
            <p:ph type="title"/>
          </p:nvPr>
        </p:nvSpPr>
        <p:spPr/>
        <p:txBody>
          <a:bodyPr/>
          <a:lstStyle/>
          <a:p>
            <a:r>
              <a:rPr lang="en-US" dirty="0"/>
              <a:t>Goals for Today’s Session</a:t>
            </a:r>
          </a:p>
        </p:txBody>
      </p:sp>
      <p:sp>
        <p:nvSpPr>
          <p:cNvPr id="5" name="TextBox 4">
            <a:extLst>
              <a:ext uri="{FF2B5EF4-FFF2-40B4-BE49-F238E27FC236}">
                <a16:creationId xmlns:a16="http://schemas.microsoft.com/office/drawing/2014/main" id="{BA6866B1-1CDE-E205-ACB9-EFB182DF0CE9}"/>
              </a:ext>
            </a:extLst>
          </p:cNvPr>
          <p:cNvSpPr txBox="1"/>
          <p:nvPr/>
        </p:nvSpPr>
        <p:spPr>
          <a:xfrm>
            <a:off x="6096000" y="872178"/>
            <a:ext cx="5817326" cy="5113644"/>
          </a:xfrm>
          <a:prstGeom prst="rect">
            <a:avLst/>
          </a:prstGeom>
          <a:noFill/>
        </p:spPr>
        <p:txBody>
          <a:bodyPr wrap="square" lIns="91440" tIns="45720" rIns="91440" bIns="45720" rtlCol="0" anchor="t">
            <a:spAutoFit/>
          </a:bodyPr>
          <a:lstStyle/>
          <a:p>
            <a:pPr marL="113665">
              <a:lnSpc>
                <a:spcPct val="150000"/>
              </a:lnSpc>
              <a:buClr>
                <a:srgbClr val="00325E"/>
              </a:buClr>
            </a:pPr>
            <a:r>
              <a:rPr lang="en-US" sz="2000" b="1" dirty="0">
                <a:solidFill>
                  <a:srgbClr val="20252E"/>
                </a:solidFill>
                <a:latin typeface="Arial" panose="020B0604020202020204" pitchFamily="34" charset="0"/>
                <a:cs typeface="Arial" panose="020B0604020202020204" pitchFamily="34" charset="0"/>
              </a:rPr>
              <a:t>By the end of today’s session, you will be able to:</a:t>
            </a:r>
          </a:p>
          <a:p>
            <a:pPr marL="608965" indent="-456565">
              <a:lnSpc>
                <a:spcPct val="150000"/>
              </a:lnSpc>
              <a:buFont typeface="Arial" panose="020B0604020202020204" pitchFamily="34" charset="0"/>
              <a:buChar char="•"/>
            </a:pPr>
            <a:r>
              <a:rPr lang="en-US" sz="2000" dirty="0">
                <a:solidFill>
                  <a:srgbClr val="20252E"/>
                </a:solidFill>
                <a:latin typeface="Arial" panose="020B0604020202020204" pitchFamily="34" charset="0"/>
                <a:cs typeface="Arial" panose="020B0604020202020204" pitchFamily="34" charset="0"/>
              </a:rPr>
              <a:t>Understand how social and emotional assessments can support students receiving special education services.</a:t>
            </a:r>
          </a:p>
          <a:p>
            <a:pPr marL="608965" indent="-456565">
              <a:lnSpc>
                <a:spcPct val="150000"/>
              </a:lnSpc>
              <a:buFont typeface="Arial" panose="020B0604020202020204" pitchFamily="34" charset="0"/>
              <a:buChar char="•"/>
            </a:pPr>
            <a:r>
              <a:rPr lang="en-US" sz="2000" dirty="0">
                <a:solidFill>
                  <a:srgbClr val="20252E"/>
                </a:solidFill>
                <a:latin typeface="Arial" panose="020B0604020202020204" pitchFamily="34" charset="0"/>
                <a:cs typeface="Arial" panose="020B0604020202020204" pitchFamily="34" charset="0"/>
              </a:rPr>
              <a:t>Use students’ DESSA data as a guide when writing present level of performance statement(s) and individualized education plan goal(s).</a:t>
            </a:r>
          </a:p>
          <a:p>
            <a:pPr marL="609600" indent="-457200">
              <a:lnSpc>
                <a:spcPct val="150000"/>
              </a:lnSpc>
              <a:buFont typeface="Arial" panose="020B0604020202020204" pitchFamily="34" charset="0"/>
              <a:buChar char="•"/>
            </a:pPr>
            <a:r>
              <a:rPr lang="en-US" sz="2000" dirty="0">
                <a:solidFill>
                  <a:srgbClr val="20252E"/>
                </a:solidFill>
                <a:latin typeface="Arial" panose="020B0604020202020204" pitchFamily="34" charset="0"/>
                <a:cs typeface="Arial" panose="020B0604020202020204" pitchFamily="34" charset="0"/>
              </a:rPr>
              <a:t>Choose strategies and resources based on DESSA data to promote skill building.</a:t>
            </a:r>
          </a:p>
        </p:txBody>
      </p:sp>
    </p:spTree>
    <p:extLst>
      <p:ext uri="{BB962C8B-B14F-4D97-AF65-F5344CB8AC3E}">
        <p14:creationId xmlns:p14="http://schemas.microsoft.com/office/powerpoint/2010/main" val="401346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E6084-6480-5287-8870-CDBF4D5F06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3D80AC-DAD6-62C1-DF67-1CE3EF1A673C}"/>
              </a:ext>
            </a:extLst>
          </p:cNvPr>
          <p:cNvSpPr>
            <a:spLocks noGrp="1"/>
          </p:cNvSpPr>
          <p:nvPr>
            <p:ph type="title"/>
          </p:nvPr>
        </p:nvSpPr>
        <p:spPr/>
        <p:txBody>
          <a:bodyPr>
            <a:normAutofit/>
          </a:bodyPr>
          <a:lstStyle/>
          <a:p>
            <a:r>
              <a:rPr lang="en-US" sz="4000" dirty="0"/>
              <a:t>Individual Student Report</a:t>
            </a:r>
          </a:p>
        </p:txBody>
      </p:sp>
      <p:sp>
        <p:nvSpPr>
          <p:cNvPr id="4" name="Text Placeholder 3">
            <a:extLst>
              <a:ext uri="{FF2B5EF4-FFF2-40B4-BE49-F238E27FC236}">
                <a16:creationId xmlns:a16="http://schemas.microsoft.com/office/drawing/2014/main" id="{F4B28B56-88B7-1493-3D56-2A044C6D3CD7}"/>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4FA26D45-EF1D-CF85-D0DD-730E232D7371}"/>
              </a:ext>
            </a:extLst>
          </p:cNvPr>
          <p:cNvPicPr>
            <a:picLocks noChangeAspect="1"/>
          </p:cNvPicPr>
          <p:nvPr/>
        </p:nvPicPr>
        <p:blipFill rotWithShape="1">
          <a:blip r:embed="rId3"/>
          <a:srcRect t="30594"/>
          <a:stretch/>
        </p:blipFill>
        <p:spPr>
          <a:xfrm>
            <a:off x="974186" y="1837934"/>
            <a:ext cx="10379613" cy="4725551"/>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EAD2885A-B7AC-754E-7406-BEA59FDADE8B}"/>
              </a:ext>
            </a:extLst>
          </p:cNvPr>
          <p:cNvSpPr/>
          <p:nvPr/>
        </p:nvSpPr>
        <p:spPr>
          <a:xfrm>
            <a:off x="3211313" y="3721100"/>
            <a:ext cx="1003300" cy="2705100"/>
          </a:xfrm>
          <a:prstGeom prst="rect">
            <a:avLst/>
          </a:prstGeom>
          <a:noFill/>
          <a:ln w="38100">
            <a:solidFill>
              <a:srgbClr val="2C86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7349B-5D95-2930-56CF-19471D9122B5}"/>
              </a:ext>
            </a:extLst>
          </p:cNvPr>
          <p:cNvSpPr/>
          <p:nvPr/>
        </p:nvSpPr>
        <p:spPr>
          <a:xfrm>
            <a:off x="7164569" y="4737100"/>
            <a:ext cx="1003300" cy="16891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82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684FC4-4EF2-3203-27BD-3D4EBEE8B371}"/>
              </a:ext>
            </a:extLst>
          </p:cNvPr>
          <p:cNvPicPr>
            <a:picLocks noChangeAspect="1"/>
          </p:cNvPicPr>
          <p:nvPr/>
        </p:nvPicPr>
        <p:blipFill rotWithShape="1">
          <a:blip r:embed="rId3"/>
          <a:srcRect b="16259"/>
          <a:stretch/>
        </p:blipFill>
        <p:spPr>
          <a:xfrm>
            <a:off x="771312" y="1759455"/>
            <a:ext cx="8950204" cy="3428733"/>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081F3F7-978B-6825-CB69-9860632B40B5}"/>
              </a:ext>
            </a:extLst>
          </p:cNvPr>
          <p:cNvSpPr>
            <a:spLocks noGrp="1"/>
          </p:cNvSpPr>
          <p:nvPr>
            <p:ph type="title"/>
          </p:nvPr>
        </p:nvSpPr>
        <p:spPr/>
        <p:txBody>
          <a:bodyPr>
            <a:normAutofit/>
          </a:bodyPr>
          <a:lstStyle/>
          <a:p>
            <a:r>
              <a:rPr lang="en-US" sz="4000" dirty="0"/>
              <a:t>Present Level of Performance</a:t>
            </a:r>
          </a:p>
        </p:txBody>
      </p:sp>
      <p:sp>
        <p:nvSpPr>
          <p:cNvPr id="4" name="Text Placeholder 3">
            <a:extLst>
              <a:ext uri="{FF2B5EF4-FFF2-40B4-BE49-F238E27FC236}">
                <a16:creationId xmlns:a16="http://schemas.microsoft.com/office/drawing/2014/main" id="{E9F9A720-D5AF-C18A-80C0-50F213BED46A}"/>
              </a:ext>
            </a:extLst>
          </p:cNvPr>
          <p:cNvSpPr>
            <a:spLocks noGrp="1"/>
          </p:cNvSpPr>
          <p:nvPr>
            <p:ph type="body" sz="half" idx="2"/>
          </p:nvPr>
        </p:nvSpPr>
        <p:spPr/>
        <p:txBody>
          <a:bodyPr>
            <a:normAutofit fontScale="92500" lnSpcReduction="10000"/>
          </a:bodyPr>
          <a:lstStyle/>
          <a:p>
            <a:endParaRPr lang="en-US"/>
          </a:p>
        </p:txBody>
      </p:sp>
      <p:sp>
        <p:nvSpPr>
          <p:cNvPr id="5" name="TextBox 4">
            <a:extLst>
              <a:ext uri="{FF2B5EF4-FFF2-40B4-BE49-F238E27FC236}">
                <a16:creationId xmlns:a16="http://schemas.microsoft.com/office/drawing/2014/main" id="{A6B111BD-0B71-3E89-699A-3625CC5B28EA}"/>
              </a:ext>
            </a:extLst>
          </p:cNvPr>
          <p:cNvSpPr txBox="1"/>
          <p:nvPr/>
        </p:nvSpPr>
        <p:spPr>
          <a:xfrm>
            <a:off x="614663" y="5632496"/>
            <a:ext cx="9956800" cy="923330"/>
          </a:xfrm>
          <a:prstGeom prst="rect">
            <a:avLst/>
          </a:prstGeom>
          <a:noFill/>
        </p:spPr>
        <p:txBody>
          <a:bodyPr wrap="square" rtlCol="0">
            <a:spAutoFit/>
          </a:bodyPr>
          <a:lstStyle/>
          <a:p>
            <a:pPr>
              <a:defRPr/>
            </a:pPr>
            <a:r>
              <a:rPr lang="en-US" b="1" u="sng" dirty="0">
                <a:latin typeface="Arial" panose="020B0604020202020204" pitchFamily="34" charset="0"/>
                <a:cs typeface="Arial" panose="020B0604020202020204" pitchFamily="34" charset="0"/>
              </a:rPr>
              <a:t>Example: </a:t>
            </a:r>
            <a:r>
              <a:rPr lang="en-US" b="0" dirty="0">
                <a:effectLst/>
                <a:latin typeface="Arial" panose="020B0604020202020204" pitchFamily="34" charset="0"/>
                <a:ea typeface="Calibri" panose="020F0502020204030204" pitchFamily="34" charset="0"/>
                <a:cs typeface="Arial" panose="020B0604020202020204" pitchFamily="34" charset="0"/>
              </a:rPr>
              <a:t>Student A has strong acquisition in Self-Awareness as they often show an awareness of their personal strengths and can often explain what caused their emotions. While Student A is self-aware, </a:t>
            </a:r>
            <a:r>
              <a:rPr lang="en-US" dirty="0">
                <a:effectLst/>
                <a:latin typeface="Arial" panose="020B0604020202020204" pitchFamily="34" charset="0"/>
                <a:ea typeface="Calibri" panose="020F0502020204030204" pitchFamily="34" charset="0"/>
                <a:cs typeface="Arial" panose="020B0604020202020204" pitchFamily="34" charset="0"/>
              </a:rPr>
              <a:t>t</a:t>
            </a:r>
            <a:r>
              <a:rPr lang="en-US" b="0" dirty="0">
                <a:effectLst/>
                <a:latin typeface="Arial" panose="020B0604020202020204" pitchFamily="34" charset="0"/>
                <a:ea typeface="Calibri" panose="020F0502020204030204" pitchFamily="34" charset="0"/>
                <a:cs typeface="Arial" panose="020B0604020202020204" pitchFamily="34" charset="0"/>
              </a:rPr>
              <a:t>hey require additional support to describe the emotion they were feeling.  </a:t>
            </a:r>
          </a:p>
        </p:txBody>
      </p:sp>
      <p:sp>
        <p:nvSpPr>
          <p:cNvPr id="6" name="Rectangle 5">
            <a:extLst>
              <a:ext uri="{FF2B5EF4-FFF2-40B4-BE49-F238E27FC236}">
                <a16:creationId xmlns:a16="http://schemas.microsoft.com/office/drawing/2014/main" id="{6C99E7E1-8F91-305E-D0C9-1C900A0966FA}"/>
              </a:ext>
            </a:extLst>
          </p:cNvPr>
          <p:cNvSpPr/>
          <p:nvPr/>
        </p:nvSpPr>
        <p:spPr>
          <a:xfrm>
            <a:off x="1104899" y="2793999"/>
            <a:ext cx="8253785" cy="322911"/>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50F9FEF-AA01-8605-965C-8996F1A0B833}"/>
              </a:ext>
            </a:extLst>
          </p:cNvPr>
          <p:cNvSpPr/>
          <p:nvPr/>
        </p:nvSpPr>
        <p:spPr>
          <a:xfrm>
            <a:off x="1104900" y="4484548"/>
            <a:ext cx="8253784" cy="259308"/>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40AB59-CA7F-A12E-2EBD-8BE82FB62683}"/>
              </a:ext>
            </a:extLst>
          </p:cNvPr>
          <p:cNvSpPr/>
          <p:nvPr/>
        </p:nvSpPr>
        <p:spPr>
          <a:xfrm>
            <a:off x="1104900" y="4799525"/>
            <a:ext cx="8253784" cy="3211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85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E2F7-CFF0-0806-C2CD-0F550C2285E8}"/>
              </a:ext>
            </a:extLst>
          </p:cNvPr>
          <p:cNvSpPr>
            <a:spLocks noGrp="1"/>
          </p:cNvSpPr>
          <p:nvPr>
            <p:ph type="title"/>
          </p:nvPr>
        </p:nvSpPr>
        <p:spPr/>
        <p:txBody>
          <a:bodyPr>
            <a:normAutofit/>
          </a:bodyPr>
          <a:lstStyle/>
          <a:p>
            <a:r>
              <a:rPr lang="en-US" sz="4000" dirty="0"/>
              <a:t>Individualized Goal</a:t>
            </a:r>
          </a:p>
        </p:txBody>
      </p:sp>
      <p:sp>
        <p:nvSpPr>
          <p:cNvPr id="4" name="Text Placeholder 3">
            <a:extLst>
              <a:ext uri="{FF2B5EF4-FFF2-40B4-BE49-F238E27FC236}">
                <a16:creationId xmlns:a16="http://schemas.microsoft.com/office/drawing/2014/main" id="{17DD3D7D-F9E1-0392-4450-BA9561881229}"/>
              </a:ext>
            </a:extLst>
          </p:cNvPr>
          <p:cNvSpPr>
            <a:spLocks noGrp="1"/>
          </p:cNvSpPr>
          <p:nvPr>
            <p:ph type="body" sz="half" idx="2"/>
          </p:nvPr>
        </p:nvSpPr>
        <p:spPr/>
        <p:txBody>
          <a:bodyPr>
            <a:normAutofit fontScale="92500" lnSpcReduction="10000"/>
          </a:bodyPr>
          <a:lstStyle/>
          <a:p>
            <a:endParaRPr lang="en-US"/>
          </a:p>
        </p:txBody>
      </p:sp>
      <p:sp>
        <p:nvSpPr>
          <p:cNvPr id="5" name="TextBox 4">
            <a:extLst>
              <a:ext uri="{FF2B5EF4-FFF2-40B4-BE49-F238E27FC236}">
                <a16:creationId xmlns:a16="http://schemas.microsoft.com/office/drawing/2014/main" id="{78A20F72-D8F0-1A2F-C70F-B2310280FC34}"/>
              </a:ext>
            </a:extLst>
          </p:cNvPr>
          <p:cNvSpPr txBox="1"/>
          <p:nvPr/>
        </p:nvSpPr>
        <p:spPr>
          <a:xfrm>
            <a:off x="631612" y="5697334"/>
            <a:ext cx="9956800" cy="646331"/>
          </a:xfrm>
          <a:prstGeom prst="rect">
            <a:avLst/>
          </a:prstGeom>
          <a:noFill/>
        </p:spPr>
        <p:txBody>
          <a:bodyPr wrap="square" rtlCol="0">
            <a:spAutoFit/>
          </a:bodyPr>
          <a:lstStyle/>
          <a:p>
            <a:pPr>
              <a:defRPr/>
            </a:pPr>
            <a:r>
              <a:rPr lang="en-US" b="1" u="sng" dirty="0">
                <a:solidFill>
                  <a:srgbClr val="20252E"/>
                </a:solidFill>
                <a:latin typeface="Arial" panose="020B0604020202020204" pitchFamily="34" charset="0"/>
                <a:cs typeface="Arial" panose="020B0604020202020204" pitchFamily="34" charset="0"/>
              </a:rPr>
              <a:t>Example: </a:t>
            </a:r>
            <a:r>
              <a:rPr lang="en-US" dirty="0">
                <a:solidFill>
                  <a:srgbClr val="20252E"/>
                </a:solidFill>
                <a:highlight>
                  <a:srgbClr val="FFFFFF"/>
                </a:highlight>
                <a:latin typeface="Arial" panose="020B0604020202020204" pitchFamily="34" charset="0"/>
                <a:cs typeface="Arial" panose="020B0604020202020204" pitchFamily="34" charset="0"/>
              </a:rPr>
              <a:t>“By the end of the school year, the student will be able to identify emotions they were feeling, and apply strategies taught to describe those emotions 8 out of 10 observed instances.” </a:t>
            </a:r>
            <a:endParaRPr lang="en-US" dirty="0">
              <a:solidFill>
                <a:srgbClr val="20252E"/>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A0EA71C-5B57-BB53-7F26-0771BAB367CD}"/>
              </a:ext>
            </a:extLst>
          </p:cNvPr>
          <p:cNvPicPr>
            <a:picLocks noChangeAspect="1"/>
          </p:cNvPicPr>
          <p:nvPr/>
        </p:nvPicPr>
        <p:blipFill rotWithShape="1">
          <a:blip r:embed="rId3"/>
          <a:srcRect b="16259"/>
          <a:stretch/>
        </p:blipFill>
        <p:spPr>
          <a:xfrm>
            <a:off x="921600" y="2038235"/>
            <a:ext cx="8950204" cy="3428733"/>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93C0A1DF-9F3A-9B06-0D46-8E6226D6414F}"/>
              </a:ext>
            </a:extLst>
          </p:cNvPr>
          <p:cNvSpPr/>
          <p:nvPr/>
        </p:nvSpPr>
        <p:spPr>
          <a:xfrm>
            <a:off x="921599" y="5145852"/>
            <a:ext cx="8950203" cy="321116"/>
          </a:xfrm>
          <a:prstGeom prst="rect">
            <a:avLst/>
          </a:prstGeom>
          <a:noFill/>
          <a:ln w="285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Light"/>
              <a:ea typeface="+mn-ea"/>
              <a:cs typeface="+mn-cs"/>
            </a:endParaRPr>
          </a:p>
        </p:txBody>
      </p:sp>
    </p:spTree>
    <p:extLst>
      <p:ext uri="{BB962C8B-B14F-4D97-AF65-F5344CB8AC3E}">
        <p14:creationId xmlns:p14="http://schemas.microsoft.com/office/powerpoint/2010/main" val="24281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6505E-15DB-CD06-DBAC-E2D5C51F0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1E8DD-20F9-7F8C-1348-136749B6F9BF}"/>
              </a:ext>
            </a:extLst>
          </p:cNvPr>
          <p:cNvSpPr>
            <a:spLocks noGrp="1"/>
          </p:cNvSpPr>
          <p:nvPr>
            <p:ph type="title"/>
          </p:nvPr>
        </p:nvSpPr>
        <p:spPr/>
        <p:txBody>
          <a:bodyPr>
            <a:normAutofit/>
          </a:bodyPr>
          <a:lstStyle/>
          <a:p>
            <a:r>
              <a:rPr lang="en-US" sz="4000" dirty="0"/>
              <a:t>Individualized Goal</a:t>
            </a:r>
          </a:p>
        </p:txBody>
      </p:sp>
      <p:sp>
        <p:nvSpPr>
          <p:cNvPr id="4" name="Text Placeholder 3">
            <a:extLst>
              <a:ext uri="{FF2B5EF4-FFF2-40B4-BE49-F238E27FC236}">
                <a16:creationId xmlns:a16="http://schemas.microsoft.com/office/drawing/2014/main" id="{14A41513-B99A-97E8-33C2-8E7A1CC35AB0}"/>
              </a:ext>
            </a:extLst>
          </p:cNvPr>
          <p:cNvSpPr>
            <a:spLocks noGrp="1"/>
          </p:cNvSpPr>
          <p:nvPr>
            <p:ph type="body" sz="half" idx="2"/>
          </p:nvPr>
        </p:nvSpPr>
        <p:spPr/>
        <p:txBody>
          <a:bodyPr>
            <a:normAutofit fontScale="92500" lnSpcReduction="10000"/>
          </a:bodyPr>
          <a:lstStyle/>
          <a:p>
            <a:endParaRPr lang="en-US"/>
          </a:p>
        </p:txBody>
      </p:sp>
      <p:sp>
        <p:nvSpPr>
          <p:cNvPr id="5" name="TextBox 4">
            <a:extLst>
              <a:ext uri="{FF2B5EF4-FFF2-40B4-BE49-F238E27FC236}">
                <a16:creationId xmlns:a16="http://schemas.microsoft.com/office/drawing/2014/main" id="{9C58D128-FA86-3AF5-50C3-C17D6D52CD14}"/>
              </a:ext>
            </a:extLst>
          </p:cNvPr>
          <p:cNvSpPr txBox="1"/>
          <p:nvPr/>
        </p:nvSpPr>
        <p:spPr>
          <a:xfrm>
            <a:off x="996970" y="6000648"/>
            <a:ext cx="9417565" cy="646331"/>
          </a:xfrm>
          <a:prstGeom prst="rect">
            <a:avLst/>
          </a:prstGeom>
          <a:noFill/>
        </p:spPr>
        <p:txBody>
          <a:bodyPr wrap="square" rtlCol="0">
            <a:spAutoFit/>
          </a:bodyPr>
          <a:lstStyle/>
          <a:p>
            <a:pPr>
              <a:defRPr/>
            </a:pPr>
            <a:r>
              <a:rPr lang="en-US" b="1" u="sng" dirty="0">
                <a:solidFill>
                  <a:srgbClr val="20252E"/>
                </a:solidFill>
                <a:latin typeface="Arial" panose="020B0604020202020204" pitchFamily="34" charset="0"/>
                <a:cs typeface="Arial" panose="020B0604020202020204" pitchFamily="34" charset="0"/>
              </a:rPr>
              <a:t>Example: </a:t>
            </a:r>
            <a:r>
              <a:rPr lang="en-US" b="0" i="0" dirty="0">
                <a:solidFill>
                  <a:srgbClr val="20252E"/>
                </a:solidFill>
                <a:effectLst/>
                <a:highlight>
                  <a:srgbClr val="FFFFFF"/>
                </a:highlight>
                <a:latin typeface="Arial" panose="020B0604020202020204" pitchFamily="34" charset="0"/>
                <a:cs typeface="Arial" panose="020B0604020202020204" pitchFamily="34" charset="0"/>
              </a:rPr>
              <a:t>By the end of the school year, the student will be able to identify conflict triggers and apply strategies taught to resolve disputes in 8 out of 10 observed instances.</a:t>
            </a:r>
            <a:endParaRPr lang="en-US" b="0" dirty="0">
              <a:solidFill>
                <a:srgbClr val="20252E"/>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51CDBFC-4525-126D-CE13-7111EF44133C}"/>
              </a:ext>
            </a:extLst>
          </p:cNvPr>
          <p:cNvPicPr>
            <a:picLocks noChangeAspect="1"/>
          </p:cNvPicPr>
          <p:nvPr/>
        </p:nvPicPr>
        <p:blipFill>
          <a:blip r:embed="rId3"/>
          <a:stretch>
            <a:fillRect/>
          </a:stretch>
        </p:blipFill>
        <p:spPr>
          <a:xfrm>
            <a:off x="996970" y="1919780"/>
            <a:ext cx="8684843" cy="3777554"/>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00063AE-3443-95BF-9187-54B7EBD61EE5}"/>
              </a:ext>
            </a:extLst>
          </p:cNvPr>
          <p:cNvSpPr/>
          <p:nvPr/>
        </p:nvSpPr>
        <p:spPr>
          <a:xfrm>
            <a:off x="1049307" y="5375839"/>
            <a:ext cx="8580167" cy="3214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34915B-10C7-6011-85A5-ABC932FA6F50}"/>
              </a:ext>
            </a:extLst>
          </p:cNvPr>
          <p:cNvSpPr/>
          <p:nvPr/>
        </p:nvSpPr>
        <p:spPr>
          <a:xfrm>
            <a:off x="1049306" y="3165567"/>
            <a:ext cx="8580167" cy="761540"/>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81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FA1C-06EB-095E-6AD5-747ED2E4805B}"/>
              </a:ext>
            </a:extLst>
          </p:cNvPr>
          <p:cNvSpPr>
            <a:spLocks noGrp="1"/>
          </p:cNvSpPr>
          <p:nvPr>
            <p:ph type="title"/>
          </p:nvPr>
        </p:nvSpPr>
        <p:spPr>
          <a:xfrm>
            <a:off x="584333" y="1212995"/>
            <a:ext cx="4831531" cy="3103366"/>
          </a:xfrm>
        </p:spPr>
        <p:txBody>
          <a:bodyPr anchor="t">
            <a:noAutofit/>
          </a:bodyPr>
          <a:lstStyle/>
          <a:p>
            <a:pPr>
              <a:lnSpc>
                <a:spcPct val="150000"/>
              </a:lnSpc>
            </a:pPr>
            <a:r>
              <a:rPr lang="en-US" sz="3600" dirty="0"/>
              <a:t>Reflect and Connect:</a:t>
            </a:r>
            <a:br>
              <a:rPr lang="en-US" sz="3600" dirty="0"/>
            </a:br>
            <a:r>
              <a:rPr lang="en-US" sz="2400" dirty="0"/>
              <a:t>What are some ways that you would support Student A in meeting a goal set for conflict resolution skills?</a:t>
            </a:r>
            <a:br>
              <a:rPr lang="en-US" sz="2400" b="1" dirty="0"/>
            </a:br>
            <a:endParaRPr lang="en-US" sz="2400" dirty="0"/>
          </a:p>
        </p:txBody>
      </p:sp>
      <p:sp>
        <p:nvSpPr>
          <p:cNvPr id="3" name="Text Placeholder 2">
            <a:extLst>
              <a:ext uri="{FF2B5EF4-FFF2-40B4-BE49-F238E27FC236}">
                <a16:creationId xmlns:a16="http://schemas.microsoft.com/office/drawing/2014/main" id="{25F05E07-1834-D472-EF81-8702A6E048B3}"/>
              </a:ext>
            </a:extLst>
          </p:cNvPr>
          <p:cNvSpPr>
            <a:spLocks noGrp="1"/>
          </p:cNvSpPr>
          <p:nvPr>
            <p:ph type="body" idx="1"/>
          </p:nvPr>
        </p:nvSpPr>
        <p:spPr/>
        <p:txBody>
          <a:bodyPr/>
          <a:lstStyle/>
          <a:p>
            <a:endParaRPr lang="en-US"/>
          </a:p>
        </p:txBody>
      </p:sp>
      <p:pic>
        <p:nvPicPr>
          <p:cNvPr id="4098" name="Picture 2" descr="Reasons for a Lack of Student Engagement – Promethean World">
            <a:extLst>
              <a:ext uri="{FF2B5EF4-FFF2-40B4-BE49-F238E27FC236}">
                <a16:creationId xmlns:a16="http://schemas.microsoft.com/office/drawing/2014/main" id="{5122A885-2E6F-8FBC-DA72-0835D92FC32F}"/>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9853" r="19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429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BD84-B10C-A298-1D7A-87767DA7DF07}"/>
              </a:ext>
            </a:extLst>
          </p:cNvPr>
          <p:cNvSpPr>
            <a:spLocks noGrp="1"/>
          </p:cNvSpPr>
          <p:nvPr>
            <p:ph type="title"/>
          </p:nvPr>
        </p:nvSpPr>
        <p:spPr/>
        <p:txBody>
          <a:bodyPr anchor="ctr"/>
          <a:lstStyle/>
          <a:p>
            <a:pPr>
              <a:lnSpc>
                <a:spcPct val="150000"/>
              </a:lnSpc>
            </a:pPr>
            <a:r>
              <a:rPr lang="en-US" dirty="0"/>
              <a:t>Data-Driven Skill Building</a:t>
            </a:r>
          </a:p>
        </p:txBody>
      </p:sp>
      <p:sp>
        <p:nvSpPr>
          <p:cNvPr id="3" name="Text Placeholder 2">
            <a:extLst>
              <a:ext uri="{FF2B5EF4-FFF2-40B4-BE49-F238E27FC236}">
                <a16:creationId xmlns:a16="http://schemas.microsoft.com/office/drawing/2014/main" id="{56582A02-87FC-34B9-EC42-8DCF7BA2696F}"/>
              </a:ext>
            </a:extLst>
          </p:cNvPr>
          <p:cNvSpPr>
            <a:spLocks noGrp="1"/>
          </p:cNvSpPr>
          <p:nvPr>
            <p:ph type="body" idx="1"/>
          </p:nvPr>
        </p:nvSpPr>
        <p:spPr/>
        <p:txBody>
          <a:bodyPr/>
          <a:lstStyle/>
          <a:p>
            <a:endParaRPr lang="en-US"/>
          </a:p>
        </p:txBody>
      </p:sp>
      <p:pic>
        <p:nvPicPr>
          <p:cNvPr id="5122" name="Picture 2" descr="How can we foster lifelong learning attitudes in students? – OECD Education  and Skills Today">
            <a:extLst>
              <a:ext uri="{FF2B5EF4-FFF2-40B4-BE49-F238E27FC236}">
                <a16:creationId xmlns:a16="http://schemas.microsoft.com/office/drawing/2014/main" id="{65A0644D-D718-C324-6201-93621BEC5B69}"/>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4564" r="245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716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F4FD-BB48-4427-4B4C-1DA692EC3AFC}"/>
              </a:ext>
            </a:extLst>
          </p:cNvPr>
          <p:cNvSpPr>
            <a:spLocks noGrp="1"/>
          </p:cNvSpPr>
          <p:nvPr>
            <p:ph type="title"/>
          </p:nvPr>
        </p:nvSpPr>
        <p:spPr/>
        <p:txBody>
          <a:bodyPr>
            <a:normAutofit/>
          </a:bodyPr>
          <a:lstStyle/>
          <a:p>
            <a:r>
              <a:rPr lang="en-US" sz="4000" dirty="0"/>
              <a:t>Data-Driven Skill Building</a:t>
            </a:r>
          </a:p>
        </p:txBody>
      </p:sp>
      <p:sp>
        <p:nvSpPr>
          <p:cNvPr id="4" name="Text Placeholder 3">
            <a:extLst>
              <a:ext uri="{FF2B5EF4-FFF2-40B4-BE49-F238E27FC236}">
                <a16:creationId xmlns:a16="http://schemas.microsoft.com/office/drawing/2014/main" id="{997FA1DA-D562-90DD-38A3-B6E9A578DDC4}"/>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35380C5C-21B7-27B7-CE9C-4EBAF2B1A1F1}"/>
              </a:ext>
            </a:extLst>
          </p:cNvPr>
          <p:cNvPicPr>
            <a:picLocks noChangeAspect="1"/>
          </p:cNvPicPr>
          <p:nvPr/>
        </p:nvPicPr>
        <p:blipFill rotWithShape="1">
          <a:blip r:embed="rId3"/>
          <a:srcRect t="1515"/>
          <a:stretch/>
        </p:blipFill>
        <p:spPr>
          <a:xfrm>
            <a:off x="921600" y="1889546"/>
            <a:ext cx="9728743" cy="4130954"/>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EA9621D4-EE99-6A35-CF8F-6D444E051C39}"/>
              </a:ext>
            </a:extLst>
          </p:cNvPr>
          <p:cNvSpPr/>
          <p:nvPr/>
        </p:nvSpPr>
        <p:spPr>
          <a:xfrm>
            <a:off x="1277513" y="5332088"/>
            <a:ext cx="4492972" cy="624829"/>
          </a:xfrm>
          <a:prstGeom prst="rect">
            <a:avLst/>
          </a:prstGeom>
          <a:noFill/>
          <a:ln w="28575">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942986-C99F-3E08-D3B5-A34A4ED5C5F0}"/>
              </a:ext>
            </a:extLst>
          </p:cNvPr>
          <p:cNvSpPr/>
          <p:nvPr/>
        </p:nvSpPr>
        <p:spPr>
          <a:xfrm>
            <a:off x="4725575" y="1953088"/>
            <a:ext cx="1115932" cy="390618"/>
          </a:xfrm>
          <a:prstGeom prst="ellipse">
            <a:avLst/>
          </a:prstGeom>
          <a:noFill/>
          <a:ln>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53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0597E-F23B-4849-DD0F-583D75A9C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5341BF-89FE-8403-176B-8C8500EADE1A}"/>
              </a:ext>
            </a:extLst>
          </p:cNvPr>
          <p:cNvSpPr>
            <a:spLocks noGrp="1"/>
          </p:cNvSpPr>
          <p:nvPr>
            <p:ph type="title"/>
          </p:nvPr>
        </p:nvSpPr>
        <p:spPr/>
        <p:txBody>
          <a:bodyPr>
            <a:normAutofit/>
          </a:bodyPr>
          <a:lstStyle/>
          <a:p>
            <a:r>
              <a:rPr lang="en-US" sz="4000" dirty="0"/>
              <a:t>Data-Driven Skill Building</a:t>
            </a:r>
          </a:p>
        </p:txBody>
      </p:sp>
      <p:sp>
        <p:nvSpPr>
          <p:cNvPr id="4" name="Text Placeholder 3">
            <a:extLst>
              <a:ext uri="{FF2B5EF4-FFF2-40B4-BE49-F238E27FC236}">
                <a16:creationId xmlns:a16="http://schemas.microsoft.com/office/drawing/2014/main" id="{F8C4E84B-D3B9-3E8B-011A-829158745E9C}"/>
              </a:ext>
            </a:extLst>
          </p:cNvPr>
          <p:cNvSpPr>
            <a:spLocks noGrp="1"/>
          </p:cNvSpPr>
          <p:nvPr>
            <p:ph type="body" sz="half" idx="2"/>
          </p:nvPr>
        </p:nvSpPr>
        <p:spPr/>
        <p:txBody>
          <a:bodyPr>
            <a:normAutofit fontScale="92500" lnSpcReduction="10000"/>
          </a:bodyPr>
          <a:lstStyle/>
          <a:p>
            <a:endParaRPr lang="en-US"/>
          </a:p>
        </p:txBody>
      </p:sp>
      <p:sp>
        <p:nvSpPr>
          <p:cNvPr id="5" name="TextBox 4">
            <a:extLst>
              <a:ext uri="{FF2B5EF4-FFF2-40B4-BE49-F238E27FC236}">
                <a16:creationId xmlns:a16="http://schemas.microsoft.com/office/drawing/2014/main" id="{D322BD60-C730-5E23-525C-80FED4727E97}"/>
              </a:ext>
            </a:extLst>
          </p:cNvPr>
          <p:cNvSpPr txBox="1"/>
          <p:nvPr/>
        </p:nvSpPr>
        <p:spPr>
          <a:xfrm>
            <a:off x="685626" y="2576109"/>
            <a:ext cx="6096422" cy="3170099"/>
          </a:xfrm>
          <a:prstGeom prst="rect">
            <a:avLst/>
          </a:prstGeom>
          <a:noFill/>
        </p:spPr>
        <p:txBody>
          <a:bodyPr wrap="square" rtlCol="0">
            <a:spAutoFit/>
          </a:bodyPr>
          <a:lstStyle/>
          <a:p>
            <a:pPr>
              <a:defRPr/>
            </a:pPr>
            <a:r>
              <a:rPr lang="en-US" sz="2000" b="1" u="sng" dirty="0">
                <a:solidFill>
                  <a:srgbClr val="20252E"/>
                </a:solidFill>
                <a:latin typeface="Arial" panose="020B0604020202020204" pitchFamily="34" charset="0"/>
                <a:cs typeface="Arial" panose="020B0604020202020204" pitchFamily="34" charset="0"/>
              </a:rPr>
              <a:t>Relationship Skills</a:t>
            </a:r>
            <a:r>
              <a:rPr lang="en-US" sz="2000" b="1" dirty="0">
                <a:solidFill>
                  <a:srgbClr val="20252E"/>
                </a:solidFill>
                <a:latin typeface="Arial" panose="020B0604020202020204" pitchFamily="34" charset="0"/>
                <a:cs typeface="Arial" panose="020B0604020202020204" pitchFamily="34" charset="0"/>
              </a:rPr>
              <a:t>: </a:t>
            </a:r>
            <a:r>
              <a:rPr lang="en-US" sz="2000" dirty="0">
                <a:solidFill>
                  <a:srgbClr val="20252E"/>
                </a:solidFill>
                <a:latin typeface="Arial" panose="020B0604020202020204" pitchFamily="34" charset="0"/>
                <a:ea typeface="Calibri" panose="020F0502020204030204" pitchFamily="34" charset="0"/>
                <a:cs typeface="Arial" panose="020B0604020202020204" pitchFamily="34" charset="0"/>
              </a:rPr>
              <a:t>Apologies and Forgiveness</a:t>
            </a:r>
          </a:p>
          <a:p>
            <a:pPr>
              <a:defRPr/>
            </a:pPr>
            <a:endParaRPr lang="en-US" sz="2000" dirty="0">
              <a:solidFill>
                <a:srgbClr val="20252E"/>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defRPr/>
            </a:pPr>
            <a:r>
              <a:rPr lang="en-US" sz="2000" dirty="0">
                <a:solidFill>
                  <a:srgbClr val="20252E"/>
                </a:solidFill>
                <a:effectLst/>
                <a:latin typeface="Arial" panose="020B0604020202020204" pitchFamily="34" charset="0"/>
                <a:ea typeface="Calibri" panose="020F0502020204030204" pitchFamily="34" charset="0"/>
                <a:cs typeface="Arial" panose="020B0604020202020204" pitchFamily="34" charset="0"/>
              </a:rPr>
              <a:t>Students </a:t>
            </a:r>
            <a:r>
              <a:rPr lang="en-US" sz="2000" dirty="0">
                <a:solidFill>
                  <a:srgbClr val="20252E"/>
                </a:solidFill>
                <a:latin typeface="Arial" panose="020B0604020202020204" pitchFamily="34" charset="0"/>
                <a:ea typeface="Calibri" panose="020F0502020204030204" pitchFamily="34" charset="0"/>
                <a:cs typeface="Arial" panose="020B0604020202020204" pitchFamily="34" charset="0"/>
              </a:rPr>
              <a:t>define what an apology is and learn when it is appropriate to apologize.</a:t>
            </a:r>
          </a:p>
          <a:p>
            <a:pPr marL="285750" indent="-285750">
              <a:buFont typeface="Arial" panose="020B0604020202020204" pitchFamily="34" charset="0"/>
              <a:buChar char="•"/>
              <a:defRPr/>
            </a:pPr>
            <a:endParaRPr lang="en-US" sz="2000" dirty="0">
              <a:solidFill>
                <a:srgbClr val="20252E"/>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defRPr/>
            </a:pPr>
            <a:r>
              <a:rPr lang="en-US" sz="2000" dirty="0">
                <a:solidFill>
                  <a:srgbClr val="20252E"/>
                </a:solidFill>
                <a:effectLst/>
                <a:latin typeface="Arial" panose="020B0604020202020204" pitchFamily="34" charset="0"/>
                <a:ea typeface="Calibri" panose="020F0502020204030204" pitchFamily="34" charset="0"/>
                <a:cs typeface="Arial" panose="020B0604020202020204" pitchFamily="34" charset="0"/>
              </a:rPr>
              <a:t>Student</a:t>
            </a:r>
            <a:r>
              <a:rPr lang="en-US" sz="2000" dirty="0">
                <a:solidFill>
                  <a:srgbClr val="20252E"/>
                </a:solidFill>
                <a:latin typeface="Arial" panose="020B0604020202020204" pitchFamily="34" charset="0"/>
                <a:ea typeface="Calibri" panose="020F0502020204030204" pitchFamily="34" charset="0"/>
                <a:cs typeface="Arial" panose="020B0604020202020204" pitchFamily="34" charset="0"/>
              </a:rPr>
              <a:t>s also reflect on what forgiveness is and how it impacts relationships.</a:t>
            </a:r>
          </a:p>
          <a:p>
            <a:pPr>
              <a:defRPr/>
            </a:pPr>
            <a:endParaRPr lang="en-US" sz="2000" dirty="0">
              <a:solidFill>
                <a:srgbClr val="20252E"/>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defRPr/>
            </a:pPr>
            <a:r>
              <a:rPr lang="en-US" sz="2000" dirty="0">
                <a:solidFill>
                  <a:srgbClr val="20252E"/>
                </a:solidFill>
                <a:latin typeface="Arial" panose="020B0604020202020204" pitchFamily="34" charset="0"/>
                <a:ea typeface="Calibri" panose="020F0502020204030204" pitchFamily="34" charset="0"/>
                <a:cs typeface="Arial" panose="020B0604020202020204" pitchFamily="34" charset="0"/>
              </a:rPr>
              <a:t>At the end of the lesson, students make an apology.</a:t>
            </a:r>
          </a:p>
        </p:txBody>
      </p:sp>
      <p:pic>
        <p:nvPicPr>
          <p:cNvPr id="6" name="Picture 5">
            <a:extLst>
              <a:ext uri="{FF2B5EF4-FFF2-40B4-BE49-F238E27FC236}">
                <a16:creationId xmlns:a16="http://schemas.microsoft.com/office/drawing/2014/main" id="{4756EE70-80C5-C22B-11D6-5DE7D76B59EC}"/>
              </a:ext>
            </a:extLst>
          </p:cNvPr>
          <p:cNvPicPr>
            <a:picLocks noChangeAspect="1"/>
          </p:cNvPicPr>
          <p:nvPr/>
        </p:nvPicPr>
        <p:blipFill>
          <a:blip r:embed="rId3"/>
          <a:stretch>
            <a:fillRect/>
          </a:stretch>
        </p:blipFill>
        <p:spPr>
          <a:xfrm>
            <a:off x="7367532" y="835741"/>
            <a:ext cx="4451088" cy="57791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9301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DF1E-5538-873C-C7BC-096B6C8527BF}"/>
              </a:ext>
            </a:extLst>
          </p:cNvPr>
          <p:cNvSpPr>
            <a:spLocks noGrp="1"/>
          </p:cNvSpPr>
          <p:nvPr>
            <p:ph type="title"/>
          </p:nvPr>
        </p:nvSpPr>
        <p:spPr/>
        <p:txBody>
          <a:bodyPr anchor="t"/>
          <a:lstStyle/>
          <a:p>
            <a:r>
              <a:rPr lang="en-US" dirty="0"/>
              <a:t>Optimistic Closure</a:t>
            </a:r>
          </a:p>
        </p:txBody>
      </p:sp>
      <p:sp>
        <p:nvSpPr>
          <p:cNvPr id="3" name="Text Placeholder 2">
            <a:extLst>
              <a:ext uri="{FF2B5EF4-FFF2-40B4-BE49-F238E27FC236}">
                <a16:creationId xmlns:a16="http://schemas.microsoft.com/office/drawing/2014/main" id="{EAC3CFED-202A-E666-18E4-1BA0E4E764EC}"/>
              </a:ext>
            </a:extLst>
          </p:cNvPr>
          <p:cNvSpPr>
            <a:spLocks noGrp="1"/>
          </p:cNvSpPr>
          <p:nvPr>
            <p:ph type="body" idx="1"/>
          </p:nvPr>
        </p:nvSpPr>
        <p:spPr>
          <a:xfrm>
            <a:off x="737802" y="2199464"/>
            <a:ext cx="4841363" cy="3827710"/>
          </a:xfrm>
        </p:spPr>
        <p:txBody>
          <a:bodyPr>
            <a:noAutofit/>
          </a:bodyPr>
          <a:lstStyle/>
          <a:p>
            <a:pPr>
              <a:lnSpc>
                <a:spcPct val="200000"/>
              </a:lnSpc>
            </a:pPr>
            <a:r>
              <a:rPr lang="en-US" dirty="0"/>
              <a:t>How might a strength-based approach improve: </a:t>
            </a:r>
          </a:p>
          <a:p>
            <a:pPr marL="342900" indent="-342900">
              <a:lnSpc>
                <a:spcPct val="200000"/>
              </a:lnSpc>
              <a:buFont typeface="Arial" panose="020B0604020202020204" pitchFamily="34" charset="0"/>
              <a:buChar char="•"/>
            </a:pPr>
            <a:r>
              <a:rPr lang="en-US" dirty="0"/>
              <a:t>Conversations about student support?</a:t>
            </a:r>
          </a:p>
          <a:p>
            <a:pPr marL="342900" indent="-342900">
              <a:lnSpc>
                <a:spcPct val="200000"/>
              </a:lnSpc>
              <a:buFont typeface="Arial" panose="020B0604020202020204" pitchFamily="34" charset="0"/>
              <a:buChar char="•"/>
            </a:pPr>
            <a:r>
              <a:rPr lang="en-US" dirty="0"/>
              <a:t>Culture and climate?</a:t>
            </a:r>
          </a:p>
          <a:p>
            <a:pPr marL="342900" indent="-342900">
              <a:lnSpc>
                <a:spcPct val="200000"/>
              </a:lnSpc>
              <a:buFont typeface="Arial" panose="020B0604020202020204" pitchFamily="34" charset="0"/>
              <a:buChar char="•"/>
            </a:pPr>
            <a:r>
              <a:rPr lang="en-US" dirty="0"/>
              <a:t>Engagement with families?</a:t>
            </a:r>
          </a:p>
        </p:txBody>
      </p:sp>
      <p:pic>
        <p:nvPicPr>
          <p:cNvPr id="6146" name="Picture 2" descr="Respecting Students Is a Must for Teacher Effectiveness">
            <a:extLst>
              <a:ext uri="{FF2B5EF4-FFF2-40B4-BE49-F238E27FC236}">
                <a16:creationId xmlns:a16="http://schemas.microsoft.com/office/drawing/2014/main" id="{1380EA66-5CE9-1D2F-D56C-CCB8DBE80980}"/>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4246" r="1424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864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99D2D-918A-7988-0C4C-1F4DB18B61B1}"/>
              </a:ext>
            </a:extLst>
          </p:cNvPr>
          <p:cNvSpPr>
            <a:spLocks noGrp="1"/>
          </p:cNvSpPr>
          <p:nvPr>
            <p:ph type="title"/>
          </p:nvPr>
        </p:nvSpPr>
        <p:spPr>
          <a:xfrm>
            <a:off x="831850" y="1232660"/>
            <a:ext cx="4336498" cy="3274685"/>
          </a:xfrm>
        </p:spPr>
        <p:txBody>
          <a:bodyPr anchor="t"/>
          <a:lstStyle/>
          <a:p>
            <a:r>
              <a:rPr lang="en-US" dirty="0"/>
              <a:t>Opening Activity</a:t>
            </a:r>
          </a:p>
        </p:txBody>
      </p:sp>
      <p:sp>
        <p:nvSpPr>
          <p:cNvPr id="3" name="Text Placeholder 2">
            <a:extLst>
              <a:ext uri="{FF2B5EF4-FFF2-40B4-BE49-F238E27FC236}">
                <a16:creationId xmlns:a16="http://schemas.microsoft.com/office/drawing/2014/main" id="{4AE596C0-843D-D533-DCD5-EFDE555E396E}"/>
              </a:ext>
            </a:extLst>
          </p:cNvPr>
          <p:cNvSpPr>
            <a:spLocks noGrp="1"/>
          </p:cNvSpPr>
          <p:nvPr>
            <p:ph type="body" idx="1"/>
          </p:nvPr>
        </p:nvSpPr>
        <p:spPr>
          <a:xfrm>
            <a:off x="831850" y="2482812"/>
            <a:ext cx="4336498" cy="728594"/>
          </a:xfrm>
        </p:spPr>
        <p:txBody>
          <a:bodyPr>
            <a:noAutofit/>
          </a:bodyPr>
          <a:lstStyle/>
          <a:p>
            <a:pPr>
              <a:lnSpc>
                <a:spcPct val="170000"/>
              </a:lnSpc>
            </a:pPr>
            <a:r>
              <a:rPr lang="en-US" sz="2200" dirty="0"/>
              <a:t>What strengths do you recognize in your students receiving special education services?</a:t>
            </a:r>
          </a:p>
        </p:txBody>
      </p:sp>
      <p:pic>
        <p:nvPicPr>
          <p:cNvPr id="5" name="Picture 2" descr="How We Prioritize Achievement and Equity for African American Students in  L.A. - Green Dot">
            <a:extLst>
              <a:ext uri="{FF2B5EF4-FFF2-40B4-BE49-F238E27FC236}">
                <a16:creationId xmlns:a16="http://schemas.microsoft.com/office/drawing/2014/main" id="{24765850-7E6F-72A9-2E36-DB40B68B42DF}"/>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030" r="20030"/>
          <a:stretch>
            <a:fillRect/>
          </a:stretch>
        </p:blipFill>
        <p:spPr bwMode="auto">
          <a:xfrm>
            <a:off x="5989638" y="0"/>
            <a:ext cx="62023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78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045E-F20C-2B8B-B9FE-561537344A78}"/>
              </a:ext>
            </a:extLst>
          </p:cNvPr>
          <p:cNvSpPr>
            <a:spLocks noGrp="1"/>
          </p:cNvSpPr>
          <p:nvPr>
            <p:ph type="title"/>
          </p:nvPr>
        </p:nvSpPr>
        <p:spPr/>
        <p:txBody>
          <a:bodyPr anchor="ctr"/>
          <a:lstStyle/>
          <a:p>
            <a:pPr>
              <a:lnSpc>
                <a:spcPct val="150000"/>
              </a:lnSpc>
            </a:pPr>
            <a:r>
              <a:rPr lang="en-US" dirty="0"/>
              <a:t>Social Emotional Competence and Special Education</a:t>
            </a:r>
          </a:p>
        </p:txBody>
      </p:sp>
      <p:sp>
        <p:nvSpPr>
          <p:cNvPr id="3" name="Text Placeholder 2">
            <a:extLst>
              <a:ext uri="{FF2B5EF4-FFF2-40B4-BE49-F238E27FC236}">
                <a16:creationId xmlns:a16="http://schemas.microsoft.com/office/drawing/2014/main" id="{DB0846E6-8056-A1B5-DF37-10118B6642E1}"/>
              </a:ext>
            </a:extLst>
          </p:cNvPr>
          <p:cNvSpPr>
            <a:spLocks noGrp="1"/>
          </p:cNvSpPr>
          <p:nvPr>
            <p:ph type="body" idx="1"/>
          </p:nvPr>
        </p:nvSpPr>
        <p:spPr/>
        <p:txBody>
          <a:bodyPr/>
          <a:lstStyle/>
          <a:p>
            <a:endParaRPr lang="en-US" dirty="0"/>
          </a:p>
        </p:txBody>
      </p:sp>
      <p:pic>
        <p:nvPicPr>
          <p:cNvPr id="3074" name="Picture 2" descr="6 facts about America's students | Pew Research Center">
            <a:extLst>
              <a:ext uri="{FF2B5EF4-FFF2-40B4-BE49-F238E27FC236}">
                <a16:creationId xmlns:a16="http://schemas.microsoft.com/office/drawing/2014/main" id="{B676E9A7-24B6-66B7-79DF-D461AD4873C4}"/>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4564" r="245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19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C58E-F6F3-6DE3-A1A5-B0E8BF8A50BC}"/>
              </a:ext>
            </a:extLst>
          </p:cNvPr>
          <p:cNvSpPr>
            <a:spLocks noGrp="1"/>
          </p:cNvSpPr>
          <p:nvPr>
            <p:ph type="title"/>
          </p:nvPr>
        </p:nvSpPr>
        <p:spPr/>
        <p:txBody>
          <a:bodyPr>
            <a:normAutofit fontScale="90000"/>
          </a:bodyPr>
          <a:lstStyle/>
          <a:p>
            <a:r>
              <a:rPr lang="en-US" sz="4000" dirty="0"/>
              <a:t>Social Emotional Competence and Special Education </a:t>
            </a:r>
          </a:p>
        </p:txBody>
      </p:sp>
      <p:sp>
        <p:nvSpPr>
          <p:cNvPr id="4" name="Text Placeholder 3">
            <a:extLst>
              <a:ext uri="{FF2B5EF4-FFF2-40B4-BE49-F238E27FC236}">
                <a16:creationId xmlns:a16="http://schemas.microsoft.com/office/drawing/2014/main" id="{ACACB3E2-EA70-A090-E70D-0829392ABAB3}"/>
              </a:ext>
            </a:extLst>
          </p:cNvPr>
          <p:cNvSpPr>
            <a:spLocks noGrp="1"/>
          </p:cNvSpPr>
          <p:nvPr>
            <p:ph type="body" sz="half" idx="2"/>
          </p:nvPr>
        </p:nvSpPr>
        <p:spPr/>
        <p:txBody>
          <a:bodyPr>
            <a:normAutofit fontScale="92500" lnSpcReduction="10000"/>
          </a:bodyPr>
          <a:lstStyle/>
          <a:p>
            <a:endParaRPr lang="en-US"/>
          </a:p>
        </p:txBody>
      </p:sp>
      <p:sp>
        <p:nvSpPr>
          <p:cNvPr id="5" name="TextBox 4">
            <a:extLst>
              <a:ext uri="{FF2B5EF4-FFF2-40B4-BE49-F238E27FC236}">
                <a16:creationId xmlns:a16="http://schemas.microsoft.com/office/drawing/2014/main" id="{DA4EF12E-C067-B255-FD59-8C1F36C0419C}"/>
              </a:ext>
            </a:extLst>
          </p:cNvPr>
          <p:cNvSpPr txBox="1"/>
          <p:nvPr/>
        </p:nvSpPr>
        <p:spPr>
          <a:xfrm>
            <a:off x="314935" y="5179809"/>
            <a:ext cx="2010487" cy="707886"/>
          </a:xfrm>
          <a:prstGeom prst="rect">
            <a:avLst/>
          </a:prstGeom>
          <a:noFill/>
        </p:spPr>
        <p:txBody>
          <a:bodyPr wrap="none" rtlCol="0">
            <a:spAutoFit/>
          </a:bodyPr>
          <a:lstStyle/>
          <a:p>
            <a:r>
              <a:rPr lang="en-US" sz="2000">
                <a:solidFill>
                  <a:srgbClr val="20252E"/>
                </a:solidFill>
                <a:latin typeface="Arial" panose="020B0604020202020204" pitchFamily="34" charset="0"/>
                <a:cs typeface="Arial" panose="020B0604020202020204" pitchFamily="34" charset="0"/>
              </a:rPr>
              <a:t>Complex Needs</a:t>
            </a:r>
          </a:p>
          <a:p>
            <a:endParaRPr lang="en-US" sz="2000">
              <a:solidFill>
                <a:srgbClr val="20252E"/>
              </a:solidFill>
              <a:latin typeface="Arial" panose="020B0604020202020204" pitchFamily="34" charset="0"/>
              <a:cs typeface="Arial" panose="020B0604020202020204" pitchFamily="34" charset="0"/>
            </a:endParaRPr>
          </a:p>
        </p:txBody>
      </p:sp>
      <p:sp>
        <p:nvSpPr>
          <p:cNvPr id="6" name="Arrow: Right 5">
            <a:extLst>
              <a:ext uri="{FF2B5EF4-FFF2-40B4-BE49-F238E27FC236}">
                <a16:creationId xmlns:a16="http://schemas.microsoft.com/office/drawing/2014/main" id="{CC857E8D-0B1E-A74C-DC34-42D6FFE3CA68}"/>
              </a:ext>
            </a:extLst>
          </p:cNvPr>
          <p:cNvSpPr/>
          <p:nvPr/>
        </p:nvSpPr>
        <p:spPr>
          <a:xfrm>
            <a:off x="1149528" y="5641364"/>
            <a:ext cx="1244181" cy="328961"/>
          </a:xfrm>
          <a:prstGeom prst="rightArrow">
            <a:avLst/>
          </a:prstGeom>
          <a:solidFill>
            <a:srgbClr val="00325E"/>
          </a:solidFill>
          <a:ln w="25400" cap="flat" cmpd="sng" algn="ctr">
            <a:solidFill>
              <a:srgbClr val="2C86F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7" name="TextBox 6">
            <a:extLst>
              <a:ext uri="{FF2B5EF4-FFF2-40B4-BE49-F238E27FC236}">
                <a16:creationId xmlns:a16="http://schemas.microsoft.com/office/drawing/2014/main" id="{2D3788EC-48DD-B167-C6F9-BAECB6B94F72}"/>
              </a:ext>
            </a:extLst>
          </p:cNvPr>
          <p:cNvSpPr txBox="1"/>
          <p:nvPr/>
        </p:nvSpPr>
        <p:spPr>
          <a:xfrm>
            <a:off x="167037" y="3140590"/>
            <a:ext cx="2748776" cy="1631216"/>
          </a:xfrm>
          <a:prstGeom prst="rect">
            <a:avLst/>
          </a:prstGeom>
          <a:noFill/>
        </p:spPr>
        <p:txBody>
          <a:bodyPr wrap="square" rtlCol="0">
            <a:spAutoFit/>
          </a:bodyPr>
          <a:lstStyle/>
          <a:p>
            <a:r>
              <a:rPr lang="en-US" sz="2000" dirty="0">
                <a:solidFill>
                  <a:srgbClr val="20252E"/>
                </a:solidFill>
                <a:latin typeface="Arial" panose="020B0604020202020204" pitchFamily="34" charset="0"/>
                <a:cs typeface="Arial" panose="020B0604020202020204" pitchFamily="34" charset="0"/>
              </a:rPr>
              <a:t>Identify Student</a:t>
            </a:r>
          </a:p>
          <a:p>
            <a:r>
              <a:rPr lang="en-US" sz="2000" dirty="0">
                <a:solidFill>
                  <a:srgbClr val="20252E"/>
                </a:solidFill>
                <a:latin typeface="Arial" panose="020B0604020202020204" pitchFamily="34" charset="0"/>
                <a:cs typeface="Arial" panose="020B0604020202020204" pitchFamily="34" charset="0"/>
              </a:rPr>
              <a:t>Strengths Using Research-based Assessments</a:t>
            </a:r>
          </a:p>
          <a:p>
            <a:endParaRPr lang="en-US" sz="2000" dirty="0">
              <a:solidFill>
                <a:srgbClr val="20252E"/>
              </a:solidFill>
              <a:latin typeface="Arial" panose="020B0604020202020204" pitchFamily="34" charset="0"/>
              <a:cs typeface="Arial" panose="020B0604020202020204" pitchFamily="34" charset="0"/>
            </a:endParaRPr>
          </a:p>
        </p:txBody>
      </p:sp>
      <p:sp>
        <p:nvSpPr>
          <p:cNvPr id="9" name="Cube 8">
            <a:extLst>
              <a:ext uri="{FF2B5EF4-FFF2-40B4-BE49-F238E27FC236}">
                <a16:creationId xmlns:a16="http://schemas.microsoft.com/office/drawing/2014/main" id="{249EEFDA-654E-9B0E-EA56-423B9771C2ED}"/>
              </a:ext>
            </a:extLst>
          </p:cNvPr>
          <p:cNvSpPr/>
          <p:nvPr/>
        </p:nvSpPr>
        <p:spPr>
          <a:xfrm>
            <a:off x="5683409" y="4311803"/>
            <a:ext cx="2748776" cy="2185638"/>
          </a:xfrm>
          <a:prstGeom prst="cube">
            <a:avLst/>
          </a:prstGeom>
          <a:solidFill>
            <a:srgbClr val="00325E"/>
          </a:solidFill>
          <a:ln w="25400" cap="flat" cmpd="sng" algn="ctr">
            <a:solidFill>
              <a:srgbClr val="2C86F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0" name="Cube 9">
            <a:extLst>
              <a:ext uri="{FF2B5EF4-FFF2-40B4-BE49-F238E27FC236}">
                <a16:creationId xmlns:a16="http://schemas.microsoft.com/office/drawing/2014/main" id="{824AB744-8136-FA5A-C85F-674C89E5EDB6}"/>
              </a:ext>
            </a:extLst>
          </p:cNvPr>
          <p:cNvSpPr/>
          <p:nvPr/>
        </p:nvSpPr>
        <p:spPr>
          <a:xfrm>
            <a:off x="8305463" y="4329817"/>
            <a:ext cx="2748776" cy="2185638"/>
          </a:xfrm>
          <a:prstGeom prst="cube">
            <a:avLst/>
          </a:prstGeom>
          <a:solidFill>
            <a:srgbClr val="00325E"/>
          </a:solidFill>
          <a:ln w="25400" cap="flat" cmpd="sng" algn="ctr">
            <a:solidFill>
              <a:srgbClr val="2C86F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1" name="Cube 10">
            <a:extLst>
              <a:ext uri="{FF2B5EF4-FFF2-40B4-BE49-F238E27FC236}">
                <a16:creationId xmlns:a16="http://schemas.microsoft.com/office/drawing/2014/main" id="{814EC1EB-3DA2-74C0-6847-F2DF9D684A37}"/>
              </a:ext>
            </a:extLst>
          </p:cNvPr>
          <p:cNvSpPr/>
          <p:nvPr/>
        </p:nvSpPr>
        <p:spPr>
          <a:xfrm>
            <a:off x="2861862" y="4409389"/>
            <a:ext cx="2748776" cy="2185638"/>
          </a:xfrm>
          <a:prstGeom prst="cube">
            <a:avLst/>
          </a:prstGeom>
          <a:solidFill>
            <a:srgbClr val="00325E"/>
          </a:solidFill>
          <a:ln w="25400" cap="flat" cmpd="sng" algn="ctr">
            <a:solidFill>
              <a:srgbClr val="2C86F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2" name="Cube 11">
            <a:extLst>
              <a:ext uri="{FF2B5EF4-FFF2-40B4-BE49-F238E27FC236}">
                <a16:creationId xmlns:a16="http://schemas.microsoft.com/office/drawing/2014/main" id="{77EDDEF5-E674-15D8-2A81-B4A6EF119868}"/>
              </a:ext>
            </a:extLst>
          </p:cNvPr>
          <p:cNvSpPr/>
          <p:nvPr/>
        </p:nvSpPr>
        <p:spPr>
          <a:xfrm>
            <a:off x="4449947" y="2845112"/>
            <a:ext cx="2748776" cy="2185638"/>
          </a:xfrm>
          <a:prstGeom prst="cube">
            <a:avLst/>
          </a:prstGeom>
          <a:solidFill>
            <a:srgbClr val="00325E"/>
          </a:solidFill>
          <a:ln w="25400" cap="flat" cmpd="sng" algn="ctr">
            <a:solidFill>
              <a:srgbClr val="2C86F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3" name="Cube 12">
            <a:extLst>
              <a:ext uri="{FF2B5EF4-FFF2-40B4-BE49-F238E27FC236}">
                <a16:creationId xmlns:a16="http://schemas.microsoft.com/office/drawing/2014/main" id="{D64413BE-9C8C-8A98-0007-C3144874FB3E}"/>
              </a:ext>
            </a:extLst>
          </p:cNvPr>
          <p:cNvSpPr/>
          <p:nvPr/>
        </p:nvSpPr>
        <p:spPr>
          <a:xfrm>
            <a:off x="7028851" y="2813513"/>
            <a:ext cx="2748776" cy="2185638"/>
          </a:xfrm>
          <a:prstGeom prst="cube">
            <a:avLst/>
          </a:prstGeom>
          <a:solidFill>
            <a:srgbClr val="00325E"/>
          </a:solidFill>
          <a:ln w="25400" cap="flat" cmpd="sng" algn="ctr">
            <a:solidFill>
              <a:srgbClr val="2C86F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4" name="TextBox 13">
            <a:extLst>
              <a:ext uri="{FF2B5EF4-FFF2-40B4-BE49-F238E27FC236}">
                <a16:creationId xmlns:a16="http://schemas.microsoft.com/office/drawing/2014/main" id="{2BF8A57F-7F1D-5959-0D16-F46DAAA7E310}"/>
              </a:ext>
            </a:extLst>
          </p:cNvPr>
          <p:cNvSpPr txBox="1"/>
          <p:nvPr/>
        </p:nvSpPr>
        <p:spPr>
          <a:xfrm>
            <a:off x="3015755" y="5199515"/>
            <a:ext cx="1774845" cy="1477328"/>
          </a:xfrm>
          <a:prstGeom prst="rect">
            <a:avLst/>
          </a:prstGeom>
          <a:noFill/>
        </p:spPr>
        <p:txBody>
          <a:bodyPr wrap="none" lIns="91440" tIns="45720" rIns="91440" bIns="45720" rtlCol="0" anchor="t">
            <a:spAutoFit/>
          </a:bodyPr>
          <a:lstStyle/>
          <a:p>
            <a:pPr algn="ctr"/>
            <a:r>
              <a:rPr lang="en-US" b="1">
                <a:solidFill>
                  <a:srgbClr val="FFFFFF"/>
                </a:solidFill>
                <a:latin typeface="Arial" panose="020B0604020202020204" pitchFamily="34" charset="0"/>
                <a:cs typeface="Arial" panose="020B0604020202020204" pitchFamily="34" charset="0"/>
              </a:rPr>
              <a:t>Personal, </a:t>
            </a:r>
          </a:p>
          <a:p>
            <a:pPr algn="ctr"/>
            <a:r>
              <a:rPr lang="en-US" b="1">
                <a:solidFill>
                  <a:srgbClr val="FFFFFF"/>
                </a:solidFill>
                <a:latin typeface="Arial" panose="020B0604020202020204" pitchFamily="34" charset="0"/>
                <a:cs typeface="Arial" panose="020B0604020202020204" pitchFamily="34" charset="0"/>
              </a:rPr>
              <a:t>Behavioral</a:t>
            </a:r>
          </a:p>
          <a:p>
            <a:pPr algn="ctr"/>
            <a:r>
              <a:rPr lang="en-US" b="1">
                <a:solidFill>
                  <a:srgbClr val="FFFFFF"/>
                </a:solidFill>
                <a:latin typeface="Arial" panose="020B0604020202020204" pitchFamily="34" charset="0"/>
                <a:cs typeface="Arial" panose="020B0604020202020204" pitchFamily="34" charset="0"/>
              </a:rPr>
              <a:t>Social, </a:t>
            </a:r>
          </a:p>
          <a:p>
            <a:pPr algn="ctr"/>
            <a:r>
              <a:rPr lang="en-US" b="1">
                <a:solidFill>
                  <a:srgbClr val="FFFFFF"/>
                </a:solidFill>
                <a:latin typeface="Arial" panose="020B0604020202020204" pitchFamily="34" charset="0"/>
                <a:cs typeface="Arial" panose="020B0604020202020204" pitchFamily="34" charset="0"/>
              </a:rPr>
              <a:t>and Emotional</a:t>
            </a:r>
          </a:p>
          <a:p>
            <a:pPr algn="ctr"/>
            <a:endParaRPr lang="en-US" b="1">
              <a:solidFill>
                <a:srgbClr val="FFFFF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EB68A64-0828-60C8-39D6-88D0158D784A}"/>
              </a:ext>
            </a:extLst>
          </p:cNvPr>
          <p:cNvSpPr txBox="1"/>
          <p:nvPr/>
        </p:nvSpPr>
        <p:spPr>
          <a:xfrm>
            <a:off x="6042155" y="5564529"/>
            <a:ext cx="1274708" cy="646331"/>
          </a:xfrm>
          <a:prstGeom prst="rect">
            <a:avLst/>
          </a:prstGeom>
          <a:noFill/>
        </p:spPr>
        <p:txBody>
          <a:bodyPr wrap="none" rtlCol="0">
            <a:spAutoFit/>
          </a:bodyPr>
          <a:lstStyle/>
          <a:p>
            <a:pPr algn="ctr"/>
            <a:r>
              <a:rPr lang="en-US" b="1">
                <a:solidFill>
                  <a:srgbClr val="FFFFFF"/>
                </a:solidFill>
                <a:latin typeface="Arial" panose="020B0604020202020204" pitchFamily="34" charset="0"/>
                <a:cs typeface="Arial" panose="020B0604020202020204" pitchFamily="34" charset="0"/>
              </a:rPr>
              <a:t>Academic</a:t>
            </a:r>
          </a:p>
          <a:p>
            <a:pPr algn="ctr"/>
            <a:endParaRPr lang="en-US" b="1">
              <a:solidFill>
                <a:srgbClr val="FFFFFF"/>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23C5971-E3E6-35ED-E3B8-0E20141B5CE2}"/>
              </a:ext>
            </a:extLst>
          </p:cNvPr>
          <p:cNvSpPr txBox="1"/>
          <p:nvPr/>
        </p:nvSpPr>
        <p:spPr>
          <a:xfrm>
            <a:off x="8417945" y="5615013"/>
            <a:ext cx="1928733" cy="646331"/>
          </a:xfrm>
          <a:prstGeom prst="rect">
            <a:avLst/>
          </a:prstGeom>
          <a:noFill/>
        </p:spPr>
        <p:txBody>
          <a:bodyPr wrap="none" rtlCol="0">
            <a:spAutoFit/>
          </a:bodyPr>
          <a:lstStyle/>
          <a:p>
            <a:pPr algn="ctr"/>
            <a:r>
              <a:rPr lang="en-US" b="1">
                <a:solidFill>
                  <a:srgbClr val="FFFFFF"/>
                </a:solidFill>
                <a:latin typeface="Arial" panose="020B0604020202020204" pitchFamily="34" charset="0"/>
                <a:cs typeface="Arial" panose="020B0604020202020204" pitchFamily="34" charset="0"/>
              </a:rPr>
              <a:t>Communication</a:t>
            </a:r>
          </a:p>
          <a:p>
            <a:pPr algn="ctr"/>
            <a:endParaRPr lang="en-US" b="1">
              <a:solidFill>
                <a:srgbClr val="FFFF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5ACA14A-0DC4-71CE-C8FC-4346403A1C96}"/>
              </a:ext>
            </a:extLst>
          </p:cNvPr>
          <p:cNvSpPr txBox="1"/>
          <p:nvPr/>
        </p:nvSpPr>
        <p:spPr>
          <a:xfrm>
            <a:off x="4625771" y="3933669"/>
            <a:ext cx="1736373" cy="923330"/>
          </a:xfrm>
          <a:prstGeom prst="rect">
            <a:avLst/>
          </a:prstGeom>
          <a:noFill/>
        </p:spPr>
        <p:txBody>
          <a:bodyPr wrap="none" rtlCol="0">
            <a:spAutoFit/>
          </a:bodyPr>
          <a:lstStyle/>
          <a:p>
            <a:pPr algn="ctr"/>
            <a:r>
              <a:rPr lang="en-US" b="1">
                <a:solidFill>
                  <a:srgbClr val="FFFFFF"/>
                </a:solidFill>
                <a:latin typeface="Arial" panose="020B0604020202020204" pitchFamily="34" charset="0"/>
                <a:cs typeface="Arial" panose="020B0604020202020204" pitchFamily="34" charset="0"/>
              </a:rPr>
              <a:t>Know Student</a:t>
            </a:r>
          </a:p>
          <a:p>
            <a:pPr algn="ctr"/>
            <a:r>
              <a:rPr lang="en-US" b="1">
                <a:solidFill>
                  <a:srgbClr val="FFFFFF"/>
                </a:solidFill>
                <a:latin typeface="Arial" panose="020B0604020202020204" pitchFamily="34" charset="0"/>
                <a:cs typeface="Arial" panose="020B0604020202020204" pitchFamily="34" charset="0"/>
              </a:rPr>
              <a:t>Strengths</a:t>
            </a:r>
          </a:p>
          <a:p>
            <a:pPr algn="ctr"/>
            <a:endParaRPr lang="en-US">
              <a:solidFill>
                <a:srgbClr val="747679"/>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AC68088-F3DE-EFA8-F00F-576AB088A99D}"/>
              </a:ext>
            </a:extLst>
          </p:cNvPr>
          <p:cNvSpPr txBox="1"/>
          <p:nvPr/>
        </p:nvSpPr>
        <p:spPr>
          <a:xfrm>
            <a:off x="7277817" y="3609167"/>
            <a:ext cx="1753851" cy="1754326"/>
          </a:xfrm>
          <a:prstGeom prst="rect">
            <a:avLst/>
          </a:prstGeom>
          <a:noFill/>
        </p:spPr>
        <p:txBody>
          <a:bodyPr wrap="square" rtlCol="0">
            <a:spAutoFit/>
          </a:bodyPr>
          <a:lstStyle/>
          <a:p>
            <a:pPr algn="ctr"/>
            <a:r>
              <a:rPr lang="en-US" b="1" i="1" dirty="0">
                <a:solidFill>
                  <a:srgbClr val="FFFFFF"/>
                </a:solidFill>
                <a:latin typeface="Arial" panose="020B0604020202020204" pitchFamily="34" charset="0"/>
                <a:cs typeface="Arial" panose="020B0604020202020204" pitchFamily="34" charset="0"/>
              </a:rPr>
              <a:t>Social Emotional  Assessments:</a:t>
            </a:r>
          </a:p>
          <a:p>
            <a:pPr algn="ctr"/>
            <a:r>
              <a:rPr lang="en-US" b="1" dirty="0">
                <a:solidFill>
                  <a:srgbClr val="FFFFFF"/>
                </a:solidFill>
                <a:latin typeface="Arial" panose="020B0604020202020204" pitchFamily="34" charset="0"/>
                <a:cs typeface="Arial" panose="020B0604020202020204" pitchFamily="34" charset="0"/>
              </a:rPr>
              <a:t>DESSA 2 mini</a:t>
            </a:r>
          </a:p>
          <a:p>
            <a:pPr algn="ctr"/>
            <a:r>
              <a:rPr lang="en-US" b="1" dirty="0">
                <a:solidFill>
                  <a:srgbClr val="FFFFFF"/>
                </a:solidFill>
                <a:latin typeface="Arial" panose="020B0604020202020204" pitchFamily="34" charset="0"/>
                <a:cs typeface="Arial" panose="020B0604020202020204" pitchFamily="34" charset="0"/>
              </a:rPr>
              <a:t>DESSA 2</a:t>
            </a:r>
          </a:p>
          <a:p>
            <a:pPr algn="ctr"/>
            <a:endParaRPr lang="en-US" dirty="0">
              <a:solidFill>
                <a:srgbClr val="747679"/>
              </a:solidFill>
              <a:latin typeface="Arial" panose="020B0604020202020204" pitchFamily="34" charset="0"/>
              <a:cs typeface="Arial" panose="020B0604020202020204" pitchFamily="34" charset="0"/>
            </a:endParaRPr>
          </a:p>
        </p:txBody>
      </p:sp>
      <p:sp>
        <p:nvSpPr>
          <p:cNvPr id="21" name="Cube 20">
            <a:extLst>
              <a:ext uri="{FF2B5EF4-FFF2-40B4-BE49-F238E27FC236}">
                <a16:creationId xmlns:a16="http://schemas.microsoft.com/office/drawing/2014/main" id="{01798FD2-D6FF-72F7-41AC-9D526E7048ED}"/>
              </a:ext>
            </a:extLst>
          </p:cNvPr>
          <p:cNvSpPr/>
          <p:nvPr/>
        </p:nvSpPr>
        <p:spPr>
          <a:xfrm>
            <a:off x="5739399" y="1405515"/>
            <a:ext cx="2748776" cy="2185638"/>
          </a:xfrm>
          <a:prstGeom prst="cube">
            <a:avLst/>
          </a:prstGeom>
          <a:solidFill>
            <a:srgbClr val="00325E"/>
          </a:solidFill>
          <a:ln w="25400" cap="flat" cmpd="sng" algn="ctr">
            <a:solidFill>
              <a:srgbClr val="2C86F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9" name="TextBox 18">
            <a:extLst>
              <a:ext uri="{FF2B5EF4-FFF2-40B4-BE49-F238E27FC236}">
                <a16:creationId xmlns:a16="http://schemas.microsoft.com/office/drawing/2014/main" id="{70D78CA1-1E56-26F3-2A3F-5A6F89C801D5}"/>
              </a:ext>
            </a:extLst>
          </p:cNvPr>
          <p:cNvSpPr txBox="1"/>
          <p:nvPr/>
        </p:nvSpPr>
        <p:spPr>
          <a:xfrm>
            <a:off x="6003683" y="2074849"/>
            <a:ext cx="1753851" cy="1477328"/>
          </a:xfrm>
          <a:prstGeom prst="rect">
            <a:avLst/>
          </a:prstGeom>
          <a:noFill/>
        </p:spPr>
        <p:txBody>
          <a:bodyPr wrap="square" rtlCol="0">
            <a:spAutoFit/>
          </a:bodyPr>
          <a:lstStyle/>
          <a:p>
            <a:pPr algn="ctr"/>
            <a:r>
              <a:rPr lang="en-US" b="1" dirty="0">
                <a:solidFill>
                  <a:srgbClr val="FFFFFF"/>
                </a:solidFill>
                <a:latin typeface="Arial" panose="020B0604020202020204" pitchFamily="34" charset="0"/>
                <a:cs typeface="Arial" panose="020B0604020202020204" pitchFamily="34" charset="0"/>
              </a:rPr>
              <a:t>Positive Student Growth and Outcomes</a:t>
            </a:r>
          </a:p>
          <a:p>
            <a:pPr algn="ctr"/>
            <a:endParaRPr lang="en-US" dirty="0">
              <a:solidFill>
                <a:srgbClr val="747679"/>
              </a:solidFill>
              <a:latin typeface="Arial" panose="020B0604020202020204" pitchFamily="34" charset="0"/>
              <a:cs typeface="Arial" panose="020B0604020202020204" pitchFamily="34" charset="0"/>
            </a:endParaRPr>
          </a:p>
        </p:txBody>
      </p:sp>
      <p:sp>
        <p:nvSpPr>
          <p:cNvPr id="20" name="Arrow: Right 19">
            <a:extLst>
              <a:ext uri="{FF2B5EF4-FFF2-40B4-BE49-F238E27FC236}">
                <a16:creationId xmlns:a16="http://schemas.microsoft.com/office/drawing/2014/main" id="{77DCDD96-A4FC-C6BC-3816-31AAF66A8A08}"/>
              </a:ext>
            </a:extLst>
          </p:cNvPr>
          <p:cNvSpPr/>
          <p:nvPr/>
        </p:nvSpPr>
        <p:spPr>
          <a:xfrm>
            <a:off x="2447907" y="3610509"/>
            <a:ext cx="1244181" cy="328961"/>
          </a:xfrm>
          <a:prstGeom prst="rightArrow">
            <a:avLst/>
          </a:prstGeom>
          <a:solidFill>
            <a:srgbClr val="00325E"/>
          </a:solidFill>
          <a:ln w="25400" cap="flat" cmpd="sng" algn="ctr">
            <a:solidFill>
              <a:srgbClr val="2C86F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Tree>
    <p:extLst>
      <p:ext uri="{BB962C8B-B14F-4D97-AF65-F5344CB8AC3E}">
        <p14:creationId xmlns:p14="http://schemas.microsoft.com/office/powerpoint/2010/main" val="2114008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3617-8BED-99DE-222B-0ECE0BA11A41}"/>
              </a:ext>
            </a:extLst>
          </p:cNvPr>
          <p:cNvSpPr>
            <a:spLocks noGrp="1"/>
          </p:cNvSpPr>
          <p:nvPr>
            <p:ph type="title"/>
          </p:nvPr>
        </p:nvSpPr>
        <p:spPr/>
        <p:txBody>
          <a:bodyPr anchor="ctr"/>
          <a:lstStyle/>
          <a:p>
            <a:r>
              <a:rPr lang="en-US" dirty="0"/>
              <a:t>The DESSA</a:t>
            </a:r>
          </a:p>
        </p:txBody>
      </p:sp>
      <p:sp>
        <p:nvSpPr>
          <p:cNvPr id="3" name="Text Placeholder 2">
            <a:extLst>
              <a:ext uri="{FF2B5EF4-FFF2-40B4-BE49-F238E27FC236}">
                <a16:creationId xmlns:a16="http://schemas.microsoft.com/office/drawing/2014/main" id="{D0556C4A-FCE3-26F7-0522-64546B80137A}"/>
              </a:ext>
            </a:extLst>
          </p:cNvPr>
          <p:cNvSpPr>
            <a:spLocks noGrp="1"/>
          </p:cNvSpPr>
          <p:nvPr>
            <p:ph type="body" idx="1"/>
          </p:nvPr>
        </p:nvSpPr>
        <p:spPr>
          <a:xfrm>
            <a:off x="831850" y="4592633"/>
            <a:ext cx="4336498" cy="1414628"/>
          </a:xfrm>
        </p:spPr>
        <p:txBody>
          <a:bodyPr>
            <a:noAutofit/>
          </a:bodyPr>
          <a:lstStyle/>
          <a:p>
            <a:pPr>
              <a:lnSpc>
                <a:spcPct val="170000"/>
              </a:lnSpc>
            </a:pPr>
            <a:r>
              <a:rPr lang="en-US" sz="1800" dirty="0"/>
              <a:t>What is it and how can it support students receiving special education services?</a:t>
            </a:r>
          </a:p>
        </p:txBody>
      </p:sp>
      <p:pic>
        <p:nvPicPr>
          <p:cNvPr id="5" name="Picture 4" descr="A form with many questions&#10;&#10;Description automatically generated with medium confidence">
            <a:extLst>
              <a:ext uri="{FF2B5EF4-FFF2-40B4-BE49-F238E27FC236}">
                <a16:creationId xmlns:a16="http://schemas.microsoft.com/office/drawing/2014/main" id="{692B90CF-97F5-211D-5D6E-EF2472105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356" y="1232660"/>
            <a:ext cx="5651143" cy="5048247"/>
          </a:xfrm>
          <a:prstGeom prst="rect">
            <a:avLst/>
          </a:prstGeom>
          <a:ln w="19050">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9593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E035-2ECF-5884-9682-E2AB78D45A62}"/>
              </a:ext>
            </a:extLst>
          </p:cNvPr>
          <p:cNvSpPr>
            <a:spLocks noGrp="1"/>
          </p:cNvSpPr>
          <p:nvPr>
            <p:ph type="title"/>
          </p:nvPr>
        </p:nvSpPr>
        <p:spPr/>
        <p:txBody>
          <a:bodyPr/>
          <a:lstStyle/>
          <a:p>
            <a:r>
              <a:rPr lang="en-US" dirty="0"/>
              <a:t>Defining the DESSA</a:t>
            </a:r>
          </a:p>
        </p:txBody>
      </p:sp>
      <p:sp>
        <p:nvSpPr>
          <p:cNvPr id="4" name="Text Placeholder 3">
            <a:extLst>
              <a:ext uri="{FF2B5EF4-FFF2-40B4-BE49-F238E27FC236}">
                <a16:creationId xmlns:a16="http://schemas.microsoft.com/office/drawing/2014/main" id="{955B0416-7613-F34B-A83C-40F43DEFBF0C}"/>
              </a:ext>
            </a:extLst>
          </p:cNvPr>
          <p:cNvSpPr>
            <a:spLocks noGrp="1"/>
          </p:cNvSpPr>
          <p:nvPr>
            <p:ph type="body" sz="half" idx="2"/>
          </p:nvPr>
        </p:nvSpPr>
        <p:spPr/>
        <p:txBody>
          <a:bodyPr>
            <a:normAutofit fontScale="92500" lnSpcReduction="10000"/>
          </a:bodyPr>
          <a:lstStyle/>
          <a:p>
            <a:endParaRPr lang="en-US"/>
          </a:p>
        </p:txBody>
      </p:sp>
      <p:sp>
        <p:nvSpPr>
          <p:cNvPr id="5" name="Content Placeholder 4">
            <a:extLst>
              <a:ext uri="{FF2B5EF4-FFF2-40B4-BE49-F238E27FC236}">
                <a16:creationId xmlns:a16="http://schemas.microsoft.com/office/drawing/2014/main" id="{E9B09AF4-A361-3D8B-10C8-509FB61FCDB6}"/>
              </a:ext>
            </a:extLst>
          </p:cNvPr>
          <p:cNvSpPr txBox="1">
            <a:spLocks noGrp="1"/>
          </p:cNvSpPr>
          <p:nvPr>
            <p:ph idx="1"/>
          </p:nvPr>
        </p:nvSpPr>
        <p:spPr>
          <a:xfrm>
            <a:off x="459510" y="2391255"/>
            <a:ext cx="4334163" cy="3244158"/>
          </a:xfrm>
          <a:prstGeom prst="rect">
            <a:avLst/>
          </a:prstGeom>
          <a:noFill/>
        </p:spPr>
        <p:txBody>
          <a:bodyPr wrap="square" rtlCol="0">
            <a:spAutoFit/>
          </a:bodyPr>
          <a:lstStyle/>
          <a:p>
            <a:pPr marL="0" indent="0">
              <a:lnSpc>
                <a:spcPct val="150000"/>
              </a:lnSpc>
              <a:buNone/>
            </a:pPr>
            <a:r>
              <a:rPr lang="en-US" sz="2800" dirty="0">
                <a:solidFill>
                  <a:srgbClr val="20252E"/>
                </a:solidFill>
              </a:rPr>
              <a:t>The DESSA is an evidence-based social and emotional competency assessment to support student growth.</a:t>
            </a:r>
          </a:p>
        </p:txBody>
      </p:sp>
      <p:pic>
        <p:nvPicPr>
          <p:cNvPr id="7" name="Graphic 6">
            <a:extLst>
              <a:ext uri="{FF2B5EF4-FFF2-40B4-BE49-F238E27FC236}">
                <a16:creationId xmlns:a16="http://schemas.microsoft.com/office/drawing/2014/main" id="{B3B37B36-9806-3FCB-F594-C10F7B5892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7722" y="2089598"/>
            <a:ext cx="6427333" cy="3847473"/>
          </a:xfrm>
          <a:prstGeom prst="rect">
            <a:avLst/>
          </a:prstGeom>
        </p:spPr>
      </p:pic>
    </p:spTree>
    <p:extLst>
      <p:ext uri="{BB962C8B-B14F-4D97-AF65-F5344CB8AC3E}">
        <p14:creationId xmlns:p14="http://schemas.microsoft.com/office/powerpoint/2010/main" val="2844057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ADC7C-8FB1-E715-4B03-0F9625DE2B7C}"/>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DCCEDCE8-D30A-64EC-BAF8-73AF91A6F703}"/>
              </a:ext>
            </a:extLst>
          </p:cNvPr>
          <p:cNvSpPr>
            <a:spLocks noGrp="1"/>
          </p:cNvSpPr>
          <p:nvPr>
            <p:ph type="title"/>
          </p:nvPr>
        </p:nvSpPr>
        <p:spPr/>
        <p:txBody>
          <a:bodyPr>
            <a:normAutofit/>
          </a:bodyPr>
          <a:lstStyle/>
          <a:p>
            <a:r>
              <a:rPr lang="en-US" sz="4000"/>
              <a:t>Fast Facts about the DESSA</a:t>
            </a:r>
          </a:p>
        </p:txBody>
      </p:sp>
      <p:grpSp>
        <p:nvGrpSpPr>
          <p:cNvPr id="4" name="Group 3">
            <a:extLst>
              <a:ext uri="{FF2B5EF4-FFF2-40B4-BE49-F238E27FC236}">
                <a16:creationId xmlns:a16="http://schemas.microsoft.com/office/drawing/2014/main" id="{CB4FC0A8-2F38-1B5B-A6F3-FD3D2B3D6FE2}"/>
              </a:ext>
            </a:extLst>
          </p:cNvPr>
          <p:cNvGrpSpPr/>
          <p:nvPr/>
        </p:nvGrpSpPr>
        <p:grpSpPr>
          <a:xfrm>
            <a:off x="4765091" y="1624255"/>
            <a:ext cx="2501374" cy="1808196"/>
            <a:chOff x="3185615" y="886268"/>
            <a:chExt cx="2501374" cy="1808196"/>
          </a:xfrm>
        </p:grpSpPr>
        <p:sp>
          <p:nvSpPr>
            <p:cNvPr id="5" name="Rectangle: Rounded Corners 4">
              <a:extLst>
                <a:ext uri="{FF2B5EF4-FFF2-40B4-BE49-F238E27FC236}">
                  <a16:creationId xmlns:a16="http://schemas.microsoft.com/office/drawing/2014/main" id="{50F8B52F-EFFE-0B6E-8931-4B6E91F51B95}"/>
                </a:ext>
              </a:extLst>
            </p:cNvPr>
            <p:cNvSpPr/>
            <p:nvPr/>
          </p:nvSpPr>
          <p:spPr>
            <a:xfrm>
              <a:off x="3751633" y="1111993"/>
              <a:ext cx="1336785" cy="1141543"/>
            </a:xfrm>
            <a:prstGeom prst="roundRect">
              <a:avLst/>
            </a:prstGeom>
            <a:solidFill>
              <a:srgbClr val="FFFFFF"/>
            </a:solidFill>
            <a:ln w="76200" cap="flat" cmpd="sng" algn="ctr">
              <a:solidFill>
                <a:srgbClr val="34B6E4"/>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endParaRPr>
            </a:p>
          </p:txBody>
        </p:sp>
        <p:sp>
          <p:nvSpPr>
            <p:cNvPr id="6" name="TextBox 5">
              <a:extLst>
                <a:ext uri="{FF2B5EF4-FFF2-40B4-BE49-F238E27FC236}">
                  <a16:creationId xmlns:a16="http://schemas.microsoft.com/office/drawing/2014/main" id="{B4DEC076-BDB1-1AA6-1295-F3B308BD26F5}"/>
                </a:ext>
              </a:extLst>
            </p:cNvPr>
            <p:cNvSpPr txBox="1"/>
            <p:nvPr/>
          </p:nvSpPr>
          <p:spPr>
            <a:xfrm>
              <a:off x="3185615" y="2294354"/>
              <a:ext cx="2501374" cy="400110"/>
            </a:xfrm>
            <a:prstGeom prst="rect">
              <a:avLst/>
            </a:prstGeom>
            <a:noFill/>
          </p:spPr>
          <p:txBody>
            <a:bodyPr wrap="square" lIns="91440" tIns="45720" rIns="91440" bIns="45720" rtlCol="0" anchor="t">
              <a:spAutoFit/>
            </a:bodyP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Norm-Referenced</a:t>
              </a:r>
            </a:p>
          </p:txBody>
        </p:sp>
        <p:pic>
          <p:nvPicPr>
            <p:cNvPr id="7" name="Picture 6" descr="Logo&#10;&#10;Description automatically generated with low confidence">
              <a:extLst>
                <a:ext uri="{FF2B5EF4-FFF2-40B4-BE49-F238E27FC236}">
                  <a16:creationId xmlns:a16="http://schemas.microsoft.com/office/drawing/2014/main" id="{354BF7D9-4F6B-84F2-D6FE-4FCDB1AADC65}"/>
                </a:ext>
              </a:extLst>
            </p:cNvPr>
            <p:cNvPicPr>
              <a:picLocks noChangeAspect="1"/>
            </p:cNvPicPr>
            <p:nvPr/>
          </p:nvPicPr>
          <p:blipFill>
            <a:blip r:embed="rId3"/>
            <a:stretch>
              <a:fillRect/>
            </a:stretch>
          </p:blipFill>
          <p:spPr>
            <a:xfrm>
              <a:off x="3865633" y="886268"/>
              <a:ext cx="1367268" cy="1367268"/>
            </a:xfrm>
            <a:prstGeom prst="rect">
              <a:avLst/>
            </a:prstGeom>
          </p:spPr>
        </p:pic>
      </p:grpSp>
      <p:grpSp>
        <p:nvGrpSpPr>
          <p:cNvPr id="8" name="Group 7">
            <a:extLst>
              <a:ext uri="{FF2B5EF4-FFF2-40B4-BE49-F238E27FC236}">
                <a16:creationId xmlns:a16="http://schemas.microsoft.com/office/drawing/2014/main" id="{A3D60A19-7E92-0E27-27CD-A80E7B69D631}"/>
              </a:ext>
            </a:extLst>
          </p:cNvPr>
          <p:cNvGrpSpPr/>
          <p:nvPr/>
        </p:nvGrpSpPr>
        <p:grpSpPr>
          <a:xfrm>
            <a:off x="8197242" y="1624255"/>
            <a:ext cx="2336004" cy="1804745"/>
            <a:chOff x="5844623" y="889719"/>
            <a:chExt cx="2336004" cy="1804745"/>
          </a:xfrm>
        </p:grpSpPr>
        <p:sp>
          <p:nvSpPr>
            <p:cNvPr id="9" name="TextBox 8">
              <a:extLst>
                <a:ext uri="{FF2B5EF4-FFF2-40B4-BE49-F238E27FC236}">
                  <a16:creationId xmlns:a16="http://schemas.microsoft.com/office/drawing/2014/main" id="{DE71F520-5BBA-DB17-6D22-5CCFD8233606}"/>
                </a:ext>
              </a:extLst>
            </p:cNvPr>
            <p:cNvSpPr txBox="1"/>
            <p:nvPr/>
          </p:nvSpPr>
          <p:spPr>
            <a:xfrm>
              <a:off x="5844623" y="2294354"/>
              <a:ext cx="2336004" cy="400110"/>
            </a:xfrm>
            <a:prstGeom prst="rect">
              <a:avLst/>
            </a:prstGeom>
            <a:noFill/>
          </p:spPr>
          <p:txBody>
            <a:bodyPr wrap="square" lIns="91440" tIns="45720" rIns="91440" bIns="45720" rtlCol="0" anchor="t">
              <a:spAutoFit/>
            </a:bodyP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Strength-Based</a:t>
              </a:r>
            </a:p>
          </p:txBody>
        </p:sp>
        <p:sp>
          <p:nvSpPr>
            <p:cNvPr id="10" name="Rectangle: Rounded Corners 9">
              <a:extLst>
                <a:ext uri="{FF2B5EF4-FFF2-40B4-BE49-F238E27FC236}">
                  <a16:creationId xmlns:a16="http://schemas.microsoft.com/office/drawing/2014/main" id="{748126B0-8DCB-F1B0-7B95-BA7DC7EA7051}"/>
                </a:ext>
              </a:extLst>
            </p:cNvPr>
            <p:cNvSpPr/>
            <p:nvPr/>
          </p:nvSpPr>
          <p:spPr>
            <a:xfrm>
              <a:off x="6342993" y="1111992"/>
              <a:ext cx="1336785" cy="1141543"/>
            </a:xfrm>
            <a:prstGeom prst="roundRect">
              <a:avLst/>
            </a:prstGeom>
            <a:solidFill>
              <a:srgbClr val="FFFFFF"/>
            </a:solidFill>
            <a:ln w="76200" cap="flat" cmpd="sng" algn="ctr">
              <a:solidFill>
                <a:srgbClr val="34B6E4"/>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endParaRPr>
            </a:p>
          </p:txBody>
        </p:sp>
        <p:pic>
          <p:nvPicPr>
            <p:cNvPr id="11" name="Picture 10" descr="Logo&#10;&#10;Description automatically generated with low confidence">
              <a:extLst>
                <a:ext uri="{FF2B5EF4-FFF2-40B4-BE49-F238E27FC236}">
                  <a16:creationId xmlns:a16="http://schemas.microsoft.com/office/drawing/2014/main" id="{66CA7B51-DB19-4F75-80BF-9FDE04FA0478}"/>
                </a:ext>
              </a:extLst>
            </p:cNvPr>
            <p:cNvPicPr>
              <a:picLocks noChangeAspect="1"/>
            </p:cNvPicPr>
            <p:nvPr/>
          </p:nvPicPr>
          <p:blipFill>
            <a:blip r:embed="rId3"/>
            <a:stretch>
              <a:fillRect/>
            </a:stretch>
          </p:blipFill>
          <p:spPr>
            <a:xfrm>
              <a:off x="6444683" y="889719"/>
              <a:ext cx="1367268" cy="1367268"/>
            </a:xfrm>
            <a:prstGeom prst="rect">
              <a:avLst/>
            </a:prstGeom>
          </p:spPr>
        </p:pic>
      </p:grpSp>
      <p:grpSp>
        <p:nvGrpSpPr>
          <p:cNvPr id="12" name="Group 11">
            <a:extLst>
              <a:ext uri="{FF2B5EF4-FFF2-40B4-BE49-F238E27FC236}">
                <a16:creationId xmlns:a16="http://schemas.microsoft.com/office/drawing/2014/main" id="{1C57F002-FEDF-961E-BF4E-39D430EF882F}"/>
              </a:ext>
            </a:extLst>
          </p:cNvPr>
          <p:cNvGrpSpPr/>
          <p:nvPr/>
        </p:nvGrpSpPr>
        <p:grpSpPr>
          <a:xfrm>
            <a:off x="1186968" y="1624255"/>
            <a:ext cx="2501374" cy="1808196"/>
            <a:chOff x="3185615" y="886268"/>
            <a:chExt cx="2501374" cy="1808196"/>
          </a:xfrm>
        </p:grpSpPr>
        <p:sp>
          <p:nvSpPr>
            <p:cNvPr id="13" name="Rectangle: Rounded Corners 12">
              <a:extLst>
                <a:ext uri="{FF2B5EF4-FFF2-40B4-BE49-F238E27FC236}">
                  <a16:creationId xmlns:a16="http://schemas.microsoft.com/office/drawing/2014/main" id="{E2347842-7DE8-EEA4-CD9A-7F9508713ACF}"/>
                </a:ext>
              </a:extLst>
            </p:cNvPr>
            <p:cNvSpPr/>
            <p:nvPr/>
          </p:nvSpPr>
          <p:spPr>
            <a:xfrm>
              <a:off x="3751633" y="1111993"/>
              <a:ext cx="1336785" cy="1141543"/>
            </a:xfrm>
            <a:prstGeom prst="roundRect">
              <a:avLst/>
            </a:prstGeom>
            <a:solidFill>
              <a:srgbClr val="FFFFFF"/>
            </a:solidFill>
            <a:ln w="76200" cap="flat" cmpd="sng" algn="ctr">
              <a:solidFill>
                <a:srgbClr val="34B6E4"/>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60629294-E3B4-3030-7E35-5BF6707A8C08}"/>
                </a:ext>
              </a:extLst>
            </p:cNvPr>
            <p:cNvSpPr txBox="1"/>
            <p:nvPr/>
          </p:nvSpPr>
          <p:spPr>
            <a:xfrm>
              <a:off x="3185615" y="2294354"/>
              <a:ext cx="2501374" cy="400110"/>
            </a:xfrm>
            <a:prstGeom prst="rect">
              <a:avLst/>
            </a:prstGeom>
            <a:noFill/>
          </p:spPr>
          <p:txBody>
            <a:bodyPr wrap="square" lIns="91440" tIns="45720" rIns="91440" bIns="45720" rtlCol="0" anchor="t">
              <a:spAutoFit/>
            </a:bodyP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Standardized</a:t>
              </a:r>
            </a:p>
          </p:txBody>
        </p:sp>
        <p:pic>
          <p:nvPicPr>
            <p:cNvPr id="15" name="Picture 14" descr="Logo&#10;&#10;Description automatically generated with low confidence">
              <a:extLst>
                <a:ext uri="{FF2B5EF4-FFF2-40B4-BE49-F238E27FC236}">
                  <a16:creationId xmlns:a16="http://schemas.microsoft.com/office/drawing/2014/main" id="{9B8B0311-8D40-8938-B126-C2A8187E5E2A}"/>
                </a:ext>
              </a:extLst>
            </p:cNvPr>
            <p:cNvPicPr>
              <a:picLocks noChangeAspect="1"/>
            </p:cNvPicPr>
            <p:nvPr/>
          </p:nvPicPr>
          <p:blipFill>
            <a:blip r:embed="rId3"/>
            <a:stretch>
              <a:fillRect/>
            </a:stretch>
          </p:blipFill>
          <p:spPr>
            <a:xfrm>
              <a:off x="3865633" y="886268"/>
              <a:ext cx="1367268" cy="1367268"/>
            </a:xfrm>
            <a:prstGeom prst="rect">
              <a:avLst/>
            </a:prstGeom>
          </p:spPr>
        </p:pic>
      </p:grpSp>
      <p:grpSp>
        <p:nvGrpSpPr>
          <p:cNvPr id="17" name="Group 16">
            <a:extLst>
              <a:ext uri="{FF2B5EF4-FFF2-40B4-BE49-F238E27FC236}">
                <a16:creationId xmlns:a16="http://schemas.microsoft.com/office/drawing/2014/main" id="{36462618-F8C1-8B53-8F23-742B83624E6B}"/>
              </a:ext>
            </a:extLst>
          </p:cNvPr>
          <p:cNvGrpSpPr/>
          <p:nvPr/>
        </p:nvGrpSpPr>
        <p:grpSpPr>
          <a:xfrm>
            <a:off x="3269546" y="3837917"/>
            <a:ext cx="5718394" cy="2534046"/>
            <a:chOff x="2190008" y="2739929"/>
            <a:chExt cx="4763984" cy="2197020"/>
          </a:xfrm>
        </p:grpSpPr>
        <p:grpSp>
          <p:nvGrpSpPr>
            <p:cNvPr id="26" name="Group 25">
              <a:extLst>
                <a:ext uri="{FF2B5EF4-FFF2-40B4-BE49-F238E27FC236}">
                  <a16:creationId xmlns:a16="http://schemas.microsoft.com/office/drawing/2014/main" id="{8CA9BEC9-03B1-5352-D96B-29E37A355CFF}"/>
                </a:ext>
              </a:extLst>
            </p:cNvPr>
            <p:cNvGrpSpPr/>
            <p:nvPr/>
          </p:nvGrpSpPr>
          <p:grpSpPr>
            <a:xfrm>
              <a:off x="2190008" y="3109261"/>
              <a:ext cx="4763984" cy="1827688"/>
              <a:chOff x="2218086" y="3048214"/>
              <a:chExt cx="4763984" cy="1827688"/>
            </a:xfrm>
          </p:grpSpPr>
          <p:grpSp>
            <p:nvGrpSpPr>
              <p:cNvPr id="28" name="Group 27">
                <a:extLst>
                  <a:ext uri="{FF2B5EF4-FFF2-40B4-BE49-F238E27FC236}">
                    <a16:creationId xmlns:a16="http://schemas.microsoft.com/office/drawing/2014/main" id="{5F2D2AD1-D8A4-B441-40CD-3CE09E282F39}"/>
                  </a:ext>
                </a:extLst>
              </p:cNvPr>
              <p:cNvGrpSpPr/>
              <p:nvPr/>
            </p:nvGrpSpPr>
            <p:grpSpPr>
              <a:xfrm>
                <a:off x="4806315" y="3489143"/>
                <a:ext cx="2175755" cy="1375831"/>
                <a:chOff x="3341587" y="3577195"/>
                <a:chExt cx="2175755" cy="1375831"/>
              </a:xfrm>
            </p:grpSpPr>
            <p:sp>
              <p:nvSpPr>
                <p:cNvPr id="36" name="Rectangle: Rounded Corners 35">
                  <a:extLst>
                    <a:ext uri="{FF2B5EF4-FFF2-40B4-BE49-F238E27FC236}">
                      <a16:creationId xmlns:a16="http://schemas.microsoft.com/office/drawing/2014/main" id="{25D0219C-E703-96D7-A8E6-563427293E85}"/>
                    </a:ext>
                  </a:extLst>
                </p:cNvPr>
                <p:cNvSpPr/>
                <p:nvPr/>
              </p:nvSpPr>
              <p:spPr>
                <a:xfrm>
                  <a:off x="3341587" y="3577195"/>
                  <a:ext cx="2175755" cy="1375831"/>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endParaRPr>
                </a:p>
              </p:txBody>
            </p:sp>
            <p:grpSp>
              <p:nvGrpSpPr>
                <p:cNvPr id="37" name="Group 36">
                  <a:extLst>
                    <a:ext uri="{FF2B5EF4-FFF2-40B4-BE49-F238E27FC236}">
                      <a16:creationId xmlns:a16="http://schemas.microsoft.com/office/drawing/2014/main" id="{552B05DB-1713-BA05-6DD8-D52A44A5C533}"/>
                    </a:ext>
                  </a:extLst>
                </p:cNvPr>
                <p:cNvGrpSpPr/>
                <p:nvPr/>
              </p:nvGrpSpPr>
              <p:grpSpPr>
                <a:xfrm>
                  <a:off x="3395898" y="3609065"/>
                  <a:ext cx="2082331" cy="1276229"/>
                  <a:chOff x="3395898" y="3609065"/>
                  <a:chExt cx="2082331" cy="1276229"/>
                </a:xfrm>
              </p:grpSpPr>
              <p:pic>
                <p:nvPicPr>
                  <p:cNvPr id="38" name="Picture 7" descr="Logo, icon&#10;&#10;Description automatically generated">
                    <a:extLst>
                      <a:ext uri="{FF2B5EF4-FFF2-40B4-BE49-F238E27FC236}">
                        <a16:creationId xmlns:a16="http://schemas.microsoft.com/office/drawing/2014/main" id="{5F0A13B3-2843-0FA3-0413-9F6FCA1F6A19}"/>
                      </a:ext>
                    </a:extLst>
                  </p:cNvPr>
                  <p:cNvPicPr>
                    <a:picLocks noChangeAspect="1"/>
                  </p:cNvPicPr>
                  <p:nvPr/>
                </p:nvPicPr>
                <p:blipFill>
                  <a:blip r:embed="rId4"/>
                  <a:stretch>
                    <a:fillRect/>
                  </a:stretch>
                </p:blipFill>
                <p:spPr>
                  <a:xfrm>
                    <a:off x="4038236" y="4138204"/>
                    <a:ext cx="797654" cy="747090"/>
                  </a:xfrm>
                  <a:prstGeom prst="rect">
                    <a:avLst/>
                  </a:prstGeom>
                </p:spPr>
              </p:pic>
              <p:sp>
                <p:nvSpPr>
                  <p:cNvPr id="39" name="TextBox 38">
                    <a:extLst>
                      <a:ext uri="{FF2B5EF4-FFF2-40B4-BE49-F238E27FC236}">
                        <a16:creationId xmlns:a16="http://schemas.microsoft.com/office/drawing/2014/main" id="{E1EDF7C6-A611-D53B-5953-1D3EDBB475B6}"/>
                      </a:ext>
                    </a:extLst>
                  </p:cNvPr>
                  <p:cNvSpPr txBox="1"/>
                  <p:nvPr/>
                </p:nvSpPr>
                <p:spPr>
                  <a:xfrm>
                    <a:off x="3395898" y="3609065"/>
                    <a:ext cx="2082331" cy="29352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DESSA Assessment</a:t>
                    </a:r>
                  </a:p>
                </p:txBody>
              </p:sp>
            </p:grpSp>
          </p:grpSp>
          <p:grpSp>
            <p:nvGrpSpPr>
              <p:cNvPr id="29" name="Group 28">
                <a:extLst>
                  <a:ext uri="{FF2B5EF4-FFF2-40B4-BE49-F238E27FC236}">
                    <a16:creationId xmlns:a16="http://schemas.microsoft.com/office/drawing/2014/main" id="{29BA605B-46D0-56E4-DBB4-D64C6FF68D79}"/>
                  </a:ext>
                </a:extLst>
              </p:cNvPr>
              <p:cNvGrpSpPr/>
              <p:nvPr/>
            </p:nvGrpSpPr>
            <p:grpSpPr>
              <a:xfrm>
                <a:off x="2218086" y="3500071"/>
                <a:ext cx="2175755" cy="1375831"/>
                <a:chOff x="930946" y="3577194"/>
                <a:chExt cx="2175755" cy="1375831"/>
              </a:xfrm>
            </p:grpSpPr>
            <p:grpSp>
              <p:nvGrpSpPr>
                <p:cNvPr id="32" name="Group 31">
                  <a:extLst>
                    <a:ext uri="{FF2B5EF4-FFF2-40B4-BE49-F238E27FC236}">
                      <a16:creationId xmlns:a16="http://schemas.microsoft.com/office/drawing/2014/main" id="{E9EC2DFD-CB84-5F15-2328-0931EFD5FA00}"/>
                    </a:ext>
                  </a:extLst>
                </p:cNvPr>
                <p:cNvGrpSpPr/>
                <p:nvPr/>
              </p:nvGrpSpPr>
              <p:grpSpPr>
                <a:xfrm>
                  <a:off x="970058" y="3605290"/>
                  <a:ext cx="2136643" cy="1269075"/>
                  <a:chOff x="970058" y="3605290"/>
                  <a:chExt cx="2136643" cy="1269075"/>
                </a:xfrm>
              </p:grpSpPr>
              <p:sp>
                <p:nvSpPr>
                  <p:cNvPr id="34" name="TextBox 33">
                    <a:extLst>
                      <a:ext uri="{FF2B5EF4-FFF2-40B4-BE49-F238E27FC236}">
                        <a16:creationId xmlns:a16="http://schemas.microsoft.com/office/drawing/2014/main" id="{3D064626-B348-773C-3658-E709F16BF83E}"/>
                      </a:ext>
                    </a:extLst>
                  </p:cNvPr>
                  <p:cNvSpPr txBox="1"/>
                  <p:nvPr/>
                </p:nvSpPr>
                <p:spPr>
                  <a:xfrm>
                    <a:off x="970058" y="3605290"/>
                    <a:ext cx="2136643" cy="50700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DESSA-mini Universal Screener</a:t>
                    </a:r>
                  </a:p>
                </p:txBody>
              </p:sp>
              <p:pic>
                <p:nvPicPr>
                  <p:cNvPr id="35" name="Picture 34" descr="Icon&#10;&#10;Description automatically generated">
                    <a:extLst>
                      <a:ext uri="{FF2B5EF4-FFF2-40B4-BE49-F238E27FC236}">
                        <a16:creationId xmlns:a16="http://schemas.microsoft.com/office/drawing/2014/main" id="{7FB16091-D89C-7A55-C200-7913DA680F9B}"/>
                      </a:ext>
                    </a:extLst>
                  </p:cNvPr>
                  <p:cNvPicPr>
                    <a:picLocks noChangeAspect="1"/>
                  </p:cNvPicPr>
                  <p:nvPr/>
                </p:nvPicPr>
                <p:blipFill>
                  <a:blip r:embed="rId5"/>
                  <a:stretch>
                    <a:fillRect/>
                  </a:stretch>
                </p:blipFill>
                <p:spPr>
                  <a:xfrm>
                    <a:off x="1646117" y="4142116"/>
                    <a:ext cx="732249" cy="732249"/>
                  </a:xfrm>
                  <a:prstGeom prst="rect">
                    <a:avLst/>
                  </a:prstGeom>
                </p:spPr>
              </p:pic>
            </p:grpSp>
            <p:sp>
              <p:nvSpPr>
                <p:cNvPr id="33" name="Rectangle: Rounded Corners 32">
                  <a:extLst>
                    <a:ext uri="{FF2B5EF4-FFF2-40B4-BE49-F238E27FC236}">
                      <a16:creationId xmlns:a16="http://schemas.microsoft.com/office/drawing/2014/main" id="{98473FA4-7ECB-5127-6F53-BAC9E367DC29}"/>
                    </a:ext>
                  </a:extLst>
                </p:cNvPr>
                <p:cNvSpPr/>
                <p:nvPr/>
              </p:nvSpPr>
              <p:spPr>
                <a:xfrm>
                  <a:off x="930946" y="3577194"/>
                  <a:ext cx="2175755" cy="1375831"/>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endParaRPr>
                </a:p>
              </p:txBody>
            </p:sp>
          </p:grpSp>
          <p:sp>
            <p:nvSpPr>
              <p:cNvPr id="30" name="Arc 29">
                <a:extLst>
                  <a:ext uri="{FF2B5EF4-FFF2-40B4-BE49-F238E27FC236}">
                    <a16:creationId xmlns:a16="http://schemas.microsoft.com/office/drawing/2014/main" id="{2617050E-A222-200E-8FA4-B36BB4F396FB}"/>
                  </a:ext>
                </a:extLst>
              </p:cNvPr>
              <p:cNvSpPr/>
              <p:nvPr/>
            </p:nvSpPr>
            <p:spPr>
              <a:xfrm>
                <a:off x="4090395" y="3048214"/>
                <a:ext cx="1957005" cy="828850"/>
              </a:xfrm>
              <a:prstGeom prst="arc">
                <a:avLst/>
              </a:prstGeom>
              <a:noFill/>
              <a:ln w="5715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endParaRPr>
              </a:p>
            </p:txBody>
          </p:sp>
          <p:sp>
            <p:nvSpPr>
              <p:cNvPr id="31" name="Arc 30">
                <a:extLst>
                  <a:ext uri="{FF2B5EF4-FFF2-40B4-BE49-F238E27FC236}">
                    <a16:creationId xmlns:a16="http://schemas.microsoft.com/office/drawing/2014/main" id="{9494BA88-D091-B55E-7AD8-3E3ECD9AABE0}"/>
                  </a:ext>
                </a:extLst>
              </p:cNvPr>
              <p:cNvSpPr/>
              <p:nvPr/>
            </p:nvSpPr>
            <p:spPr>
              <a:xfrm flipH="1">
                <a:off x="3028011" y="3048214"/>
                <a:ext cx="1924756" cy="880063"/>
              </a:xfrm>
              <a:prstGeom prst="arc">
                <a:avLst/>
              </a:prstGeom>
              <a:noFill/>
              <a:ln w="5715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endParaRPr>
              </a:p>
            </p:txBody>
          </p:sp>
        </p:grpSp>
        <p:sp>
          <p:nvSpPr>
            <p:cNvPr id="27" name="TextBox 26">
              <a:extLst>
                <a:ext uri="{FF2B5EF4-FFF2-40B4-BE49-F238E27FC236}">
                  <a16:creationId xmlns:a16="http://schemas.microsoft.com/office/drawing/2014/main" id="{8F52A797-DFE6-8D08-E085-D9D8E76F5E53}"/>
                </a:ext>
              </a:extLst>
            </p:cNvPr>
            <p:cNvSpPr txBox="1"/>
            <p:nvPr/>
          </p:nvSpPr>
          <p:spPr>
            <a:xfrm>
              <a:off x="3865700" y="2739929"/>
              <a:ext cx="1299312" cy="64042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sym typeface="Arial"/>
                </a:rPr>
                <a:t>K-12th Educators Complete</a:t>
              </a:r>
            </a:p>
          </p:txBody>
        </p:sp>
      </p:grpSp>
    </p:spTree>
    <p:extLst>
      <p:ext uri="{BB962C8B-B14F-4D97-AF65-F5344CB8AC3E}">
        <p14:creationId xmlns:p14="http://schemas.microsoft.com/office/powerpoint/2010/main" val="14615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C0D6-D516-DB0B-E992-E102B528D70B}"/>
              </a:ext>
            </a:extLst>
          </p:cNvPr>
          <p:cNvSpPr>
            <a:spLocks noGrp="1"/>
          </p:cNvSpPr>
          <p:nvPr>
            <p:ph type="title"/>
          </p:nvPr>
        </p:nvSpPr>
        <p:spPr/>
        <p:txBody>
          <a:bodyPr>
            <a:normAutofit/>
          </a:bodyPr>
          <a:lstStyle/>
          <a:p>
            <a:r>
              <a:rPr lang="en-US" sz="4000" dirty="0">
                <a:latin typeface="Arial"/>
                <a:cs typeface="Arial"/>
              </a:rPr>
              <a:t>DESSA 2 mini (K-8)</a:t>
            </a:r>
          </a:p>
        </p:txBody>
      </p:sp>
      <p:sp>
        <p:nvSpPr>
          <p:cNvPr id="4" name="Text Placeholder 3">
            <a:extLst>
              <a:ext uri="{FF2B5EF4-FFF2-40B4-BE49-F238E27FC236}">
                <a16:creationId xmlns:a16="http://schemas.microsoft.com/office/drawing/2014/main" id="{4B0EDF97-F3A6-3C5B-22A3-D72C98EA99E5}"/>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C4256DFE-5EB1-7BBE-BF16-DBC8314DB767}"/>
              </a:ext>
            </a:extLst>
          </p:cNvPr>
          <p:cNvGrpSpPr/>
          <p:nvPr/>
        </p:nvGrpSpPr>
        <p:grpSpPr>
          <a:xfrm>
            <a:off x="8430238" y="2013631"/>
            <a:ext cx="3157213" cy="1008573"/>
            <a:chOff x="6065428" y="1577142"/>
            <a:chExt cx="2547164" cy="1794307"/>
          </a:xfrm>
        </p:grpSpPr>
        <p:sp>
          <p:nvSpPr>
            <p:cNvPr id="6" name="Rectangle: Rounded Corners 5">
              <a:extLst>
                <a:ext uri="{FF2B5EF4-FFF2-40B4-BE49-F238E27FC236}">
                  <a16:creationId xmlns:a16="http://schemas.microsoft.com/office/drawing/2014/main" id="{9F6D368C-2E5F-F2BF-DC28-700A755BC762}"/>
                </a:ext>
              </a:extLst>
            </p:cNvPr>
            <p:cNvSpPr/>
            <p:nvPr/>
          </p:nvSpPr>
          <p:spPr>
            <a:xfrm>
              <a:off x="6096629" y="1577142"/>
              <a:ext cx="2484763" cy="1794307"/>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F573BB72-6FD1-7FE6-C6F9-4AC9C1F90BE3}"/>
                </a:ext>
              </a:extLst>
            </p:cNvPr>
            <p:cNvSpPr txBox="1"/>
            <p:nvPr/>
          </p:nvSpPr>
          <p:spPr>
            <a:xfrm>
              <a:off x="6065428" y="1926742"/>
              <a:ext cx="2547164" cy="109510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rPr>
                <a:t>Score: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rPr>
                <a:t>Social-Emotional Total (SET) </a:t>
              </a:r>
            </a:p>
          </p:txBody>
        </p:sp>
      </p:grpSp>
      <p:grpSp>
        <p:nvGrpSpPr>
          <p:cNvPr id="8" name="Group 7">
            <a:extLst>
              <a:ext uri="{FF2B5EF4-FFF2-40B4-BE49-F238E27FC236}">
                <a16:creationId xmlns:a16="http://schemas.microsoft.com/office/drawing/2014/main" id="{60E69B59-0066-A4E4-21E5-342F31B0309E}"/>
              </a:ext>
            </a:extLst>
          </p:cNvPr>
          <p:cNvGrpSpPr/>
          <p:nvPr/>
        </p:nvGrpSpPr>
        <p:grpSpPr>
          <a:xfrm>
            <a:off x="527208" y="2002636"/>
            <a:ext cx="3157213" cy="995744"/>
            <a:chOff x="1129916" y="1903867"/>
            <a:chExt cx="3157213" cy="995744"/>
          </a:xfrm>
        </p:grpSpPr>
        <p:sp>
          <p:nvSpPr>
            <p:cNvPr id="9" name="TextBox 8">
              <a:extLst>
                <a:ext uri="{FF2B5EF4-FFF2-40B4-BE49-F238E27FC236}">
                  <a16:creationId xmlns:a16="http://schemas.microsoft.com/office/drawing/2014/main" id="{F87EBD07-7C17-CA8E-7098-3E204915E2F3}"/>
                </a:ext>
              </a:extLst>
            </p:cNvPr>
            <p:cNvSpPr txBox="1"/>
            <p:nvPr/>
          </p:nvSpPr>
          <p:spPr>
            <a:xfrm>
              <a:off x="1376668" y="2389604"/>
              <a:ext cx="2731167"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rPr>
                <a:t>Educators Complete</a:t>
              </a:r>
              <a:endParaRPr kumimoji="0" lang="en-US" b="1" i="0" u="none" strike="noStrike" kern="0" cap="none" spc="0" normalizeH="0" baseline="30000" noProof="0">
                <a:ln>
                  <a:noFill/>
                </a:ln>
                <a:solidFill>
                  <a:srgbClr val="20252E"/>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40557C7-217B-9526-32D4-6AE3348AB358}"/>
                </a:ext>
              </a:extLst>
            </p:cNvPr>
            <p:cNvSpPr txBox="1"/>
            <p:nvPr/>
          </p:nvSpPr>
          <p:spPr>
            <a:xfrm>
              <a:off x="1324670" y="2049817"/>
              <a:ext cx="2731167"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rPr>
                <a:t>Universal Screener</a:t>
              </a:r>
            </a:p>
          </p:txBody>
        </p:sp>
        <p:sp>
          <p:nvSpPr>
            <p:cNvPr id="11" name="Rectangle: Rounded Corners 10">
              <a:extLst>
                <a:ext uri="{FF2B5EF4-FFF2-40B4-BE49-F238E27FC236}">
                  <a16:creationId xmlns:a16="http://schemas.microsoft.com/office/drawing/2014/main" id="{73815904-31F0-9457-900B-47AE9371CBF0}"/>
                </a:ext>
              </a:extLst>
            </p:cNvPr>
            <p:cNvSpPr/>
            <p:nvPr/>
          </p:nvSpPr>
          <p:spPr>
            <a:xfrm>
              <a:off x="1129916" y="1903867"/>
              <a:ext cx="3157213" cy="995744"/>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7ECD3B99-A4CD-F6C7-0F1C-20BE9C393B32}"/>
              </a:ext>
            </a:extLst>
          </p:cNvPr>
          <p:cNvGrpSpPr/>
          <p:nvPr/>
        </p:nvGrpSpPr>
        <p:grpSpPr>
          <a:xfrm>
            <a:off x="4853618" y="2025057"/>
            <a:ext cx="2484763" cy="1001225"/>
            <a:chOff x="4844143" y="1903867"/>
            <a:chExt cx="2484763" cy="1001225"/>
          </a:xfrm>
        </p:grpSpPr>
        <p:sp>
          <p:nvSpPr>
            <p:cNvPr id="13" name="Rectangle: Rounded Corners 12">
              <a:extLst>
                <a:ext uri="{FF2B5EF4-FFF2-40B4-BE49-F238E27FC236}">
                  <a16:creationId xmlns:a16="http://schemas.microsoft.com/office/drawing/2014/main" id="{7AF10B23-01EC-4829-C0C5-897FED477DBF}"/>
                </a:ext>
              </a:extLst>
            </p:cNvPr>
            <p:cNvSpPr/>
            <p:nvPr/>
          </p:nvSpPr>
          <p:spPr>
            <a:xfrm>
              <a:off x="4844143" y="1903867"/>
              <a:ext cx="2484763" cy="1001225"/>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9069A50-5FC5-ADEF-1E39-4D66AAE3ABFB}"/>
                </a:ext>
              </a:extLst>
            </p:cNvPr>
            <p:cNvSpPr txBox="1"/>
            <p:nvPr/>
          </p:nvSpPr>
          <p:spPr>
            <a:xfrm>
              <a:off x="5015025" y="1996422"/>
              <a:ext cx="2142998"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20252E"/>
                  </a:solidFill>
                  <a:effectLst/>
                  <a:uLnTx/>
                  <a:uFillTx/>
                  <a:latin typeface="Arial" panose="020B0604020202020204" pitchFamily="34" charset="0"/>
                  <a:cs typeface="Arial" panose="020B0604020202020204" pitchFamily="34" charset="0"/>
                </a:rPr>
                <a:t>4 Forms</a:t>
              </a:r>
            </a:p>
          </p:txBody>
        </p:sp>
        <p:pic>
          <p:nvPicPr>
            <p:cNvPr id="15" name="Picture 14" descr="A blue and black clock&#10;&#10;Description automatically generated">
              <a:extLst>
                <a:ext uri="{FF2B5EF4-FFF2-40B4-BE49-F238E27FC236}">
                  <a16:creationId xmlns:a16="http://schemas.microsoft.com/office/drawing/2014/main" id="{03628714-B09B-5259-354F-1F77E1455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682" y="2323846"/>
              <a:ext cx="487684" cy="496669"/>
            </a:xfrm>
            <a:prstGeom prst="rect">
              <a:avLst/>
            </a:prstGeom>
          </p:spPr>
        </p:pic>
      </p:grpSp>
      <p:pic>
        <p:nvPicPr>
          <p:cNvPr id="17" name="Picture 16">
            <a:extLst>
              <a:ext uri="{FF2B5EF4-FFF2-40B4-BE49-F238E27FC236}">
                <a16:creationId xmlns:a16="http://schemas.microsoft.com/office/drawing/2014/main" id="{076D60FB-4A86-0FB9-E611-F8786F46FFFD}"/>
              </a:ext>
            </a:extLst>
          </p:cNvPr>
          <p:cNvPicPr>
            <a:picLocks noChangeAspect="1"/>
          </p:cNvPicPr>
          <p:nvPr/>
        </p:nvPicPr>
        <p:blipFill rotWithShape="1">
          <a:blip r:embed="rId4"/>
          <a:srcRect t="3383" b="17736"/>
          <a:stretch/>
        </p:blipFill>
        <p:spPr>
          <a:xfrm>
            <a:off x="330400" y="3775358"/>
            <a:ext cx="11453858" cy="2634880"/>
          </a:xfrm>
          <a:prstGeom prst="rect">
            <a:avLst/>
          </a:prstGeom>
          <a:effectLst>
            <a:outerShdw blurRad="50800" dist="38100" dir="2700000" algn="tl" rotWithShape="0">
              <a:prstClr val="black">
                <a:alpha val="40000"/>
              </a:prstClr>
            </a:outerShdw>
          </a:effectLst>
        </p:spPr>
      </p:pic>
      <p:pic>
        <p:nvPicPr>
          <p:cNvPr id="19" name="Picture 18" descr="A diagram of a description&#10;&#10;Description automatically generated with medium confidence">
            <a:extLst>
              <a:ext uri="{FF2B5EF4-FFF2-40B4-BE49-F238E27FC236}">
                <a16:creationId xmlns:a16="http://schemas.microsoft.com/office/drawing/2014/main" id="{C2C13062-AE3A-8051-D84D-222064C8A1D3}"/>
              </a:ext>
            </a:extLst>
          </p:cNvPr>
          <p:cNvPicPr>
            <a:picLocks noChangeAspect="1"/>
          </p:cNvPicPr>
          <p:nvPr/>
        </p:nvPicPr>
        <p:blipFill>
          <a:blip r:embed="rId5"/>
          <a:stretch>
            <a:fillRect/>
          </a:stretch>
        </p:blipFill>
        <p:spPr>
          <a:xfrm>
            <a:off x="0" y="3570532"/>
            <a:ext cx="12192000" cy="3044532"/>
          </a:xfrm>
          <a:prstGeom prst="rect">
            <a:avLst/>
          </a:prstGeom>
        </p:spPr>
      </p:pic>
    </p:spTree>
    <p:extLst>
      <p:ext uri="{BB962C8B-B14F-4D97-AF65-F5344CB8AC3E}">
        <p14:creationId xmlns:p14="http://schemas.microsoft.com/office/powerpoint/2010/main" val="67508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Growth Organization">
      <a:dk1>
        <a:srgbClr val="000000"/>
      </a:dk1>
      <a:lt1>
        <a:srgbClr val="FFFFFF"/>
      </a:lt1>
      <a:dk2>
        <a:srgbClr val="58595B"/>
      </a:dk2>
      <a:lt2>
        <a:srgbClr val="E8E8E8"/>
      </a:lt2>
      <a:accent1>
        <a:srgbClr val="004998"/>
      </a:accent1>
      <a:accent2>
        <a:srgbClr val="8DC956"/>
      </a:accent2>
      <a:accent3>
        <a:srgbClr val="67B3DD"/>
      </a:accent3>
      <a:accent4>
        <a:srgbClr val="D9EDC7"/>
      </a:accent4>
      <a:accent5>
        <a:srgbClr val="CDE6F3"/>
      </a:accent5>
      <a:accent6>
        <a:srgbClr val="0380C3"/>
      </a:accent6>
      <a:hlink>
        <a:srgbClr val="86BC24"/>
      </a:hlink>
      <a:folHlink>
        <a:srgbClr val="1B284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E169AC3E-6C90-48FE-95E0-DF16305747A7}" vid="{12E8DCC2-4D35-4AA4-B108-7F8F2803BC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C167EE835D3B4E93095B738BDD6170" ma:contentTypeVersion="20" ma:contentTypeDescription="Create a new document." ma:contentTypeScope="" ma:versionID="f9b9f0cb503b1c404c242e9d1640549e">
  <xsd:schema xmlns:xsd="http://www.w3.org/2001/XMLSchema" xmlns:xs="http://www.w3.org/2001/XMLSchema" xmlns:p="http://schemas.microsoft.com/office/2006/metadata/properties" xmlns:ns2="eae8f27f-b4c2-4838-b340-e7c6d6c0d42c" xmlns:ns3="301479e0-dab6-485a-b933-7aa7f81877fa" xmlns:ns4="f546119e-645c-4fe6-a772-2a93abe1fa10" xmlns:ns5="154ecf3d-40c0-4d8a-be3d-dfdd03b377b6" targetNamespace="http://schemas.microsoft.com/office/2006/metadata/properties" ma:root="true" ma:fieldsID="05e27c71681e6e4ed46cd715d50ae115" ns2:_="" ns3:_="" ns4:_="" ns5:_="">
    <xsd:import namespace="eae8f27f-b4c2-4838-b340-e7c6d6c0d42c"/>
    <xsd:import namespace="301479e0-dab6-485a-b933-7aa7f81877fa"/>
    <xsd:import namespace="f546119e-645c-4fe6-a772-2a93abe1fa10"/>
    <xsd:import namespace="154ecf3d-40c0-4d8a-be3d-dfdd03b377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4: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TypeofResource" minOccurs="0"/>
                <xsd:element ref="ns5:lcf76f155ced4ddcb4097134ff3c332f" minOccurs="0"/>
                <xsd:element ref="ns3:TaxCatchAll" minOccurs="0"/>
                <xsd:element ref="ns2:MediaServiceLocation" minOccurs="0"/>
                <xsd:element ref="ns2:MediaServiceObjectDetectorVersions" minOccurs="0"/>
                <xsd:element ref="ns5:MediaServiceSearchProperties" minOccurs="0"/>
                <xsd:element ref="ns5: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e8f27f-b4c2-4838-b340-e7c6d6c0d4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TypeofResource" ma:index="20" nillable="true" ma:displayName="Type of Resource" ma:description="This column helps you to sort by type of resource" ma:format="Dropdown" ma:internalName="TypeofResource">
      <xsd:simpleType>
        <xsd:union memberTypes="dms:Text">
          <xsd:simpleType>
            <xsd:restriction base="dms:Choice">
              <xsd:enumeration value="Slide Deck for Trainer"/>
              <xsd:enumeration value="Basic Slide Deck for Participant"/>
              <xsd:enumeration value="Basic Slide Deck PDF"/>
              <xsd:enumeration value="Facilitator Guide"/>
              <xsd:enumeration value="Handout"/>
              <xsd:enumeration value="Choice 6"/>
            </xsd:restriction>
          </xsd:simpleType>
        </xsd:un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1479e0-dab6-485a-b933-7aa7f81877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6f33f4a7-ad82-4346-a731-38a8bf87dc4f}" ma:internalName="TaxCatchAll" ma:showField="CatchAllData" ma:web="301479e0-dab6-485a-b933-7aa7f81877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546119e-645c-4fe6-a772-2a93abe1fa10"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4ecf3d-40c0-4d8a-be3d-dfdd03b377b6" elementFormDefault="qualified">
    <xsd:import namespace="http://schemas.microsoft.com/office/2006/documentManagement/types"/>
    <xsd:import namespace="http://schemas.microsoft.com/office/infopath/2007/PartnerControls"/>
    <xsd:element name="lcf76f155ced4ddcb4097134ff3c332f" ma:index="22" nillable="true" ma:taxonomy="true" ma:internalName="lcf76f155ced4ddcb4097134ff3c332f" ma:taxonomyFieldName="MediaServiceImageTags" ma:displayName="Image Tags" ma:default="" ma:fieldId="{5cf76f15-5ced-4ddc-b409-7134ff3c332f}" ma:taxonomyMulti="true" ma:sspId="330c6cff-633c-440f-9beb-d59977b48164" ma:termSetId="00000000-0000-0000-0000-000000000000" ma:anchorId="00000000-0000-0000-0000-000000000000" ma:open="fals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01479e0-dab6-485a-b933-7aa7f81877fa" xsi:nil="true"/>
    <lcf76f155ced4ddcb4097134ff3c332f xmlns="154ecf3d-40c0-4d8a-be3d-dfdd03b377b6">
      <Terms xmlns="http://schemas.microsoft.com/office/infopath/2007/PartnerControls"/>
    </lcf76f155ced4ddcb4097134ff3c332f>
    <TypeofResource xmlns="eae8f27f-b4c2-4838-b340-e7c6d6c0d42c" xsi:nil="true"/>
    <SharedWithUsers xmlns="301479e0-dab6-485a-b933-7aa7f81877fa">
      <UserInfo>
        <DisplayName/>
        <AccountId xsi:nil="true"/>
        <AccountType/>
      </UserInfo>
    </SharedWithUsers>
  </documentManagement>
</p:properties>
</file>

<file path=customXml/itemProps1.xml><?xml version="1.0" encoding="utf-8"?>
<ds:datastoreItem xmlns:ds="http://schemas.openxmlformats.org/officeDocument/2006/customXml" ds:itemID="{6EE3C153-167A-4F4C-8273-BB2586AD498B}">
  <ds:schemaRefs>
    <ds:schemaRef ds:uri="http://schemas.microsoft.com/sharepoint/v3/contenttype/forms"/>
  </ds:schemaRefs>
</ds:datastoreItem>
</file>

<file path=customXml/itemProps2.xml><?xml version="1.0" encoding="utf-8"?>
<ds:datastoreItem xmlns:ds="http://schemas.openxmlformats.org/officeDocument/2006/customXml" ds:itemID="{86CDC1F2-EA70-4C2E-9222-ABBEFC4ED4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e8f27f-b4c2-4838-b340-e7c6d6c0d42c"/>
    <ds:schemaRef ds:uri="301479e0-dab6-485a-b933-7aa7f81877fa"/>
    <ds:schemaRef ds:uri="f546119e-645c-4fe6-a772-2a93abe1fa10"/>
    <ds:schemaRef ds:uri="154ecf3d-40c0-4d8a-be3d-dfdd03b37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96D1F-5740-4188-8DE5-BAA5184E05EB}">
  <ds:schemaRefs>
    <ds:schemaRef ds:uri="http://purl.org/dc/elements/1.1/"/>
    <ds:schemaRef ds:uri="http://purl.org/dc/terms/"/>
    <ds:schemaRef ds:uri="http://www.w3.org/XML/1998/namespace"/>
    <ds:schemaRef ds:uri="f546119e-645c-4fe6-a772-2a93abe1fa10"/>
    <ds:schemaRef ds:uri="http://schemas.microsoft.com/office/2006/documentManagement/types"/>
    <ds:schemaRef ds:uri="http://purl.org/dc/dcmitype/"/>
    <ds:schemaRef ds:uri="eae8f27f-b4c2-4838-b340-e7c6d6c0d42c"/>
    <ds:schemaRef ds:uri="http://schemas.microsoft.com/office/infopath/2007/PartnerControls"/>
    <ds:schemaRef ds:uri="http://schemas.openxmlformats.org/package/2006/metadata/core-properties"/>
    <ds:schemaRef ds:uri="154ecf3d-40c0-4d8a-be3d-dfdd03b377b6"/>
    <ds:schemaRef ds:uri="301479e0-dab6-485a-b933-7aa7f81877f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Tema de Office</Template>
  <TotalTime>976</TotalTime>
  <Words>3761</Words>
  <Application>Microsoft Office PowerPoint</Application>
  <PresentationFormat>Widescreen</PresentationFormat>
  <Paragraphs>295</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Tema de Office</vt:lpstr>
      <vt:lpstr>Unlocking Student Strengths with the DESSA System</vt:lpstr>
      <vt:lpstr>Goals for Today’s Session</vt:lpstr>
      <vt:lpstr>Opening Activity</vt:lpstr>
      <vt:lpstr>Social Emotional Competence and Special Education</vt:lpstr>
      <vt:lpstr>Social Emotional Competence and Special Education </vt:lpstr>
      <vt:lpstr>The DESSA</vt:lpstr>
      <vt:lpstr>Defining the DESSA</vt:lpstr>
      <vt:lpstr>Fast Facts about the DESSA</vt:lpstr>
      <vt:lpstr>DESSA 2 mini (K-8)</vt:lpstr>
      <vt:lpstr>DESSA High School Edition (HSE) Mini (9-12)</vt:lpstr>
      <vt:lpstr>DESSA 2</vt:lpstr>
      <vt:lpstr>DESSA High School Edition (HSE)</vt:lpstr>
      <vt:lpstr>Think-Pair-Share:  How might a strength-based approach improve conversations about students’ IEP goals and performance?</vt:lpstr>
      <vt:lpstr>The DESSA and the IEP Process</vt:lpstr>
      <vt:lpstr>Accessing Student Data</vt:lpstr>
      <vt:lpstr>Accessing Student Data</vt:lpstr>
      <vt:lpstr>Accessing Student Data</vt:lpstr>
      <vt:lpstr>Accessing Student Data</vt:lpstr>
      <vt:lpstr>Individual Student Report</vt:lpstr>
      <vt:lpstr>Individual Student Report</vt:lpstr>
      <vt:lpstr>Present Level of Performance</vt:lpstr>
      <vt:lpstr>Individualized Goal</vt:lpstr>
      <vt:lpstr>Individualized Goal</vt:lpstr>
      <vt:lpstr>Reflect and Connect: What are some ways that you would support Student A in meeting a goal set for conflict resolution skills? </vt:lpstr>
      <vt:lpstr>Data-Driven Skill Building</vt:lpstr>
      <vt:lpstr>Data-Driven Skill Building</vt:lpstr>
      <vt:lpstr>Data-Driven Skill Building</vt:lpstr>
      <vt:lpstr>Optimistic Closure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Sandherr, Jim</dc:creator>
  <cp:lastModifiedBy>Brittnei McKeithen-Barnes</cp:lastModifiedBy>
  <cp:revision>11</cp:revision>
  <dcterms:created xsi:type="dcterms:W3CDTF">2024-12-03T14:59:02Z</dcterms:created>
  <dcterms:modified xsi:type="dcterms:W3CDTF">2025-08-06T17:19:32Z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0x0101008FC167EE835D3B4E93095B738BDD6170</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