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56" r:id="rId5"/>
    <p:sldId id="268" r:id="rId6"/>
    <p:sldId id="300" r:id="rId7"/>
    <p:sldId id="373" r:id="rId8"/>
    <p:sldId id="308" r:id="rId9"/>
    <p:sldId id="309" r:id="rId10"/>
    <p:sldId id="311" r:id="rId11"/>
    <p:sldId id="306" r:id="rId12"/>
    <p:sldId id="322" r:id="rId13"/>
    <p:sldId id="318" r:id="rId14"/>
    <p:sldId id="319" r:id="rId15"/>
    <p:sldId id="312" r:id="rId16"/>
    <p:sldId id="367" r:id="rId17"/>
    <p:sldId id="365" r:id="rId18"/>
    <p:sldId id="366" r:id="rId19"/>
    <p:sldId id="317" r:id="rId20"/>
    <p:sldId id="374" r:id="rId21"/>
    <p:sldId id="320" r:id="rId22"/>
    <p:sldId id="321" r:id="rId23"/>
    <p:sldId id="325" r:id="rId24"/>
    <p:sldId id="2147483244" r:id="rId25"/>
    <p:sldId id="326" r:id="rId26"/>
    <p:sldId id="327" r:id="rId27"/>
    <p:sldId id="328" r:id="rId28"/>
    <p:sldId id="329" r:id="rId29"/>
    <p:sldId id="331" r:id="rId30"/>
    <p:sldId id="333" r:id="rId31"/>
    <p:sldId id="334" r:id="rId32"/>
    <p:sldId id="335" r:id="rId33"/>
    <p:sldId id="336" r:id="rId34"/>
    <p:sldId id="337" r:id="rId35"/>
    <p:sldId id="338" r:id="rId36"/>
    <p:sldId id="339" r:id="rId37"/>
    <p:sldId id="340" r:id="rId38"/>
    <p:sldId id="351" r:id="rId39"/>
    <p:sldId id="349" r:id="rId40"/>
    <p:sldId id="347" r:id="rId41"/>
    <p:sldId id="377" r:id="rId42"/>
    <p:sldId id="355" r:id="rId43"/>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58171B-D8BA-F71A-8D62-FC114A058971}" name="Alexandra Baker" initials="AB" userId="S::abaker@apertureed.com::333686e7-2f0b-42ce-84b8-f76d7b79f4b8" providerId="AD"/>
  <p188:author id="{54002672-67C7-9B53-14BC-A42C4C83ABD4}" name="Brittnei McKeithen-Barnes" initials="BM" userId="S::bmckeithenbarnes@apertureed.com::74da6f25-a38a-40e7-8d8f-184a330f7b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52E"/>
    <a:srgbClr val="4286F5"/>
    <a:srgbClr val="00325E"/>
    <a:srgbClr val="2C86FE"/>
    <a:srgbClr val="FFC34A"/>
    <a:srgbClr val="FF612F"/>
    <a:srgbClr val="5BD8B0"/>
    <a:srgbClr val="FFF8EC"/>
    <a:srgbClr val="FFF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16878-877E-4B56-8C5E-A2B9E4E144FC}" v="10" dt="2025-06-26T16:59:14.803"/>
  </p1510:revLst>
</p1510:revInfo>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12" autoAdjust="0"/>
  </p:normalViewPr>
  <p:slideViewPr>
    <p:cSldViewPr snapToGrid="0">
      <p:cViewPr varScale="1">
        <p:scale>
          <a:sx n="56" d="100"/>
          <a:sy n="56" d="100"/>
        </p:scale>
        <p:origin x="1044"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8/6/2025</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Hello and welcome to Getting Started with the DESSA! In this session we’ll give a high-level overview of the DESSA System for all teacher-completed assessments including the DESSA 2 mini, the DESSA High School Edition (HSE) mini, the DESSA 2 and the DESSA High School Edition (HSE).</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Both the DESSA-mini and the DESSA report results using T-scores:</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T-scores are categorized into three descriptive ranges, and as strength-based measures, higher T-scores mean a higher level of social and emotional competence.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Scores of 60 and above are considered a strength; scores between 41-59 inclusive are considered typical (demonstrating typical patterns of development); and scores of 40 and below indicate a need for instruction.</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common implementation practice includes completing a DESSA-mini screener for all students. For the students who demonstrate a need for instruction on the DESSA-mini, a full DESSA assessment is then completed.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The term need for instruction was thoughtfully chosen to convey that the student needs support and instruction in this area. </a:t>
            </a:r>
            <a:endParaRPr lang="en-US" b="0" dirty="0"/>
          </a:p>
          <a:p>
            <a:pPr>
              <a:buFont typeface="Arial" panose="020B0604020202020204" pitchFamily="34" charset="0"/>
              <a:buChar char="•"/>
            </a:pPr>
            <a:r>
              <a:rPr lang="en-US" b="0" i="0" dirty="0">
                <a:solidFill>
                  <a:srgbClr val="00325B"/>
                </a:solidFill>
                <a:effectLst/>
              </a:rPr>
              <a:t>That is, it reflects that the student has not YET acquired these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It is NOT a personality trait or deficit. Rather, it is simply a lack of skill acquisition. </a:t>
            </a:r>
            <a:endParaRPr lang="en-US" b="0" dirty="0"/>
          </a:p>
          <a:p>
            <a:pPr>
              <a:buFont typeface="Arial" panose="020B0604020202020204" pitchFamily="34" charset="0"/>
              <a:buChar char="•"/>
            </a:pPr>
            <a:r>
              <a:rPr lang="en-US" b="0" i="0" dirty="0">
                <a:solidFill>
                  <a:srgbClr val="00325B"/>
                </a:solidFill>
                <a:effectLst/>
              </a:rPr>
              <a:t>So, the goal is not to label or stigmatize students within the “Need” range, but instead, it’s used to increase our awareness as educators that a student needs our instruction, assistance, and support in acquiring and practicing these important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Once we’ve identified a need for instruction, it’s OUR responsibility to have a system or plan in place to support skill development and provide that instruction. </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We use the information from the follow-up DESSA assessment to gather really specific information on a student so that we can support them moving forward.</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394178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standardization sample closely approximated the student population of the United States with respect to age, gender, geographic region of residence, race, ethnicity, and socioeconomic status.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From the standardization sample, we can anticipate that the majority of students (68%) will demonstrate typical patterns of development when it comes to their social and emotional skills, and that 16% of students will demonstrate strengths in these areas, as well as 16% of students indicating a need for instruction. </a:t>
            </a:r>
            <a:endParaRPr lang="en-US" b="0" dirty="0"/>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DESSA manual details the development and standardization of the assessments, including the psychometric properties (validity and reliability), and specific directions for administering, scoring, and interpreting the results of the assessments. The DESSA manuals can be downloaded from our Support Portal.</a:t>
            </a:r>
          </a:p>
          <a:p>
            <a:pPr>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219530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2-mini is a universal screener of social and emotional competence designed for all students. It has 8 questions and takes about 1 minute per student for an educator (or rater) to complete.</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 primary purpose of the “mini” screener is to quickly and accurately identify which students may be at risk of academic and behavioral difficulties based on their social and emotional development.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screener is completed online after at least 4 weeks, or a cumulative of 24 hours over a 4-week period of interaction and observation of the student. There are 4 different forms that can be utilized for progress monitoring throughout the school year.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The results from the DESSA-mini produce a Social-Emotional Total (SET) score that provides an indication of a student’s overall social and emotional competence at the time of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This data can help educators plan how best to strengthen, readjust, or add universal supports. This screener can also help to identify students that may benefit from additional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few examples of questions that are on the DESSA-mini are listed here, with the answer options that can be selected based on the frequency in which the educator has observed the student to utilize a specific skill.</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The student’s results will populate on this spectrum provided.</a:t>
            </a:r>
            <a:endParaRPr lang="en-US" b="1"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406040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For the high school setting, educators complete a version of the screener called the High School Edition, or the DESSA-HSE mini.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Similar to the screener used for grades Kindergarten through 8th grade, educators complete the screening, which also results in one score, the Social and Emotional Total (SET).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There are differences in the language used on the high school edition (the HSE), including “youth” instead of child, and the frequency scale options for the educator to select from when answering the questions. The skills assessed on the HSE screener also reflect that of students within the 9th-12th grade range.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24096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 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results of the DESSA produce one total score, the Social and Emotional Composite (“SEC”) score, and a score for each of eight social and emotional competencies per student.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Similar to the DESSA-mini, each question on the DESSA is a positively worded, desirable behavior and offers the educator (or rater) the same Likert frequency scale to select their answer.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DESSA data provides an indication of student strengths and needs across multiple competencies, it can help educators plan how best to strengthen, readjust, or add universal and tiered supports in specific areas.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4289900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high school version of the DESSA assessment mirrors that of the HSE screening tool, with the differences in language used to identify the student (“youth”) and the frequency scale options, as well as the skills measured for in 9th-12th grades, which we can see here in the examples on screen.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Just like the K-8 version, this follow-up assessment allows for educators to have a deeper insight into the strengths of an individual student, with t-score results in each of the 8 competency areas. </a:t>
            </a:r>
          </a:p>
          <a:p>
            <a:pPr>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32480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you’ll see after the DESSA 2 is completed.</a:t>
            </a:r>
          </a:p>
          <a:p>
            <a:endParaRPr lang="en-US" dirty="0"/>
          </a:p>
          <a:p>
            <a:r>
              <a:rPr lang="en-US" dirty="0"/>
              <a:t>You will see a social-emotional composite score and a score for each individual competency.</a:t>
            </a:r>
          </a:p>
        </p:txBody>
      </p:sp>
      <p:sp>
        <p:nvSpPr>
          <p:cNvPr id="4" name="Slide Number Placeholder 3"/>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48862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We’ve talked a lot about a strength-based approach and how DESSA can support that mindset.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In a few moments, I will invite you to pair up and discuss how a strength-based approach can improve school culture and climate.</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Take a moment to jot down some thoughts and then we’ll pair up and share.</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17</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400687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Now that we know what the DESSA is, let’s practice how to use it. It’s time to complete a rating.</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121163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time together today, we will:</a:t>
            </a:r>
          </a:p>
          <a:p>
            <a:pPr marL="342900" indent="-342900">
              <a:lnSpc>
                <a:spcPct val="200000"/>
              </a:lnSpc>
              <a:buFont typeface="Arial" panose="020B0604020202020204" pitchFamily="34" charset="0"/>
              <a:buChar char="•"/>
            </a:pPr>
            <a:r>
              <a:rPr lang="en-US" sz="1200" dirty="0">
                <a:solidFill>
                  <a:srgbClr val="00325E"/>
                </a:solidFill>
                <a:latin typeface="+mn-lt"/>
              </a:rPr>
              <a:t>Identify </a:t>
            </a:r>
            <a:r>
              <a:rPr lang="en-US" sz="1200" b="0" i="0" dirty="0">
                <a:solidFill>
                  <a:srgbClr val="00325E"/>
                </a:solidFill>
                <a:effectLst/>
                <a:latin typeface="+mn-lt"/>
              </a:rPr>
              <a:t>key components of the DESSA 2 mini, DESSA HSE mini, DESSA 2, and DESSA HSE assessments,</a:t>
            </a:r>
            <a:endParaRPr lang="en-US" sz="1200" dirty="0">
              <a:solidFill>
                <a:srgbClr val="00325E"/>
              </a:solidFill>
              <a:latin typeface="+mn-lt"/>
            </a:endParaRPr>
          </a:p>
          <a:p>
            <a:pPr marL="342900" indent="-342900">
              <a:lnSpc>
                <a:spcPct val="150000"/>
              </a:lnSpc>
              <a:buFont typeface="Arial" panose="020B0604020202020204" pitchFamily="34" charset="0"/>
              <a:buChar char="•"/>
            </a:pPr>
            <a:r>
              <a:rPr lang="en-US" sz="1200" b="0" i="0" dirty="0">
                <a:solidFill>
                  <a:srgbClr val="00325E"/>
                </a:solidFill>
                <a:effectLst/>
                <a:latin typeface="+mn-lt"/>
              </a:rPr>
              <a:t>Demonstrate best practices for completing ratings</a:t>
            </a:r>
            <a:r>
              <a:rPr lang="en-US" sz="1200" dirty="0">
                <a:solidFill>
                  <a:srgbClr val="00325E"/>
                </a:solidFill>
                <a:latin typeface="+mn-lt"/>
              </a:rPr>
              <a:t> and interpreting</a:t>
            </a:r>
            <a:r>
              <a:rPr lang="en-US" sz="1200" b="0" i="0" dirty="0">
                <a:solidFill>
                  <a:srgbClr val="00325E"/>
                </a:solidFill>
                <a:effectLst/>
                <a:latin typeface="+mn-lt"/>
              </a:rPr>
              <a:t> the scoring result categories, and </a:t>
            </a:r>
            <a:endParaRPr lang="en-US" sz="1200" dirty="0">
              <a:solidFill>
                <a:srgbClr val="00325E"/>
              </a:solidFill>
              <a:latin typeface="+mn-lt"/>
            </a:endParaRPr>
          </a:p>
          <a:p>
            <a:pPr marL="342900" indent="-342900">
              <a:lnSpc>
                <a:spcPct val="150000"/>
              </a:lnSpc>
              <a:buFont typeface="Arial" panose="020B0604020202020204" pitchFamily="34" charset="0"/>
              <a:buChar char="•"/>
            </a:pPr>
            <a:r>
              <a:rPr lang="en-US" sz="1200" b="0" i="0" dirty="0">
                <a:solidFill>
                  <a:srgbClr val="00325E"/>
                </a:solidFill>
                <a:effectLst/>
                <a:latin typeface="+mn-lt"/>
              </a:rPr>
              <a:t>Explore key features of the Educator Portal.</a:t>
            </a:r>
            <a:endParaRPr lang="en-US" sz="1200" dirty="0">
              <a:solidFill>
                <a:srgbClr val="00325E"/>
              </a:solidFill>
              <a:latin typeface="+mn-lt"/>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In just a moment, we’ll take some time to complete a DESSA-mini as our next engagement activity. First, we’ll include some tips or best practices for completing ratings:</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Be intentional with observations. Doing this helps you to get to know your students better, puts on a positive lens to look for strength-based behaviors, and also helps you to understand more about social and emotional competence. It also allows for you to be less biased when observing your students.</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Familiarize yourself with the DESSA assessment questions. The more you know about the assessment, the easier your intentional observation will be and the more accurately you will be able to complete your rating. You can download the DESSA-mini/DESSA you will use from the support portal. I will show you where to find it later when we look at the online system. Read it over, think about the behaviors it asks about, and when and how you might observe them. Do a sample rating on someone you know for practice.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Try not to overthink or overanalyze, especially when completing the rating for the DESSA-mini. Ask yourselves simple questions like this: What can students do on their own? How often do they do it?</a:t>
            </a:r>
            <a:endParaRPr lang="en-US" b="0" dirty="0"/>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Stick to the facts. Raters will base their rating on the last 4 weeks with the student, not an interpretation or what they have “heard” about the student. Remember an intentional observation and accurate rating will be unbiased and based only on what the rater views during the observation period.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Finally, it’s important to plan your rating time. School leaders are encouraged to identify a time for educators to complete the ratings, such as during or in lieu of a staff meeting or PLC. </a:t>
            </a:r>
          </a:p>
          <a:p>
            <a:pPr>
              <a:buFont typeface="Arial" panose="020B0604020202020204" pitchFamily="34" charset="0"/>
              <a:buChar char="•"/>
            </a:pPr>
            <a:endParaRPr lang="en-US" b="0" dirty="0"/>
          </a:p>
          <a:p>
            <a:pPr>
              <a:lnSpc>
                <a:spcPts val="1350"/>
              </a:lnSpc>
            </a:pPr>
            <a:r>
              <a:rPr lang="en-US" b="0" i="0" dirty="0">
                <a:solidFill>
                  <a:srgbClr val="00325B"/>
                </a:solidFill>
                <a:effectLst/>
                <a:latin typeface="YAFcfjveRFU 0"/>
              </a:rPr>
              <a:t>(Optional Facilitation: Read each question aloud to educators as they complete the rating).</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2571185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practice a rating!</a:t>
            </a:r>
          </a:p>
          <a:p>
            <a:endParaRPr lang="en-US" dirty="0"/>
          </a:p>
          <a:p>
            <a:pPr>
              <a:lnSpc>
                <a:spcPct val="150000"/>
              </a:lnSpc>
            </a:pPr>
            <a:r>
              <a:rPr lang="en-US" dirty="0"/>
              <a:t>Imagine your school-aged self or someone you know. You can even imagine your favorite book character.</a:t>
            </a:r>
          </a:p>
          <a:p>
            <a:pPr>
              <a:lnSpc>
                <a:spcPct val="150000"/>
              </a:lnSpc>
            </a:pPr>
            <a:endParaRPr lang="en-US" dirty="0"/>
          </a:p>
          <a:p>
            <a:pPr>
              <a:lnSpc>
                <a:spcPct val="150000"/>
              </a:lnSpc>
            </a:pPr>
            <a:r>
              <a:rPr lang="en-US" dirty="0"/>
              <a:t>Answer each question according to that person’s behavior.</a:t>
            </a:r>
          </a:p>
          <a:p>
            <a:pPr>
              <a:lnSpc>
                <a:spcPct val="150000"/>
              </a:lnSpc>
            </a:pPr>
            <a:endParaRPr lang="en-US" dirty="0"/>
          </a:p>
          <a:p>
            <a:pPr>
              <a:lnSpc>
                <a:spcPct val="150000"/>
              </a:lnSpc>
            </a:pPr>
            <a:r>
              <a:rPr lang="en-US" dirty="0"/>
              <a:t>Optional: The facilitator can print PDF versions of the DESSA 2 mini and have participants complete the practice rating on paper. Use this link to access those materials: https://selcompass.zendesk.com/hc/en-us/articles/28654035405837-Printable-PDF-DESSA-2-mini-and-DESSA-2.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3759836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steps to completing a rating. </a:t>
            </a:r>
          </a:p>
          <a:p>
            <a:endParaRPr lang="en-US" dirty="0"/>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p:txBody>
      </p:sp>
      <p:sp>
        <p:nvSpPr>
          <p:cNvPr id="4" name="Slide Number Placeholder 3"/>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1463080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a:lnSpc>
                <a:spcPct val="107000"/>
              </a:lnSpc>
              <a:spcBef>
                <a:spcPts val="0"/>
              </a:spcBef>
              <a:spcAft>
                <a:spcPts val="1067"/>
              </a:spcAft>
              <a:buClr>
                <a:srgbClr val="747679"/>
              </a:buClr>
              <a:buFont typeface="+mj-lt"/>
              <a:buAutoNum type="arabicPeriod" startAt="3"/>
              <a:defRPr/>
            </a:pPr>
            <a:r>
              <a:rPr lang="en-US" kern="100" dirty="0">
                <a:solidFill>
                  <a:srgbClr val="747679"/>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747679"/>
              </a:buClr>
              <a:buFont typeface="Arial" panose="020B0604020202020204" pitchFamily="34" charset="0"/>
              <a:buAutoNum type="arabicPeriod" startAt="3"/>
              <a:defRPr/>
            </a:pPr>
            <a:r>
              <a:rPr lang="en-US" kern="100" dirty="0">
                <a:solidFill>
                  <a:srgbClr val="747679"/>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747679"/>
              </a:buClr>
              <a:buFont typeface="Arial" panose="020B0604020202020204" pitchFamily="34" charset="0"/>
              <a:buAutoNum type="arabicPeriod" startAt="3"/>
              <a:defRPr/>
            </a:pPr>
            <a:r>
              <a:rPr lang="en-US" kern="100" dirty="0">
                <a:solidFill>
                  <a:srgbClr val="747679"/>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747679"/>
              </a:buClr>
              <a:buFont typeface="Arial" panose="020B0604020202020204" pitchFamily="34" charset="0"/>
              <a:buAutoNum type="arabicPeriod" startAt="3"/>
              <a:defRPr/>
            </a:pPr>
            <a:r>
              <a:rPr lang="en-US" kern="100" dirty="0">
                <a:solidFill>
                  <a:srgbClr val="747679"/>
                </a:solidFill>
                <a:latin typeface="Arial" panose="020B0604020202020204"/>
                <a:cs typeface="Times New Roman" panose="02020603050405020304" pitchFamily="18" charset="0"/>
              </a:rPr>
              <a:t>Click “Submit”.</a:t>
            </a:r>
          </a:p>
        </p:txBody>
      </p:sp>
      <p:sp>
        <p:nvSpPr>
          <p:cNvPr id="4" name="Slide Number Placeholder 3"/>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2910670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endParaRPr lang="en-US" kern="0" dirty="0">
              <a:solidFill>
                <a:srgbClr val="20252E"/>
              </a:solidFill>
              <a:latin typeface="Arial" panose="020B0604020202020204"/>
            </a:endParaRP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2979385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we mentioned this before, but I want to reiterate the meaning of each colored circle. </a:t>
            </a:r>
          </a:p>
          <a:p>
            <a:endParaRPr lang="en-US" dirty="0"/>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red circle represents the Need for Instruction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blue circle represents the Typical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green circle represents the strength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12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gray circle means the student has not yet been rated.</a:t>
            </a:r>
          </a:p>
        </p:txBody>
      </p:sp>
      <p:sp>
        <p:nvSpPr>
          <p:cNvPr id="4" name="Slide Number Placeholder 3"/>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1147867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365" indent="-380365">
              <a:lnSpc>
                <a:spcPct val="107000"/>
              </a:lnSpc>
              <a:spcBef>
                <a:spcPts val="0"/>
              </a:spcBef>
              <a:spcAft>
                <a:spcPts val="1067"/>
              </a:spcAft>
              <a:buClr>
                <a:srgbClr val="747679"/>
              </a:buClr>
              <a:defRPr/>
            </a:pPr>
            <a:r>
              <a:rPr lang="en-US" sz="1200" kern="0" dirty="0">
                <a:solidFill>
                  <a:srgbClr val="747679"/>
                </a:solidFill>
                <a:latin typeface="Arial" panose="020B0604020202020204"/>
              </a:rPr>
              <a:t>Students with a green check mark do not require additional rating.</a:t>
            </a:r>
            <a:endParaRPr lang="en-US" dirty="0"/>
          </a:p>
          <a:p>
            <a:pPr marL="380365" indent="-380365">
              <a:lnSpc>
                <a:spcPct val="107000"/>
              </a:lnSpc>
              <a:spcBef>
                <a:spcPts val="0"/>
              </a:spcBef>
              <a:spcAft>
                <a:spcPts val="1067"/>
              </a:spcAft>
              <a:buClr>
                <a:srgbClr val="747679"/>
              </a:buClr>
              <a:defRPr/>
            </a:pPr>
            <a:r>
              <a:rPr lang="en-US" sz="1200" kern="0" dirty="0">
                <a:solidFill>
                  <a:srgbClr val="747679"/>
                </a:solidFill>
                <a:latin typeface="Arial" panose="020B0604020202020204"/>
              </a:rPr>
              <a:t>Students without a green check require a full DESSA.</a:t>
            </a:r>
          </a:p>
          <a:p>
            <a:pPr marL="380365" indent="-380365">
              <a:lnSpc>
                <a:spcPct val="107000"/>
              </a:lnSpc>
              <a:spcBef>
                <a:spcPts val="0"/>
              </a:spcBef>
              <a:spcAft>
                <a:spcPts val="1067"/>
              </a:spcAft>
              <a:buClr>
                <a:srgbClr val="747679"/>
              </a:buClr>
              <a:defRPr/>
            </a:pPr>
            <a:r>
              <a:rPr lang="en-US" sz="1200" kern="0" dirty="0">
                <a:solidFill>
                  <a:srgbClr val="747679"/>
                </a:solidFill>
                <a:latin typeface="Arial" panose="020B0604020202020204"/>
              </a:rPr>
              <a:t>Example: Nerti’s teacher has completed the DESSA mini but not the DESSA for Nerti. This same teacher completed a DESSA mini and full DESSA for Abbie.</a:t>
            </a:r>
          </a:p>
        </p:txBody>
      </p:sp>
      <p:sp>
        <p:nvSpPr>
          <p:cNvPr id="4" name="Slide Number Placeholder 3"/>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3974549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Now that we’ve covered the DESSA, let’s walk through the Educator Portal!</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3798049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There are 3 different types of user access. The user access in the Educator Portal dictates what information is displayed on the dashboard and the types or amount of data viewable in your DESSA account.</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Finally, the Rater access is provided to educators that are assigned to complete ratings within the Educator Portal. The Rater access allows for educators to complete DESSA assessment for the students that they have been assigned to rate and view the data for their assigned students.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1422856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a:solidFill>
                  <a:srgbClr val="00325B"/>
                </a:solidFill>
                <a:effectLst/>
                <a:latin typeface="YAFcfjveRFU 0"/>
              </a:rPr>
              <a:t>When Site Leaders log in to their  account, the dashboard will provide a quick snapshot of the rating window timeline, a preview of the My Students report, which displays an overview of student performance. On the bottom of the screen, they will see a grade-level comparison of all the grades in their building.</a:t>
            </a:r>
          </a:p>
          <a:p>
            <a:pPr>
              <a:lnSpc>
                <a:spcPts val="1350"/>
              </a:lnSpc>
            </a:pPr>
            <a:endParaRPr lang="en-US" b="0">
              <a:solidFill>
                <a:srgbClr val="00325B"/>
              </a:solidFill>
              <a:effectLst/>
              <a:latin typeface="YAFcfjveRFU 0"/>
            </a:endParaRPr>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29</a:t>
            </a:fld>
            <a:endParaRPr lang="en-US"/>
          </a:p>
        </p:txBody>
      </p:sp>
    </p:spTree>
    <p:extLst>
      <p:ext uri="{BB962C8B-B14F-4D97-AF65-F5344CB8AC3E}">
        <p14:creationId xmlns:p14="http://schemas.microsoft.com/office/powerpoint/2010/main" val="215776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sz="1200" b="0" i="0" dirty="0">
                <a:solidFill>
                  <a:srgbClr val="00325B"/>
                </a:solidFill>
                <a:effectLst/>
                <a:latin typeface="Arial" panose="020B0604020202020204" pitchFamily="34" charset="0"/>
                <a:cs typeface="Arial" panose="020B0604020202020204" pitchFamily="34" charset="0"/>
              </a:rPr>
              <a:t>As an opening activity, before diving right into content, let’s hear from you! </a:t>
            </a:r>
            <a:endParaRPr lang="en-US" sz="1200" b="0" dirty="0">
              <a:solidFill>
                <a:srgbClr val="00325B"/>
              </a:solidFill>
              <a:effectLst/>
              <a:latin typeface="Arial" panose="020B0604020202020204" pitchFamily="34" charset="0"/>
              <a:cs typeface="Arial" panose="020B0604020202020204" pitchFamily="34" charset="0"/>
            </a:endParaRP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sz="1200" b="0" i="0" dirty="0">
                <a:solidFill>
                  <a:srgbClr val="00325B"/>
                </a:solidFill>
                <a:effectLst/>
                <a:latin typeface="Arial" panose="020B0604020202020204" pitchFamily="34" charset="0"/>
                <a:cs typeface="Arial" panose="020B0604020202020204" pitchFamily="34" charset="0"/>
              </a:rPr>
              <a:t>When we open training with hope, it centers us on our “why” and helps us frame our work accordingly. </a:t>
            </a:r>
            <a:endParaRPr lang="en-US" sz="1200" b="0" dirty="0">
              <a:solidFill>
                <a:srgbClr val="00325B"/>
              </a:solidFill>
              <a:effectLst/>
              <a:latin typeface="Arial" panose="020B0604020202020204" pitchFamily="34" charset="0"/>
              <a:cs typeface="Arial" panose="020B0604020202020204" pitchFamily="34" charset="0"/>
            </a:endParaRP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sz="1200" b="0" i="0" dirty="0">
                <a:solidFill>
                  <a:srgbClr val="00325B"/>
                </a:solidFill>
                <a:effectLst/>
                <a:latin typeface="Arial" panose="020B0604020202020204" pitchFamily="34" charset="0"/>
                <a:cs typeface="Arial" panose="020B0604020202020204" pitchFamily="34" charset="0"/>
              </a:rPr>
              <a:t>So, I’ll take some volunteers to share. What hopes do you have for the students, staff, and families in our school community this semester?</a:t>
            </a:r>
            <a:endParaRPr lang="en-US" sz="1200" b="0" dirty="0">
              <a:solidFill>
                <a:srgbClr val="00325B"/>
              </a:solidFill>
              <a:effectLst/>
              <a:latin typeface="Arial" panose="020B0604020202020204" pitchFamily="34" charset="0"/>
              <a:cs typeface="Arial" panose="020B0604020202020204" pitchFamily="34" charset="0"/>
            </a:endParaRPr>
          </a:p>
          <a:p>
            <a:endParaRPr lang="en-US" sz="1200" b="0" dirty="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3188743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When a user first logs into the Educator Portal, the dashboard will likely appear blank since there won’t be any ratings completed yet and therefore, there won’t be any data in the system.</a:t>
            </a:r>
          </a:p>
          <a:p>
            <a:pPr>
              <a:lnSpc>
                <a:spcPts val="1350"/>
              </a:lnSpc>
            </a:pPr>
            <a:endParaRPr lang="en-US" b="0" dirty="0">
              <a:solidFill>
                <a:srgbClr val="00325B"/>
              </a:solidFill>
              <a:effectLst/>
              <a:latin typeface="YAFcfjveRFU 0"/>
            </a:endParaRPr>
          </a:p>
          <a:p>
            <a:pPr>
              <a:lnSpc>
                <a:spcPts val="1350"/>
              </a:lnSpc>
            </a:pPr>
            <a:r>
              <a:rPr lang="en-US" b="0" i="0" dirty="0">
                <a:solidFill>
                  <a:srgbClr val="00325B"/>
                </a:solidFill>
                <a:effectLst/>
                <a:latin typeface="YAFcfjveRFU 0"/>
              </a:rPr>
              <a:t>Once ratings begin to occur that data will populate in the system and be able to be viewed here as well in the data and insights tab, which we will go over in more detail in a few moments. </a:t>
            </a:r>
          </a:p>
          <a:p>
            <a:pPr>
              <a:lnSpc>
                <a:spcPts val="1350"/>
              </a:lnSpc>
            </a:pPr>
            <a:endParaRPr lang="en-US" b="0" i="0" dirty="0">
              <a:solidFill>
                <a:srgbClr val="00325B"/>
              </a:solidFill>
              <a:effectLst/>
              <a:latin typeface="YAFcfjveRFU 0"/>
            </a:endParaRPr>
          </a:p>
          <a:p>
            <a:pPr>
              <a:lnSpc>
                <a:spcPts val="1350"/>
              </a:lnSpc>
            </a:pPr>
            <a:r>
              <a:rPr lang="en-US" b="0" dirty="0">
                <a:solidFill>
                  <a:srgbClr val="00325B"/>
                </a:solidFill>
                <a:effectLst/>
                <a:latin typeface="YAFcfjveRFU 0"/>
              </a:rPr>
              <a:t>Educators will see </a:t>
            </a:r>
            <a:r>
              <a:rPr lang="en-US" b="0" i="0" dirty="0">
                <a:solidFill>
                  <a:srgbClr val="00325B"/>
                </a:solidFill>
                <a:effectLst/>
              </a:rPr>
              <a:t>a quick snapshot of the rating progress and data that has been collected based on the current or most recent rating window, an overview of the student performance on the right side, and a breakdown of student scores who received a DESSA 2 assessment at the bottom of the screen. Educators will only see data for the students in their classroom or on their roster.</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30</a:t>
            </a:fld>
            <a:endParaRPr lang="en-US"/>
          </a:p>
        </p:txBody>
      </p:sp>
    </p:spTree>
    <p:extLst>
      <p:ext uri="{BB962C8B-B14F-4D97-AF65-F5344CB8AC3E}">
        <p14:creationId xmlns:p14="http://schemas.microsoft.com/office/powerpoint/2010/main" val="2682106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Under the “Ratings” tab, educators will be able to view their assigned roster of students.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As a reminder, an educator will have to answer all 8 questions on a DESSA-mini. You can skip a question and come back to it; however, you cannot skip a question and complete the rating.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circles on the left side of the student names indicate whether or not they’ve been rated, and the descriptive range in which they scored.</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Gray signifies that they have not been rated, red means they have a need for instruction, blue means they scored in the typical range, and green means they scored in the strength range.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Students with a check mark do not need any further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red circle and no check mark will automatically initiate a full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blue or green circle and no check mark, will show you their T-Score and give you the option to progress monitor.</a:t>
            </a:r>
          </a:p>
        </p:txBody>
      </p:sp>
      <p:sp>
        <p:nvSpPr>
          <p:cNvPr id="4" name="Slide Number Placeholder 3"/>
          <p:cNvSpPr>
            <a:spLocks noGrp="1"/>
          </p:cNvSpPr>
          <p:nvPr>
            <p:ph type="sldNum" sz="quarter" idx="5"/>
          </p:nvPr>
        </p:nvSpPr>
        <p:spPr/>
        <p:txBody>
          <a:bodyPr/>
          <a:lstStyle/>
          <a:p>
            <a:fld id="{F48421BB-A003-3F4F-9B85-D56C23132542}" type="slidenum">
              <a:rPr lang="en-US" smtClean="0"/>
              <a:t>31</a:t>
            </a:fld>
            <a:endParaRPr lang="en-US"/>
          </a:p>
        </p:txBody>
      </p:sp>
    </p:spTree>
    <p:extLst>
      <p:ext uri="{BB962C8B-B14F-4D97-AF65-F5344CB8AC3E}">
        <p14:creationId xmlns:p14="http://schemas.microsoft.com/office/powerpoint/2010/main" val="872008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Data and Insights will give you just that: data from the DESSA assessments and insights into how you can support your students. </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You’ll get Real-time results, Interactive, filterable charts, and Downloadable reports.</a:t>
            </a:r>
          </a:p>
        </p:txBody>
      </p:sp>
      <p:sp>
        <p:nvSpPr>
          <p:cNvPr id="4" name="Slide Number Placeholder 3"/>
          <p:cNvSpPr>
            <a:spLocks noGrp="1"/>
          </p:cNvSpPr>
          <p:nvPr>
            <p:ph type="sldNum" sz="quarter" idx="5"/>
          </p:nvPr>
        </p:nvSpPr>
        <p:spPr/>
        <p:txBody>
          <a:bodyPr/>
          <a:lstStyle/>
          <a:p>
            <a:fld id="{F48421BB-A003-3F4F-9B85-D56C23132542}" type="slidenum">
              <a:rPr lang="en-US" smtClean="0"/>
              <a:t>32</a:t>
            </a:fld>
            <a:endParaRPr lang="en-US"/>
          </a:p>
        </p:txBody>
      </p:sp>
    </p:spTree>
    <p:extLst>
      <p:ext uri="{BB962C8B-B14F-4D97-AF65-F5344CB8AC3E}">
        <p14:creationId xmlns:p14="http://schemas.microsoft.com/office/powerpoint/2010/main" val="1906487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Under the Strategies tab, there are resources to build social-emotional competence and future-ready skills categorized by competency and grade level. These scripted strategies can be implemented by anyone at any time.</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33</a:t>
            </a:fld>
            <a:endParaRPr lang="en-US"/>
          </a:p>
        </p:txBody>
      </p:sp>
    </p:spTree>
    <p:extLst>
      <p:ext uri="{BB962C8B-B14F-4D97-AF65-F5344CB8AC3E}">
        <p14:creationId xmlns:p14="http://schemas.microsoft.com/office/powerpoint/2010/main" val="350012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Choose your preferred learning modality! The Training tab allows you to choose your own adventure to learn more about the DESSA.</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There are self-paced courses for individuals who are new to the DESSA or those who just need a refresher.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on-demand video library provides short self-service videos that help users with DESSA implementation, and we offer live monthly office hours on pre-selected topics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Support Portal is open 24/7, offering resources to help guide users through the DESSA system.</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34</a:t>
            </a:fld>
            <a:endParaRPr lang="en-US"/>
          </a:p>
        </p:txBody>
      </p:sp>
    </p:spTree>
    <p:extLst>
      <p:ext uri="{BB962C8B-B14F-4D97-AF65-F5344CB8AC3E}">
        <p14:creationId xmlns:p14="http://schemas.microsoft.com/office/powerpoint/2010/main" val="3250545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52E"/>
                </a:solidFill>
                <a:effectLst/>
              </a:rPr>
              <a:t>So, we know what the DESSA is, we know how to rate students using the DESSA, and we’ve ventured into the Educator Portal. Let’s now take a step back to talk through how all of this information fits within the full scope of implementation.</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35</a:t>
            </a:fld>
            <a:endParaRPr lang="en-US"/>
          </a:p>
        </p:txBody>
      </p:sp>
    </p:spTree>
    <p:extLst>
      <p:ext uri="{BB962C8B-B14F-4D97-AF65-F5344CB8AC3E}">
        <p14:creationId xmlns:p14="http://schemas.microsoft.com/office/powerpoint/2010/main" val="2306251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step-by-step guide for implementing the DESSA for Raters. If you do these things, you’re on the right track!</a:t>
            </a:r>
          </a:p>
          <a:p>
            <a:endParaRPr lang="en-US" dirty="0"/>
          </a:p>
          <a:p>
            <a:r>
              <a:rPr lang="en-US" dirty="0"/>
              <a:t>Remember that right now we are focused on completing DESSA assessments, so items 5-8 are optional</a:t>
            </a:r>
          </a:p>
        </p:txBody>
      </p:sp>
      <p:sp>
        <p:nvSpPr>
          <p:cNvPr id="4" name="Slide Number Placeholder 3"/>
          <p:cNvSpPr>
            <a:spLocks noGrp="1"/>
          </p:cNvSpPr>
          <p:nvPr>
            <p:ph type="sldNum" sz="quarter" idx="5"/>
          </p:nvPr>
        </p:nvSpPr>
        <p:spPr/>
        <p:txBody>
          <a:bodyPr/>
          <a:lstStyle/>
          <a:p>
            <a:fld id="{F48421BB-A003-3F4F-9B85-D56C23132542}" type="slidenum">
              <a:rPr lang="en-US" smtClean="0"/>
              <a:t>36</a:t>
            </a:fld>
            <a:endParaRPr lang="en-US"/>
          </a:p>
        </p:txBody>
      </p:sp>
    </p:spTree>
    <p:extLst>
      <p:ext uri="{BB962C8B-B14F-4D97-AF65-F5344CB8AC3E}">
        <p14:creationId xmlns:p14="http://schemas.microsoft.com/office/powerpoint/2010/main" val="1033000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a:solidFill>
                  <a:srgbClr val="00325B"/>
                </a:solidFill>
                <a:latin typeface="YAFcfjveRFU 0"/>
              </a:rPr>
              <a:t>For your awareness, here’s what a yearlong DESSA implementation typically looks like</a:t>
            </a:r>
            <a:endParaRPr lang="en-US" b="0" i="0">
              <a:solidFill>
                <a:srgbClr val="00325B"/>
              </a:solidFill>
              <a:effectLst/>
              <a:latin typeface="YAFcfjveRFU 0"/>
            </a:endParaRPr>
          </a:p>
          <a:p>
            <a:pPr>
              <a:lnSpc>
                <a:spcPts val="1350"/>
              </a:lnSpc>
            </a:pPr>
            <a:endParaRPr lang="en-US" b="0">
              <a:solidFill>
                <a:srgbClr val="00325B"/>
              </a:solidFill>
              <a:effectLst/>
              <a:latin typeface="YAFcfjveRFU 0"/>
            </a:endParaRPr>
          </a:p>
          <a:p>
            <a:pPr>
              <a:lnSpc>
                <a:spcPts val="1350"/>
              </a:lnSpc>
            </a:pPr>
            <a:r>
              <a:rPr lang="en-US" b="0" i="0">
                <a:solidFill>
                  <a:srgbClr val="00325B"/>
                </a:solidFill>
                <a:effectLst/>
                <a:latin typeface="YAFcfjveRFU 0"/>
              </a:rPr>
              <a:t>(Click) Generally speaking:</a:t>
            </a:r>
          </a:p>
          <a:p>
            <a:pPr>
              <a:lnSpc>
                <a:spcPts val="1350"/>
              </a:lnSpc>
            </a:pPr>
            <a:endParaRPr lang="en-US" b="0">
              <a:solidFill>
                <a:srgbClr val="00325B"/>
              </a:solidFill>
              <a:effectLst/>
              <a:latin typeface="YAFcfjveRFU 0"/>
            </a:endParaRPr>
          </a:p>
          <a:p>
            <a:pPr>
              <a:buFont typeface="Arial" panose="020B0604020202020204" pitchFamily="34" charset="0"/>
              <a:buChar char="•"/>
            </a:pPr>
            <a:r>
              <a:rPr lang="en-US" b="0" i="0">
                <a:solidFill>
                  <a:srgbClr val="00325B"/>
                </a:solidFill>
                <a:effectLst/>
              </a:rPr>
              <a:t>After the educator has had a minimum of 4 weeks to observe their class, all students are screened using the DESSA-mini. A follow-up DESSA assessment is typically completed if a student demonstrates a need for instruction based on the DESSA-mini results.</a:t>
            </a:r>
          </a:p>
          <a:p>
            <a:pPr>
              <a:buFont typeface="Arial" panose="020B0604020202020204" pitchFamily="34" charset="0"/>
              <a:buNone/>
            </a:pPr>
            <a:endParaRPr lang="en-US" b="0"/>
          </a:p>
          <a:p>
            <a:pPr>
              <a:buFont typeface="Arial" panose="020B0604020202020204" pitchFamily="34" charset="0"/>
              <a:buChar char="•"/>
            </a:pPr>
            <a:r>
              <a:rPr lang="en-US">
                <a:solidFill>
                  <a:srgbClr val="00325B"/>
                </a:solidFill>
              </a:rPr>
              <a:t>A </a:t>
            </a:r>
            <a:r>
              <a:rPr lang="en-US" b="0" i="0">
                <a:solidFill>
                  <a:srgbClr val="00325B"/>
                </a:solidFill>
                <a:effectLst/>
              </a:rPr>
              <a:t>post-assessment is completed prior to the end of the school year.</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Throughout the school year, ongoing, universal, and data-driven instruction of social and emotional skills is provided to all students, and targeted intervention and/or individualized instruction is provided to students who demonstrate a need for further support in specific skills areas, typically in the small group or individual setting</a:t>
            </a:r>
            <a:r>
              <a:rPr lang="en-US">
                <a:solidFill>
                  <a:srgbClr val="00325B"/>
                </a:solidFill>
              </a:rPr>
              <a:t>. You can also complete a mid-year assessment</a:t>
            </a:r>
            <a:endParaRPr lang="en-US" b="0" i="0">
              <a:solidFill>
                <a:srgbClr val="00325B"/>
              </a:solidFill>
              <a:effectLst/>
            </a:endParaRP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Additionally, throughout the school year, staff are having discussions about the data they collect or best practices for supporting students in this development and are working together to create a supportive school culture and climate, the foundation for students to grow.</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(Click) A key point to keep in </a:t>
            </a:r>
            <a:r>
              <a:rPr lang="en-US">
                <a:solidFill>
                  <a:srgbClr val="00325B"/>
                </a:solidFill>
              </a:rPr>
              <a:t>mind is</a:t>
            </a:r>
            <a:r>
              <a:rPr lang="en-US" b="0" i="0">
                <a:solidFill>
                  <a:srgbClr val="00325B"/>
                </a:solidFill>
                <a:effectLst/>
              </a:rPr>
              <a:t> that the teaching and learning of social and emotional competencies are continuous. </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Educators are constantly teaching these skills, whether it’s through explicit instruction, modeling, or relationship building with students.</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Students are constantly learning from each other, about themselves, and by interacting with adults within their school environment.</a:t>
            </a:r>
          </a:p>
          <a:p>
            <a:pPr>
              <a:buFont typeface="Arial" panose="020B0604020202020204" pitchFamily="34" charset="0"/>
              <a:buChar char="•"/>
            </a:pPr>
            <a:endParaRPr lang="en-US" b="0"/>
          </a:p>
          <a:p>
            <a:pPr>
              <a:buFont typeface="Arial" panose="020B0604020202020204" pitchFamily="34" charset="0"/>
              <a:buChar char="•"/>
            </a:pPr>
            <a:r>
              <a:rPr lang="en-US" b="0" i="0">
                <a:solidFill>
                  <a:srgbClr val="00325B"/>
                </a:solidFill>
                <a:effectLst/>
              </a:rPr>
              <a:t>It’s not just during the rating windows of collecting data that we are actively involved in this process; it’s all year round.</a:t>
            </a:r>
            <a:endParaRPr lang="en-US" b="0"/>
          </a:p>
          <a:p>
            <a:endParaRPr lang="en-US" b="0"/>
          </a:p>
        </p:txBody>
      </p:sp>
      <p:sp>
        <p:nvSpPr>
          <p:cNvPr id="4" name="Slide Number Placeholder 3"/>
          <p:cNvSpPr>
            <a:spLocks noGrp="1"/>
          </p:cNvSpPr>
          <p:nvPr>
            <p:ph type="sldNum" sz="quarter" idx="5"/>
          </p:nvPr>
        </p:nvSpPr>
        <p:spPr/>
        <p:txBody>
          <a:bodyPr/>
          <a:lstStyle/>
          <a:p>
            <a:fld id="{F48421BB-A003-3F4F-9B85-D56C23132542}" type="slidenum">
              <a:rPr lang="en-US" smtClean="0"/>
              <a:t>37</a:t>
            </a:fld>
            <a:endParaRPr lang="en-US"/>
          </a:p>
        </p:txBody>
      </p:sp>
    </p:spTree>
    <p:extLst>
      <p:ext uri="{BB962C8B-B14F-4D97-AF65-F5344CB8AC3E}">
        <p14:creationId xmlns:p14="http://schemas.microsoft.com/office/powerpoint/2010/main" val="2823100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are you looking forward to most about using the DESSA?</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38</a:t>
            </a:fld>
            <a:endParaRPr lang="en-US"/>
          </a:p>
        </p:txBody>
      </p:sp>
    </p:spTree>
    <p:extLst>
      <p:ext uri="{BB962C8B-B14F-4D97-AF65-F5344CB8AC3E}">
        <p14:creationId xmlns:p14="http://schemas.microsoft.com/office/powerpoint/2010/main" val="1880397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a:ea typeface="Calibri" panose="020F0502020204030204" pitchFamily="34" charset="0"/>
                <a:cs typeface="Calibri"/>
              </a:rPr>
              <a:t>Thanks so much for joining us today!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39</a:t>
            </a:fld>
            <a:endParaRPr lang="en-US"/>
          </a:p>
        </p:txBody>
      </p:sp>
    </p:spTree>
    <p:extLst>
      <p:ext uri="{BB962C8B-B14F-4D97-AF65-F5344CB8AC3E}">
        <p14:creationId xmlns:p14="http://schemas.microsoft.com/office/powerpoint/2010/main" val="146862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F24F-F9A9-4901-691F-BFC75C46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EE21-0A43-F72D-F73F-C4B2C574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9757F-0F40-9180-5453-F798ECEF2220}"/>
              </a:ext>
            </a:extLst>
          </p:cNvPr>
          <p:cNvSpPr>
            <a:spLocks noGrp="1"/>
          </p:cNvSpPr>
          <p:nvPr>
            <p:ph type="body" idx="1"/>
          </p:nvPr>
        </p:nvSpPr>
        <p:spPr/>
        <p:txBody>
          <a:bodyPr/>
          <a:lstStyle/>
          <a:p>
            <a:pPr>
              <a:lnSpc>
                <a:spcPts val="1350"/>
              </a:lnSpc>
            </a:pPr>
            <a:r>
              <a:rPr lang="en-US" b="0" i="0">
                <a:solidFill>
                  <a:srgbClr val="00325B"/>
                </a:solidFill>
                <a:effectLst/>
                <a:latin typeface="Arial" panose="020B0604020202020204" pitchFamily="34" charset="0"/>
                <a:cs typeface="Arial" panose="020B0604020202020204" pitchFamily="34" charset="0"/>
              </a:rPr>
              <a:t>Thank you so much for sharing! Let’s talk through how we’ll spend the rest of our time together:</a:t>
            </a:r>
            <a:endParaRPr lang="en-US" b="0">
              <a:solidFill>
                <a:srgbClr val="00325B"/>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0" i="0">
                <a:solidFill>
                  <a:srgbClr val="00325B"/>
                </a:solidFill>
                <a:effectLst/>
                <a:latin typeface="Arial" panose="020B0604020202020204" pitchFamily="34" charset="0"/>
                <a:cs typeface="Arial" panose="020B0604020202020204" pitchFamily="34" charset="0"/>
              </a:rPr>
              <a:t>We’ll discuss what the DESSA is and what it is not, </a:t>
            </a:r>
            <a:endParaRPr lang="en-US" b="0">
              <a:latin typeface="Arial" panose="020B0604020202020204" pitchFamily="34" charset="0"/>
              <a:cs typeface="Arial" panose="020B0604020202020204" pitchFamily="34" charset="0"/>
            </a:endParaRPr>
          </a:p>
          <a:p>
            <a:pPr>
              <a:buFont typeface="Arial" panose="020B0604020202020204" pitchFamily="34" charset="0"/>
              <a:buChar char="•"/>
            </a:pPr>
            <a:r>
              <a:rPr lang="en-US" b="0" i="0">
                <a:solidFill>
                  <a:srgbClr val="00325B"/>
                </a:solidFill>
                <a:effectLst/>
                <a:latin typeface="Arial" panose="020B0604020202020204" pitchFamily="34" charset="0"/>
                <a:cs typeface="Arial" panose="020B0604020202020204" pitchFamily="34" charset="0"/>
              </a:rPr>
              <a:t>We’ll practice completing a rating,</a:t>
            </a:r>
            <a:endParaRPr lang="en-US" b="0">
              <a:latin typeface="Arial" panose="020B0604020202020204" pitchFamily="34" charset="0"/>
              <a:cs typeface="Arial" panose="020B0604020202020204" pitchFamily="34" charset="0"/>
            </a:endParaRPr>
          </a:p>
          <a:p>
            <a:pPr>
              <a:buFont typeface="Arial" panose="020B0604020202020204" pitchFamily="34" charset="0"/>
              <a:buChar char="•"/>
            </a:pPr>
            <a:r>
              <a:rPr lang="en-US" b="0" i="0">
                <a:solidFill>
                  <a:srgbClr val="00325B"/>
                </a:solidFill>
                <a:effectLst/>
                <a:latin typeface="Arial" panose="020B0604020202020204" pitchFamily="34" charset="0"/>
                <a:cs typeface="Arial" panose="020B0604020202020204" pitchFamily="34" charset="0"/>
              </a:rPr>
              <a:t>We’ll walk through an overview of the Educator Portal and the roles within it, </a:t>
            </a:r>
            <a:endParaRPr lang="en-US" b="0">
              <a:latin typeface="Arial" panose="020B0604020202020204" pitchFamily="34" charset="0"/>
              <a:cs typeface="Arial" panose="020B0604020202020204" pitchFamily="34" charset="0"/>
            </a:endParaRPr>
          </a:p>
          <a:p>
            <a:pPr>
              <a:buFont typeface="Arial" panose="020B0604020202020204" pitchFamily="34" charset="0"/>
              <a:buChar char="•"/>
            </a:pPr>
            <a:r>
              <a:rPr lang="en-US" b="0" i="0">
                <a:solidFill>
                  <a:srgbClr val="00325B"/>
                </a:solidFill>
                <a:effectLst/>
                <a:latin typeface="Arial" panose="020B0604020202020204" pitchFamily="34" charset="0"/>
                <a:cs typeface="Arial" panose="020B0604020202020204" pitchFamily="34" charset="0"/>
              </a:rPr>
              <a:t>And finally, we’ll close out with an optimistic closure and opportunity for feedback.</a:t>
            </a:r>
            <a:endParaRPr lang="en-US" b="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2EC4ECA-14B3-B245-3D8A-92D50ADC7AA4}"/>
              </a:ext>
            </a:extLst>
          </p:cNvPr>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8511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sz="1200" b="0" i="0">
                <a:solidFill>
                  <a:srgbClr val="00325B"/>
                </a:solidFill>
                <a:effectLst/>
                <a:latin typeface="Arial" panose="020B0604020202020204" pitchFamily="34" charset="0"/>
                <a:cs typeface="Arial" panose="020B0604020202020204" pitchFamily="34" charset="0"/>
              </a:rPr>
              <a:t>In this session, we will dive into what the DESSA assessments are and how they can be used to support educators, students, and their families.</a:t>
            </a:r>
            <a:endParaRPr lang="en-US" sz="1200" b="0">
              <a:solidFill>
                <a:srgbClr val="00325B"/>
              </a:solidFill>
              <a:effectLst/>
              <a:latin typeface="Arial" panose="020B0604020202020204" pitchFamily="34" charset="0"/>
              <a:cs typeface="Arial" panose="020B0604020202020204" pitchFamily="34" charset="0"/>
            </a:endParaRPr>
          </a:p>
          <a:p>
            <a:pPr>
              <a:buFont typeface="Arial" panose="020B0604020202020204" pitchFamily="34" charset="0"/>
              <a:buChar char="•"/>
            </a:pPr>
            <a:endParaRPr lang="en-US" sz="1200" b="0" i="0">
              <a:solidFill>
                <a:srgbClr val="00325B"/>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1200" b="0" i="0">
                <a:solidFill>
                  <a:srgbClr val="00325B"/>
                </a:solidFill>
                <a:effectLst/>
                <a:latin typeface="Arial" panose="020B0604020202020204" pitchFamily="34" charset="0"/>
                <a:cs typeface="Arial" panose="020B0604020202020204" pitchFamily="34" charset="0"/>
              </a:rPr>
              <a:t>In short, the DESSA is an evidence-based social and emotional competency assessment to support student growth, including a screening tool and a full diagnostic assessment that educators complete for their assigned students.</a:t>
            </a:r>
            <a:endParaRPr lang="en-US" sz="1200" b="0">
              <a:latin typeface="Arial" panose="020B0604020202020204" pitchFamily="34" charset="0"/>
              <a:cs typeface="Arial" panose="020B0604020202020204" pitchFamily="34" charset="0"/>
            </a:endParaRPr>
          </a:p>
          <a:p>
            <a:endParaRPr lang="en-US" sz="1200"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130434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As an overview:</a:t>
            </a: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(Click) It is a nationally standardized, strength-based behavior rating scale that assesses students’ social and emotional competence with editions that support students K-12.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It has been used by districts and out-of-school time programs across the country, and site or district-based implementation schedules are outlined for this data collection</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 Finally, DESSA assessments and real-time data reports are located in the online Educator Portal, along with additional resources, and support options.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105777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On the bottom portion of this slide, the different DESSA assessments are noted, which we will expand on in just a moment.</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First, let’s take a look at the development and standardization properties of the DESSA assessments.</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All the DESSA assessments are standardized; there are established procedures for administering, scoring, and interpreting the results.​ The standardization sample was representative of the population across the United States and a bias analysis was completed for each question item.</a:t>
            </a:r>
            <a:endParaRPr lang="en-US" b="0" dirty="0"/>
          </a:p>
          <a:p>
            <a:pPr>
              <a:buFont typeface="Arial" panose="020B0604020202020204" pitchFamily="34" charset="0"/>
              <a:buChar char="•"/>
            </a:pPr>
            <a:endParaRPr lang="en-US" b="1" i="0" dirty="0">
              <a:solidFill>
                <a:srgbClr val="00325B"/>
              </a:solidFill>
              <a:effectLst/>
            </a:endParaRPr>
          </a:p>
          <a:p>
            <a:pPr>
              <a:buFont typeface="Arial" panose="020B0604020202020204" pitchFamily="34" charset="0"/>
              <a:buChar char="•"/>
            </a:pPr>
            <a:r>
              <a:rPr lang="en-US" b="1" i="0" dirty="0">
                <a:solidFill>
                  <a:srgbClr val="00325B"/>
                </a:solidFill>
                <a:effectLst/>
              </a:rPr>
              <a:t>(Click) </a:t>
            </a:r>
            <a:r>
              <a:rPr lang="en-US" b="0" i="0" dirty="0">
                <a:solidFill>
                  <a:srgbClr val="00325B"/>
                </a:solidFill>
                <a:effectLst/>
              </a:rPr>
              <a:t>They are norm-referenced scores and are based on a national sample of students. Students’ social and emotional competence can be compared or benchmarked to other students. ​The assessments are classified as Behavior Rating Scales which are one of the most common forms of assessment used in the educational field. </a:t>
            </a:r>
            <a:endParaRPr lang="en-US" b="0" dirty="0"/>
          </a:p>
          <a:p>
            <a:pPr>
              <a:buFont typeface="Arial" panose="020B0604020202020204" pitchFamily="34" charset="0"/>
              <a:buChar char="•"/>
            </a:pPr>
            <a:endParaRPr lang="en-US" b="1" i="0" dirty="0">
              <a:solidFill>
                <a:srgbClr val="00325B"/>
              </a:solidFill>
              <a:effectLst/>
            </a:endParaRPr>
          </a:p>
          <a:p>
            <a:pPr>
              <a:buFont typeface="Arial" panose="020B0604020202020204" pitchFamily="34" charset="0"/>
              <a:buChar char="•"/>
            </a:pPr>
            <a:r>
              <a:rPr lang="en-US" b="1" i="0" dirty="0">
                <a:solidFill>
                  <a:srgbClr val="00325B"/>
                </a:solidFill>
                <a:effectLst/>
              </a:rPr>
              <a:t>(Click)</a:t>
            </a:r>
            <a:r>
              <a:rPr lang="en-US" b="0" i="0" dirty="0">
                <a:solidFill>
                  <a:srgbClr val="00325B"/>
                </a:solidFill>
                <a:effectLst/>
              </a:rPr>
              <a:t>Most uniquely, the DESSA assessments are strength-based. Every question on the DESSA is a positively worded, desirable behavior, such as “get along with others”, rather than maladaptive ones, like “annoys others”. There are many advantages to this approach of promoting social and emotional competencies, a main benefit is that these social-emotional competencies contribute to a student’s resilience in the face of adversity. By highlighting students’ strengths, educators can help students leverage their strengths in areas of growth.</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120525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the DESSA measure? It measures 6 competencies: Optimistic Thinking, Self-management, Relationship Skills, Social Awareness, Self-awareness, and Responsible Decision-making.</a:t>
            </a:r>
          </a:p>
          <a:p>
            <a:endParaRPr lang="en-US" dirty="0"/>
          </a:p>
          <a:p>
            <a:r>
              <a:rPr lang="en-US" dirty="0"/>
              <a:t>If anyone asks for definitions of them, we’ve provided them below:</a:t>
            </a:r>
          </a:p>
          <a:p>
            <a:endParaRPr lang="en-US" dirty="0"/>
          </a:p>
          <a:p>
            <a:r>
              <a:rPr lang="en-US" b="1" dirty="0"/>
              <a:t>Optimistic Thinking: </a:t>
            </a:r>
            <a:r>
              <a:rPr lang="en-US" b="0" i="0" dirty="0">
                <a:solidFill>
                  <a:srgbClr val="333333"/>
                </a:solidFill>
                <a:effectLst/>
                <a:latin typeface="Helvetica Neue"/>
              </a:rPr>
              <a:t>the belief and demonstration of confidence, hopefulness, and positive thinking regarding oneself, others, and one’s life situations in the past, present, and future. </a:t>
            </a:r>
          </a:p>
          <a:p>
            <a:endParaRPr lang="en-US" b="0" i="0" dirty="0">
              <a:solidFill>
                <a:srgbClr val="333333"/>
              </a:solidFill>
              <a:effectLst/>
              <a:latin typeface="Helvetica Neue"/>
            </a:endParaRPr>
          </a:p>
          <a:p>
            <a:r>
              <a:rPr lang="en-US" b="1" i="0" dirty="0">
                <a:solidFill>
                  <a:srgbClr val="333333"/>
                </a:solidFill>
                <a:effectLst/>
                <a:latin typeface="Helvetica Neue"/>
              </a:rPr>
              <a:t>Self-management:</a:t>
            </a:r>
            <a:r>
              <a:rPr lang="en-US" b="0" i="0" dirty="0">
                <a:solidFill>
                  <a:srgbClr val="333333"/>
                </a:solidFill>
                <a:effectLst/>
                <a:latin typeface="Helvetica Neue"/>
              </a:rPr>
              <a:t> the ability to manage emotions and behaviors across different situations and environments and to demonstrate agency as one works to set and achieve personal and collective goals.</a:t>
            </a:r>
          </a:p>
          <a:p>
            <a:endParaRPr lang="en-US" b="0" i="0" dirty="0">
              <a:solidFill>
                <a:srgbClr val="333333"/>
              </a:solidFill>
              <a:effectLst/>
              <a:latin typeface="Helvetica Neue"/>
            </a:endParaRPr>
          </a:p>
          <a:p>
            <a:r>
              <a:rPr lang="en-US" b="1" i="0" dirty="0">
                <a:solidFill>
                  <a:srgbClr val="333333"/>
                </a:solidFill>
                <a:effectLst/>
                <a:latin typeface="Helvetica Neue"/>
              </a:rPr>
              <a:t>Relationship Skills: </a:t>
            </a:r>
            <a:r>
              <a:rPr lang="en-US" b="0" i="0" dirty="0">
                <a:solidFill>
                  <a:srgbClr val="333333"/>
                </a:solidFill>
                <a:effectLst/>
                <a:latin typeface="Helvetica Neue"/>
              </a:rPr>
              <a:t>the abilities to establish and maintain healthy and positive relationships including effective communication, collaborative problem-solving, negotiating conflict, and demonstrating helpful and supportive behaviors. </a:t>
            </a:r>
          </a:p>
          <a:p>
            <a:endParaRPr lang="en-US" b="0" i="0" dirty="0">
              <a:solidFill>
                <a:srgbClr val="333333"/>
              </a:solidFill>
              <a:effectLst/>
              <a:latin typeface="Helvetica Neue"/>
            </a:endParaRPr>
          </a:p>
          <a:p>
            <a:r>
              <a:rPr lang="en-US" b="1" i="0" dirty="0">
                <a:solidFill>
                  <a:srgbClr val="333333"/>
                </a:solidFill>
                <a:effectLst/>
                <a:latin typeface="Helvetica Neue"/>
              </a:rPr>
              <a:t>Social Awareness: </a:t>
            </a:r>
            <a:r>
              <a:rPr lang="en-US" b="0" i="0" dirty="0">
                <a:solidFill>
                  <a:srgbClr val="333333"/>
                </a:solidFill>
                <a:effectLst/>
                <a:latin typeface="Helvetica Neue"/>
              </a:rPr>
              <a:t>the understanding of social norms for behavior; the ability to empathize with, respect, and take the perspectives of others; and the feeling of connection and belonging with family, peers, schools, and community groups.</a:t>
            </a:r>
            <a:endParaRPr lang="en-US" dirty="0"/>
          </a:p>
          <a:p>
            <a:endParaRPr lang="en-US" dirty="0"/>
          </a:p>
          <a:p>
            <a:r>
              <a:rPr lang="en-US" b="1" dirty="0"/>
              <a:t>Self-awareness:</a:t>
            </a:r>
            <a:r>
              <a:rPr lang="en-US" dirty="0"/>
              <a:t> </a:t>
            </a:r>
            <a:r>
              <a:rPr lang="en-US" b="0" i="0" dirty="0">
                <a:solidFill>
                  <a:srgbClr val="333333"/>
                </a:solidFill>
                <a:effectLst/>
                <a:latin typeface="Helvetica Neue"/>
              </a:rPr>
              <a:t>the ability to understand emotions, thoughts, and values and how they influence one’s behavior; recognize strengths and limitations; and develop healthy identities and a sense of purpose. </a:t>
            </a:r>
            <a:endParaRPr lang="en-US" dirty="0"/>
          </a:p>
          <a:p>
            <a:endParaRPr lang="en-US" dirty="0"/>
          </a:p>
          <a:p>
            <a:r>
              <a:rPr lang="en-US" b="1" dirty="0"/>
              <a:t>Responsible Decision-making: </a:t>
            </a:r>
            <a:r>
              <a:rPr lang="en-US" b="0" i="0" dirty="0">
                <a:solidFill>
                  <a:srgbClr val="333333"/>
                </a:solidFill>
                <a:effectLst/>
                <a:latin typeface="Helvetica Neue"/>
              </a:rPr>
              <a:t>the ability to make careful, reliable, and constructive choices about personal and social behavior that are appropriate across diverse situations; to consider the personal, social, and collective impact of one’s actions; and to demonstrate curiosity and an open-mindedness to learning. </a:t>
            </a:r>
            <a:endParaRPr lang="en-US" dirty="0"/>
          </a:p>
          <a:p>
            <a:endParaRPr lang="en-US" dirty="0"/>
          </a:p>
          <a:p>
            <a:r>
              <a:rPr lang="en-US" b="1" dirty="0"/>
              <a:t>Article with definition of competencies https://selcompass.zendesk.com/hc/en-us/articles/29465433977357-DESSA-2-Competencies</a:t>
            </a:r>
          </a:p>
        </p:txBody>
      </p:sp>
      <p:sp>
        <p:nvSpPr>
          <p:cNvPr id="4" name="Slide Number Placeholder 3"/>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27997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visual of what these competencies look like when we contextualize the whole child:</a:t>
            </a:r>
          </a:p>
          <a:p>
            <a:endParaRPr lang="en-US" dirty="0"/>
          </a:p>
          <a:p>
            <a:r>
              <a:rPr lang="en-US" dirty="0"/>
              <a:t>Read the slide if necessary.</a:t>
            </a:r>
          </a:p>
          <a:p>
            <a:endParaRPr lang="en-US" dirty="0"/>
          </a:p>
          <a:p>
            <a:r>
              <a:rPr lang="en-US" dirty="0"/>
              <a:t>Which of the competencies is most important to you right now?</a:t>
            </a:r>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139261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08/06/2025</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7" y="79330"/>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640958" y="1925674"/>
            <a:ext cx="9144000" cy="3006651"/>
          </a:xfrm>
        </p:spPr>
        <p:txBody>
          <a:bodyPr>
            <a:normAutofit fontScale="90000"/>
          </a:bodyPr>
          <a:lstStyle/>
          <a:p>
            <a:pPr>
              <a:lnSpc>
                <a:spcPct val="150000"/>
              </a:lnSpc>
            </a:pPr>
            <a:r>
              <a:rPr lang="en-US" dirty="0"/>
              <a:t>Getting Started with the DESSA System</a:t>
            </a:r>
            <a:br>
              <a:rPr lang="en-US" dirty="0"/>
            </a:br>
            <a:r>
              <a:rPr lang="en-US" sz="4000" dirty="0"/>
              <a:t>Teacher-Completed Assessments</a:t>
            </a:r>
            <a:endParaRPr lang="es-FI" dirty="0"/>
          </a:p>
        </p:txBody>
      </p:sp>
    </p:spTree>
    <p:extLst>
      <p:ext uri="{BB962C8B-B14F-4D97-AF65-F5344CB8AC3E}">
        <p14:creationId xmlns:p14="http://schemas.microsoft.com/office/powerpoint/2010/main" val="94502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F4A-974C-EAF7-1F5A-E48121474198}"/>
              </a:ext>
            </a:extLst>
          </p:cNvPr>
          <p:cNvSpPr>
            <a:spLocks noGrp="1"/>
          </p:cNvSpPr>
          <p:nvPr>
            <p:ph type="title"/>
          </p:nvPr>
        </p:nvSpPr>
        <p:spPr/>
        <p:txBody>
          <a:bodyPr>
            <a:normAutofit/>
          </a:bodyPr>
          <a:lstStyle/>
          <a:p>
            <a:r>
              <a:rPr lang="en-US" sz="4000"/>
              <a:t>DESSA Results</a:t>
            </a:r>
          </a:p>
        </p:txBody>
      </p:sp>
      <p:sp>
        <p:nvSpPr>
          <p:cNvPr id="4" name="Text Placeholder 3">
            <a:extLst>
              <a:ext uri="{FF2B5EF4-FFF2-40B4-BE49-F238E27FC236}">
                <a16:creationId xmlns:a16="http://schemas.microsoft.com/office/drawing/2014/main" id="{1127A5F6-D207-6506-CD8F-1B963F7E123B}"/>
              </a:ext>
            </a:extLst>
          </p:cNvPr>
          <p:cNvSpPr>
            <a:spLocks noGrp="1"/>
          </p:cNvSpPr>
          <p:nvPr>
            <p:ph type="body" sz="half" idx="2"/>
          </p:nvPr>
        </p:nvSpPr>
        <p:spPr/>
        <p:txBody>
          <a:bodyPr>
            <a:normAutofit fontScale="92500" lnSpcReduction="10000"/>
          </a:bodyPr>
          <a:lstStyle/>
          <a:p>
            <a:endParaRPr lang="en-US"/>
          </a:p>
        </p:txBody>
      </p:sp>
      <p:graphicFrame>
        <p:nvGraphicFramePr>
          <p:cNvPr id="5" name="Table 4">
            <a:extLst>
              <a:ext uri="{FF2B5EF4-FFF2-40B4-BE49-F238E27FC236}">
                <a16:creationId xmlns:a16="http://schemas.microsoft.com/office/drawing/2014/main" id="{523C5E34-DFC4-B500-DE32-9C76AD7D9F04}"/>
              </a:ext>
            </a:extLst>
          </p:cNvPr>
          <p:cNvGraphicFramePr>
            <a:graphicFrameLocks noGrp="1"/>
          </p:cNvGraphicFramePr>
          <p:nvPr>
            <p:extLst>
              <p:ext uri="{D42A27DB-BD31-4B8C-83A1-F6EECF244321}">
                <p14:modId xmlns:p14="http://schemas.microsoft.com/office/powerpoint/2010/main" val="4054086004"/>
              </p:ext>
            </p:extLst>
          </p:nvPr>
        </p:nvGraphicFramePr>
        <p:xfrm>
          <a:off x="1040245" y="3269638"/>
          <a:ext cx="10377054" cy="2211545"/>
        </p:xfrm>
        <a:graphic>
          <a:graphicData uri="http://schemas.openxmlformats.org/drawingml/2006/table">
            <a:tbl>
              <a:tblPr firstRow="1" bandRow="1"/>
              <a:tblGrid>
                <a:gridCol w="3895200">
                  <a:extLst>
                    <a:ext uri="{9D8B030D-6E8A-4147-A177-3AD203B41FA5}">
                      <a16:colId xmlns:a16="http://schemas.microsoft.com/office/drawing/2014/main" val="1988494716"/>
                    </a:ext>
                  </a:extLst>
                </a:gridCol>
                <a:gridCol w="3317006">
                  <a:extLst>
                    <a:ext uri="{9D8B030D-6E8A-4147-A177-3AD203B41FA5}">
                      <a16:colId xmlns:a16="http://schemas.microsoft.com/office/drawing/2014/main" val="1066025505"/>
                    </a:ext>
                  </a:extLst>
                </a:gridCol>
                <a:gridCol w="3164848">
                  <a:extLst>
                    <a:ext uri="{9D8B030D-6E8A-4147-A177-3AD203B41FA5}">
                      <a16:colId xmlns:a16="http://schemas.microsoft.com/office/drawing/2014/main" val="1786063503"/>
                    </a:ext>
                  </a:extLst>
                </a:gridCol>
              </a:tblGrid>
              <a:tr h="2211545">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algn="ctr"/>
                      <a:r>
                        <a:rPr lang="en-US" sz="2300" b="1">
                          <a:solidFill>
                            <a:schemeClr val="bg1"/>
                          </a:solidFill>
                          <a:latin typeface="+mj-lt"/>
                        </a:rPr>
                        <a:t>Need for Instruction</a:t>
                      </a:r>
                    </a:p>
                    <a:p>
                      <a:pPr algn="ctr"/>
                      <a:endParaRPr lang="en-US" sz="2300" b="1">
                        <a:solidFill>
                          <a:schemeClr val="bg1"/>
                        </a:solidFill>
                        <a:latin typeface="+mj-lt"/>
                      </a:endParaRPr>
                    </a:p>
                    <a:p>
                      <a:pPr algn="ctr"/>
                      <a:r>
                        <a:rPr lang="en-US" sz="2400" b="1">
                          <a:solidFill>
                            <a:schemeClr val="bg1"/>
                          </a:solidFill>
                          <a:latin typeface="+mj-lt"/>
                        </a:rPr>
                        <a:t>T-Scores: </a:t>
                      </a:r>
                    </a:p>
                    <a:p>
                      <a:pPr algn="ctr"/>
                      <a:r>
                        <a:rPr lang="en-US" sz="2400" b="1">
                          <a:solidFill>
                            <a:schemeClr val="bg1"/>
                          </a:solidFill>
                          <a:latin typeface="+mj-lt"/>
                        </a:rPr>
                        <a:t>40 and below</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36279"/>
                    </a:solidFill>
                  </a:tcPr>
                </a:tc>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algn="ctr"/>
                      <a:r>
                        <a:rPr lang="en-US" sz="2400" b="1">
                          <a:solidFill>
                            <a:schemeClr val="bg1"/>
                          </a:solidFill>
                          <a:latin typeface="+mj-lt"/>
                        </a:rPr>
                        <a:t>Typical</a:t>
                      </a:r>
                    </a:p>
                    <a:p>
                      <a:pPr algn="ctr"/>
                      <a:endParaRPr lang="en-US" sz="2400" b="1">
                        <a:solidFill>
                          <a:schemeClr val="bg1"/>
                        </a:solidFill>
                        <a:latin typeface="+mj-lt"/>
                      </a:endParaRPr>
                    </a:p>
                    <a:p>
                      <a:pPr algn="ctr"/>
                      <a:r>
                        <a:rPr lang="en-US" sz="2400" b="1">
                          <a:solidFill>
                            <a:schemeClr val="bg1"/>
                          </a:solidFill>
                          <a:latin typeface="+mj-lt"/>
                        </a:rPr>
                        <a:t>T-Scores: </a:t>
                      </a:r>
                    </a:p>
                    <a:p>
                      <a:pPr algn="ctr"/>
                      <a:r>
                        <a:rPr lang="en-US" sz="2400" b="1">
                          <a:solidFill>
                            <a:schemeClr val="bg1"/>
                          </a:solidFill>
                          <a:latin typeface="+mj-lt"/>
                        </a:rPr>
                        <a:t>41 – 59</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CABE0"/>
                    </a:solidFill>
                  </a:tcPr>
                </a:tc>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algn="ctr"/>
                      <a:r>
                        <a:rPr lang="en-US" sz="2400" b="1">
                          <a:solidFill>
                            <a:schemeClr val="bg1"/>
                          </a:solidFill>
                          <a:latin typeface="+mj-lt"/>
                        </a:rPr>
                        <a:t>Strength</a:t>
                      </a:r>
                    </a:p>
                    <a:p>
                      <a:pPr algn="ctr"/>
                      <a:endParaRPr lang="en-US" sz="2400" b="1">
                        <a:solidFill>
                          <a:schemeClr val="bg1"/>
                        </a:solidFill>
                        <a:latin typeface="+mj-lt"/>
                      </a:endParaRPr>
                    </a:p>
                    <a:p>
                      <a:pPr algn="ctr"/>
                      <a:r>
                        <a:rPr lang="en-US" sz="2400" b="1">
                          <a:solidFill>
                            <a:schemeClr val="bg1"/>
                          </a:solidFill>
                          <a:latin typeface="+mj-lt"/>
                        </a:rPr>
                        <a:t>T-Scores:</a:t>
                      </a:r>
                    </a:p>
                    <a:p>
                      <a:pPr algn="ctr"/>
                      <a:r>
                        <a:rPr lang="en-US" sz="2400" b="1">
                          <a:solidFill>
                            <a:schemeClr val="bg1"/>
                          </a:solidFill>
                          <a:latin typeface="+mj-lt"/>
                        </a:rPr>
                        <a:t> 60 and above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55D78B"/>
                    </a:solidFill>
                  </a:tcPr>
                </a:tc>
                <a:extLst>
                  <a:ext uri="{0D108BD9-81ED-4DB2-BD59-A6C34878D82A}">
                    <a16:rowId xmlns:a16="http://schemas.microsoft.com/office/drawing/2014/main" val="3117316371"/>
                  </a:ext>
                </a:extLst>
              </a:tr>
            </a:tbl>
          </a:graphicData>
        </a:graphic>
      </p:graphicFrame>
      <p:sp>
        <p:nvSpPr>
          <p:cNvPr id="6" name="TextBox 5">
            <a:extLst>
              <a:ext uri="{FF2B5EF4-FFF2-40B4-BE49-F238E27FC236}">
                <a16:creationId xmlns:a16="http://schemas.microsoft.com/office/drawing/2014/main" id="{C595CF9F-F825-751E-7099-BB0010463834}"/>
              </a:ext>
            </a:extLst>
          </p:cNvPr>
          <p:cNvSpPr txBox="1"/>
          <p:nvPr/>
        </p:nvSpPr>
        <p:spPr>
          <a:xfrm>
            <a:off x="2032468" y="2206788"/>
            <a:ext cx="8392607" cy="523220"/>
          </a:xfrm>
          <a:prstGeom prst="rect">
            <a:avLst/>
          </a:prstGeom>
          <a:noFill/>
        </p:spPr>
        <p:txBody>
          <a:bodyPr wrap="square" rtlCol="0">
            <a:spAutoFit/>
          </a:bodyPr>
          <a:lstStyle/>
          <a:p>
            <a:pPr algn="ctr"/>
            <a:r>
              <a:rPr lang="en-US" sz="2800">
                <a:solidFill>
                  <a:srgbClr val="747679"/>
                </a:solidFill>
                <a:latin typeface="Arial" panose="020B0604020202020204"/>
                <a:cs typeface="Proxima Nova" panose="020B0604020202020204" charset="0"/>
              </a:rPr>
              <a:t>T-scores are categorized into 3 descriptive ranges  </a:t>
            </a:r>
          </a:p>
        </p:txBody>
      </p:sp>
      <p:grpSp>
        <p:nvGrpSpPr>
          <p:cNvPr id="7" name="Group 6">
            <a:extLst>
              <a:ext uri="{FF2B5EF4-FFF2-40B4-BE49-F238E27FC236}">
                <a16:creationId xmlns:a16="http://schemas.microsoft.com/office/drawing/2014/main" id="{60F6C73A-CF89-F1FD-5654-DA02A8A4C42C}"/>
              </a:ext>
            </a:extLst>
          </p:cNvPr>
          <p:cNvGrpSpPr/>
          <p:nvPr/>
        </p:nvGrpSpPr>
        <p:grpSpPr>
          <a:xfrm>
            <a:off x="1176169" y="5506584"/>
            <a:ext cx="6419411" cy="864848"/>
            <a:chOff x="-204402" y="4185399"/>
            <a:chExt cx="6192601" cy="697742"/>
          </a:xfrm>
        </p:grpSpPr>
        <p:sp>
          <p:nvSpPr>
            <p:cNvPr id="8" name="TextBox 7">
              <a:extLst>
                <a:ext uri="{FF2B5EF4-FFF2-40B4-BE49-F238E27FC236}">
                  <a16:creationId xmlns:a16="http://schemas.microsoft.com/office/drawing/2014/main" id="{F545267F-E9E8-6DF5-3CC7-28BBAF22E95F}"/>
                </a:ext>
              </a:extLst>
            </p:cNvPr>
            <p:cNvSpPr txBox="1"/>
            <p:nvPr/>
          </p:nvSpPr>
          <p:spPr>
            <a:xfrm>
              <a:off x="338677" y="4510679"/>
              <a:ext cx="5649522" cy="372462"/>
            </a:xfrm>
            <a:prstGeom prst="rect">
              <a:avLst/>
            </a:prstGeom>
            <a:noFill/>
          </p:spPr>
          <p:txBody>
            <a:bodyPr wrap="square" rtlCol="0">
              <a:spAutoFit/>
            </a:bodyPr>
            <a:lstStyle/>
            <a:p>
              <a:pPr algn="ctr">
                <a:defRPr/>
              </a:pPr>
              <a:r>
                <a:rPr lang="en-US" sz="2400" kern="0">
                  <a:solidFill>
                    <a:srgbClr val="747679"/>
                  </a:solidFill>
                  <a:latin typeface="Arial" panose="020B0604020202020204"/>
                  <a:cs typeface="Proxima Nova" panose="020B0604020202020204" charset="0"/>
                </a:rPr>
                <a:t>Reflects a lack of </a:t>
              </a:r>
              <a:r>
                <a:rPr lang="en-US" sz="2400" b="1" kern="0">
                  <a:solidFill>
                    <a:srgbClr val="747679"/>
                  </a:solidFill>
                  <a:latin typeface="Arial" panose="020B0604020202020204"/>
                  <a:cs typeface="Proxima Nova" panose="020B0604020202020204" charset="0"/>
                </a:rPr>
                <a:t>skill acquisition</a:t>
              </a:r>
            </a:p>
          </p:txBody>
        </p:sp>
        <p:cxnSp>
          <p:nvCxnSpPr>
            <p:cNvPr id="9" name="Connector: Curved 8">
              <a:extLst>
                <a:ext uri="{FF2B5EF4-FFF2-40B4-BE49-F238E27FC236}">
                  <a16:creationId xmlns:a16="http://schemas.microsoft.com/office/drawing/2014/main" id="{C6443DAE-9F7A-73EA-69FE-2897DE53306C}"/>
                </a:ext>
              </a:extLst>
            </p:cNvPr>
            <p:cNvCxnSpPr>
              <a:cxnSpLocks/>
              <a:endCxn id="8" idx="1"/>
            </p:cNvCxnSpPr>
            <p:nvPr/>
          </p:nvCxnSpPr>
          <p:spPr>
            <a:xfrm rot="16200000" flipH="1">
              <a:off x="-188618" y="4169615"/>
              <a:ext cx="511511" cy="543079"/>
            </a:xfrm>
            <a:prstGeom prst="curvedConnector2">
              <a:avLst/>
            </a:prstGeom>
            <a:noFill/>
            <a:ln w="38100" cap="flat" cmpd="sng" algn="ctr">
              <a:solidFill>
                <a:srgbClr val="E36279"/>
              </a:solidFill>
              <a:prstDash val="solid"/>
              <a:tailEnd type="triangle"/>
            </a:ln>
            <a:effectLst/>
          </p:spPr>
        </p:cxnSp>
      </p:grpSp>
    </p:spTree>
    <p:extLst>
      <p:ext uri="{BB962C8B-B14F-4D97-AF65-F5344CB8AC3E}">
        <p14:creationId xmlns:p14="http://schemas.microsoft.com/office/powerpoint/2010/main" val="18311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C06E-0CC9-A008-3F39-7972DEA42BA7}"/>
              </a:ext>
            </a:extLst>
          </p:cNvPr>
          <p:cNvSpPr>
            <a:spLocks noGrp="1"/>
          </p:cNvSpPr>
          <p:nvPr>
            <p:ph type="title"/>
          </p:nvPr>
        </p:nvSpPr>
        <p:spPr/>
        <p:txBody>
          <a:bodyPr>
            <a:normAutofit/>
          </a:bodyPr>
          <a:lstStyle/>
          <a:p>
            <a:r>
              <a:rPr lang="en-US" sz="4000"/>
              <a:t>DESSA Continuum of Scores</a:t>
            </a:r>
          </a:p>
        </p:txBody>
      </p:sp>
      <p:sp>
        <p:nvSpPr>
          <p:cNvPr id="4" name="Text Placeholder 3">
            <a:extLst>
              <a:ext uri="{FF2B5EF4-FFF2-40B4-BE49-F238E27FC236}">
                <a16:creationId xmlns:a16="http://schemas.microsoft.com/office/drawing/2014/main" id="{0E4075D5-8C26-6947-2141-A402A621CA46}"/>
              </a:ext>
            </a:extLst>
          </p:cNvPr>
          <p:cNvSpPr>
            <a:spLocks noGrp="1"/>
          </p:cNvSpPr>
          <p:nvPr>
            <p:ph type="body" sz="half" idx="2"/>
          </p:nvPr>
        </p:nvSpPr>
        <p:spPr/>
        <p:txBody>
          <a:bodyPr>
            <a:normAutofit fontScale="92500" lnSpcReduction="10000"/>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A27AE6A2-3421-A0B0-DE08-2E0F359DAA14}"/>
              </a:ext>
            </a:extLst>
          </p:cNvPr>
          <p:cNvPicPr>
            <a:picLocks noChangeAspect="1"/>
          </p:cNvPicPr>
          <p:nvPr/>
        </p:nvPicPr>
        <p:blipFill rotWithShape="1">
          <a:blip r:embed="rId3"/>
          <a:srcRect t="29377" b="29998"/>
          <a:stretch/>
        </p:blipFill>
        <p:spPr>
          <a:xfrm>
            <a:off x="736600" y="3575897"/>
            <a:ext cx="10718800" cy="2177263"/>
          </a:xfrm>
          <a:prstGeom prst="rect">
            <a:avLst/>
          </a:prstGeom>
        </p:spPr>
      </p:pic>
      <p:sp>
        <p:nvSpPr>
          <p:cNvPr id="6" name="Title 1">
            <a:extLst>
              <a:ext uri="{FF2B5EF4-FFF2-40B4-BE49-F238E27FC236}">
                <a16:creationId xmlns:a16="http://schemas.microsoft.com/office/drawing/2014/main" id="{506143EE-AFE1-CBD6-1BEE-DA7FC6E43556}"/>
              </a:ext>
            </a:extLst>
          </p:cNvPr>
          <p:cNvSpPr txBox="1">
            <a:spLocks/>
          </p:cNvSpPr>
          <p:nvPr/>
        </p:nvSpPr>
        <p:spPr>
          <a:xfrm>
            <a:off x="4773933" y="1951887"/>
            <a:ext cx="2440933" cy="6077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buClr>
                <a:srgbClr val="747679"/>
              </a:buClr>
            </a:pPr>
            <a:r>
              <a:rPr lang="en-US" u="sng">
                <a:solidFill>
                  <a:srgbClr val="00325B"/>
                </a:solidFill>
                <a:latin typeface="Proxima Nova Semibold"/>
              </a:rPr>
              <a:t>Norms</a:t>
            </a:r>
          </a:p>
        </p:txBody>
      </p:sp>
      <p:sp>
        <p:nvSpPr>
          <p:cNvPr id="7" name="Title 1">
            <a:extLst>
              <a:ext uri="{FF2B5EF4-FFF2-40B4-BE49-F238E27FC236}">
                <a16:creationId xmlns:a16="http://schemas.microsoft.com/office/drawing/2014/main" id="{EF8F73C9-8598-FF54-5977-92E37E48AA0C}"/>
              </a:ext>
            </a:extLst>
          </p:cNvPr>
          <p:cNvSpPr txBox="1">
            <a:spLocks/>
          </p:cNvSpPr>
          <p:nvPr/>
        </p:nvSpPr>
        <p:spPr>
          <a:xfrm>
            <a:off x="998432" y="2598062"/>
            <a:ext cx="1220467" cy="7829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buClr>
                <a:srgbClr val="747679"/>
              </a:buClr>
            </a:pPr>
            <a:r>
              <a:rPr lang="en-US">
                <a:solidFill>
                  <a:srgbClr val="00325B"/>
                </a:solidFill>
                <a:latin typeface="Proxima Nova Semibold"/>
              </a:rPr>
              <a:t>16%</a:t>
            </a:r>
          </a:p>
        </p:txBody>
      </p:sp>
      <p:sp>
        <p:nvSpPr>
          <p:cNvPr id="8" name="Title 1">
            <a:extLst>
              <a:ext uri="{FF2B5EF4-FFF2-40B4-BE49-F238E27FC236}">
                <a16:creationId xmlns:a16="http://schemas.microsoft.com/office/drawing/2014/main" id="{59B07CEA-10DF-E413-D452-BE6E5F3DF1F9}"/>
              </a:ext>
            </a:extLst>
          </p:cNvPr>
          <p:cNvSpPr txBox="1">
            <a:spLocks/>
          </p:cNvSpPr>
          <p:nvPr/>
        </p:nvSpPr>
        <p:spPr>
          <a:xfrm>
            <a:off x="5345895" y="2598062"/>
            <a:ext cx="1297008" cy="7829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buClr>
                <a:srgbClr val="747679"/>
              </a:buClr>
            </a:pPr>
            <a:r>
              <a:rPr lang="en-US">
                <a:solidFill>
                  <a:srgbClr val="00325B"/>
                </a:solidFill>
                <a:latin typeface="Proxima Nova Semibold"/>
              </a:rPr>
              <a:t>68%</a:t>
            </a:r>
          </a:p>
        </p:txBody>
      </p:sp>
      <p:sp>
        <p:nvSpPr>
          <p:cNvPr id="9" name="Title 1">
            <a:extLst>
              <a:ext uri="{FF2B5EF4-FFF2-40B4-BE49-F238E27FC236}">
                <a16:creationId xmlns:a16="http://schemas.microsoft.com/office/drawing/2014/main" id="{A9E25161-4CDD-1C50-C27E-BE4B39A0D308}"/>
              </a:ext>
            </a:extLst>
          </p:cNvPr>
          <p:cNvSpPr txBox="1">
            <a:spLocks/>
          </p:cNvSpPr>
          <p:nvPr/>
        </p:nvSpPr>
        <p:spPr>
          <a:xfrm>
            <a:off x="9905618" y="2599486"/>
            <a:ext cx="1220467" cy="7829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buClr>
                <a:srgbClr val="747679"/>
              </a:buClr>
            </a:pPr>
            <a:r>
              <a:rPr lang="en-US">
                <a:solidFill>
                  <a:srgbClr val="00325B"/>
                </a:solidFill>
                <a:latin typeface="Proxima Nova Semibold"/>
              </a:rPr>
              <a:t>16%</a:t>
            </a:r>
          </a:p>
        </p:txBody>
      </p:sp>
    </p:spTree>
    <p:extLst>
      <p:ext uri="{BB962C8B-B14F-4D97-AF65-F5344CB8AC3E}">
        <p14:creationId xmlns:p14="http://schemas.microsoft.com/office/powerpoint/2010/main" val="3462362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C0D6-D516-DB0B-E992-E102B528D70B}"/>
              </a:ext>
            </a:extLst>
          </p:cNvPr>
          <p:cNvSpPr>
            <a:spLocks noGrp="1"/>
          </p:cNvSpPr>
          <p:nvPr>
            <p:ph type="title"/>
          </p:nvPr>
        </p:nvSpPr>
        <p:spPr/>
        <p:txBody>
          <a:bodyPr>
            <a:normAutofit/>
          </a:bodyPr>
          <a:lstStyle/>
          <a:p>
            <a:r>
              <a:rPr lang="en-US" sz="4000" dirty="0">
                <a:latin typeface="Arial"/>
                <a:cs typeface="Arial"/>
              </a:rPr>
              <a:t>DESSA 2 mini (K-8)</a:t>
            </a:r>
          </a:p>
        </p:txBody>
      </p:sp>
      <p:sp>
        <p:nvSpPr>
          <p:cNvPr id="4" name="Text Placeholder 3">
            <a:extLst>
              <a:ext uri="{FF2B5EF4-FFF2-40B4-BE49-F238E27FC236}">
                <a16:creationId xmlns:a16="http://schemas.microsoft.com/office/drawing/2014/main" id="{4B0EDF97-F3A6-3C5B-22A3-D72C98EA99E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C4256DFE-5EB1-7BBE-BF16-DBC8314DB767}"/>
              </a:ext>
            </a:extLst>
          </p:cNvPr>
          <p:cNvGrpSpPr/>
          <p:nvPr/>
        </p:nvGrpSpPr>
        <p:grpSpPr>
          <a:xfrm>
            <a:off x="8430238" y="2013631"/>
            <a:ext cx="3157213" cy="1008573"/>
            <a:chOff x="6065428" y="1577142"/>
            <a:chExt cx="2547164" cy="1794307"/>
          </a:xfrm>
        </p:grpSpPr>
        <p:sp>
          <p:nvSpPr>
            <p:cNvPr id="6" name="Rectangle: Rounded Corners 5">
              <a:extLst>
                <a:ext uri="{FF2B5EF4-FFF2-40B4-BE49-F238E27FC236}">
                  <a16:creationId xmlns:a16="http://schemas.microsoft.com/office/drawing/2014/main" id="{9F6D368C-2E5F-F2BF-DC28-700A755BC762}"/>
                </a:ext>
              </a:extLst>
            </p:cNvPr>
            <p:cNvSpPr/>
            <p:nvPr/>
          </p:nvSpPr>
          <p:spPr>
            <a:xfrm>
              <a:off x="6096629" y="1577142"/>
              <a:ext cx="2484763" cy="1794307"/>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latin typeface="Proxima Nova Semibold" panose="02000506030000020004"/>
                  <a:ea typeface="+mn-ea"/>
                  <a:cs typeface="+mn-cs"/>
                </a:rPr>
                <a:t> </a:t>
              </a:r>
            </a:p>
          </p:txBody>
        </p:sp>
        <p:sp>
          <p:nvSpPr>
            <p:cNvPr id="7" name="TextBox 6">
              <a:extLst>
                <a:ext uri="{FF2B5EF4-FFF2-40B4-BE49-F238E27FC236}">
                  <a16:creationId xmlns:a16="http://schemas.microsoft.com/office/drawing/2014/main" id="{F573BB72-6FD1-7FE6-C6F9-4AC9C1F90BE3}"/>
                </a:ext>
              </a:extLst>
            </p:cNvPr>
            <p:cNvSpPr txBox="1"/>
            <p:nvPr/>
          </p:nvSpPr>
          <p:spPr>
            <a:xfrm>
              <a:off x="6065428" y="1926742"/>
              <a:ext cx="2547164" cy="109510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Score: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Social-Emotional Total (SET) </a:t>
              </a:r>
            </a:p>
          </p:txBody>
        </p:sp>
      </p:grpSp>
      <p:grpSp>
        <p:nvGrpSpPr>
          <p:cNvPr id="8" name="Group 7">
            <a:extLst>
              <a:ext uri="{FF2B5EF4-FFF2-40B4-BE49-F238E27FC236}">
                <a16:creationId xmlns:a16="http://schemas.microsoft.com/office/drawing/2014/main" id="{60E69B59-0066-A4E4-21E5-342F31B0309E}"/>
              </a:ext>
            </a:extLst>
          </p:cNvPr>
          <p:cNvGrpSpPr/>
          <p:nvPr/>
        </p:nvGrpSpPr>
        <p:grpSpPr>
          <a:xfrm>
            <a:off x="527208" y="2002636"/>
            <a:ext cx="3157213" cy="995744"/>
            <a:chOff x="1129916" y="1903867"/>
            <a:chExt cx="3157213" cy="995744"/>
          </a:xfrm>
        </p:grpSpPr>
        <p:sp>
          <p:nvSpPr>
            <p:cNvPr id="9" name="TextBox 8">
              <a:extLst>
                <a:ext uri="{FF2B5EF4-FFF2-40B4-BE49-F238E27FC236}">
                  <a16:creationId xmlns:a16="http://schemas.microsoft.com/office/drawing/2014/main" id="{F87EBD07-7C17-CA8E-7098-3E204915E2F3}"/>
                </a:ext>
              </a:extLst>
            </p:cNvPr>
            <p:cNvSpPr txBox="1"/>
            <p:nvPr/>
          </p:nvSpPr>
          <p:spPr>
            <a:xfrm>
              <a:off x="1376668" y="2389604"/>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Educators Complete</a:t>
              </a:r>
              <a:endParaRPr kumimoji="0" lang="en-US" b="1" i="0" u="none" strike="noStrike" kern="0" cap="none" spc="0" normalizeH="0" baseline="30000" noProof="0">
                <a:ln>
                  <a:noFill/>
                </a:ln>
                <a:solidFill>
                  <a:srgbClr val="74767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0557C7-217B-9526-32D4-6AE3348AB358}"/>
                </a:ext>
              </a:extLst>
            </p:cNvPr>
            <p:cNvSpPr txBox="1"/>
            <p:nvPr/>
          </p:nvSpPr>
          <p:spPr>
            <a:xfrm>
              <a:off x="1324670" y="2049817"/>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Universal Screener</a:t>
              </a:r>
            </a:p>
          </p:txBody>
        </p:sp>
        <p:sp>
          <p:nvSpPr>
            <p:cNvPr id="11" name="Rectangle: Rounded Corners 10">
              <a:extLst>
                <a:ext uri="{FF2B5EF4-FFF2-40B4-BE49-F238E27FC236}">
                  <a16:creationId xmlns:a16="http://schemas.microsoft.com/office/drawing/2014/main" id="{73815904-31F0-9457-900B-47AE9371CBF0}"/>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ECD3B99-A4CD-F6C7-0F1C-20BE9C393B32}"/>
              </a:ext>
            </a:extLst>
          </p:cNvPr>
          <p:cNvGrpSpPr/>
          <p:nvPr/>
        </p:nvGrpSpPr>
        <p:grpSpPr>
          <a:xfrm>
            <a:off x="4853618" y="2025057"/>
            <a:ext cx="2484763" cy="1001225"/>
            <a:chOff x="4844143" y="1903867"/>
            <a:chExt cx="2484763" cy="1001225"/>
          </a:xfrm>
        </p:grpSpPr>
        <p:sp>
          <p:nvSpPr>
            <p:cNvPr id="13" name="Rectangle: Rounded Corners 12">
              <a:extLst>
                <a:ext uri="{FF2B5EF4-FFF2-40B4-BE49-F238E27FC236}">
                  <a16:creationId xmlns:a16="http://schemas.microsoft.com/office/drawing/2014/main" id="{7AF10B23-01EC-4829-C0C5-897FED477DBF}"/>
                </a:ext>
              </a:extLst>
            </p:cNvPr>
            <p:cNvSpPr/>
            <p:nvPr/>
          </p:nvSpPr>
          <p:spPr>
            <a:xfrm>
              <a:off x="4844143" y="1903867"/>
              <a:ext cx="2484763" cy="1001225"/>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069A50-5FC5-ADEF-1E39-4D66AAE3ABFB}"/>
                </a:ext>
              </a:extLst>
            </p:cNvPr>
            <p:cNvSpPr txBox="1"/>
            <p:nvPr/>
          </p:nvSpPr>
          <p:spPr>
            <a:xfrm>
              <a:off x="5015025" y="1996422"/>
              <a:ext cx="214299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4 Forms</a:t>
              </a:r>
            </a:p>
          </p:txBody>
        </p:sp>
        <p:pic>
          <p:nvPicPr>
            <p:cNvPr id="15" name="Picture 14" descr="A blue and black clock&#10;&#10;Description automatically generated">
              <a:extLst>
                <a:ext uri="{FF2B5EF4-FFF2-40B4-BE49-F238E27FC236}">
                  <a16:creationId xmlns:a16="http://schemas.microsoft.com/office/drawing/2014/main" id="{03628714-B09B-5259-354F-1F77E145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pic>
        <p:nvPicPr>
          <p:cNvPr id="17" name="Picture 16">
            <a:extLst>
              <a:ext uri="{FF2B5EF4-FFF2-40B4-BE49-F238E27FC236}">
                <a16:creationId xmlns:a16="http://schemas.microsoft.com/office/drawing/2014/main" id="{076D60FB-4A86-0FB9-E611-F8786F46FFFD}"/>
              </a:ext>
            </a:extLst>
          </p:cNvPr>
          <p:cNvPicPr>
            <a:picLocks noChangeAspect="1"/>
          </p:cNvPicPr>
          <p:nvPr/>
        </p:nvPicPr>
        <p:blipFill rotWithShape="1">
          <a:blip r:embed="rId4"/>
          <a:srcRect t="3383" b="17736"/>
          <a:stretch/>
        </p:blipFill>
        <p:spPr>
          <a:xfrm>
            <a:off x="330400" y="3775358"/>
            <a:ext cx="11453858" cy="2634880"/>
          </a:xfrm>
          <a:prstGeom prst="rect">
            <a:avLst/>
          </a:prstGeom>
          <a:effectLst>
            <a:outerShdw blurRad="50800" dist="38100" dir="2700000" algn="tl" rotWithShape="0">
              <a:prstClr val="black">
                <a:alpha val="40000"/>
              </a:prstClr>
            </a:outerShdw>
          </a:effectLst>
        </p:spPr>
      </p:pic>
      <p:pic>
        <p:nvPicPr>
          <p:cNvPr id="19" name="Picture 18" descr="A diagram of a description&#10;&#10;Description automatically generated with medium confidence">
            <a:extLst>
              <a:ext uri="{FF2B5EF4-FFF2-40B4-BE49-F238E27FC236}">
                <a16:creationId xmlns:a16="http://schemas.microsoft.com/office/drawing/2014/main" id="{C2C13062-AE3A-8051-D84D-222064C8A1D3}"/>
              </a:ext>
            </a:extLst>
          </p:cNvPr>
          <p:cNvPicPr>
            <a:picLocks noChangeAspect="1"/>
          </p:cNvPicPr>
          <p:nvPr/>
        </p:nvPicPr>
        <p:blipFill>
          <a:blip r:embed="rId5"/>
          <a:stretch>
            <a:fillRect/>
          </a:stretch>
        </p:blipFill>
        <p:spPr>
          <a:xfrm>
            <a:off x="0" y="3570532"/>
            <a:ext cx="12192000" cy="3044532"/>
          </a:xfrm>
          <a:prstGeom prst="rect">
            <a:avLst/>
          </a:prstGeom>
        </p:spPr>
      </p:pic>
    </p:spTree>
    <p:extLst>
      <p:ext uri="{BB962C8B-B14F-4D97-AF65-F5344CB8AC3E}">
        <p14:creationId xmlns:p14="http://schemas.microsoft.com/office/powerpoint/2010/main" val="6750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8FA81-7ECE-30A8-79E1-CA7AB0399942}"/>
              </a:ext>
            </a:extLst>
          </p:cNvPr>
          <p:cNvSpPr>
            <a:spLocks noGrp="1"/>
          </p:cNvSpPr>
          <p:nvPr>
            <p:ph type="title"/>
          </p:nvPr>
        </p:nvSpPr>
        <p:spPr/>
        <p:txBody>
          <a:bodyPr>
            <a:noAutofit/>
          </a:bodyPr>
          <a:lstStyle/>
          <a:p>
            <a:r>
              <a:rPr lang="en-US" sz="3700"/>
              <a:t>DESSA High School Edition (HSE) Mini (9-12)</a:t>
            </a:r>
          </a:p>
        </p:txBody>
      </p:sp>
      <p:sp>
        <p:nvSpPr>
          <p:cNvPr id="4" name="Text Placeholder 3">
            <a:extLst>
              <a:ext uri="{FF2B5EF4-FFF2-40B4-BE49-F238E27FC236}">
                <a16:creationId xmlns:a16="http://schemas.microsoft.com/office/drawing/2014/main" id="{0407448B-F182-B3E1-3BEF-BEFB88F26DED}"/>
              </a:ext>
            </a:extLst>
          </p:cNvPr>
          <p:cNvSpPr>
            <a:spLocks noGrp="1"/>
          </p:cNvSpPr>
          <p:nvPr>
            <p:ph type="body" sz="half" idx="2"/>
          </p:nvPr>
        </p:nvSpPr>
        <p:spPr/>
        <p:txBody>
          <a:bodyPr>
            <a:normAutofit fontScale="92500" lnSpcReduction="10000"/>
          </a:bodyPr>
          <a:lstStyle/>
          <a:p>
            <a:endParaRPr lang="en-US"/>
          </a:p>
        </p:txBody>
      </p:sp>
      <p:sp>
        <p:nvSpPr>
          <p:cNvPr id="7" name="Rectangle: Rounded Corners 6">
            <a:extLst>
              <a:ext uri="{FF2B5EF4-FFF2-40B4-BE49-F238E27FC236}">
                <a16:creationId xmlns:a16="http://schemas.microsoft.com/office/drawing/2014/main" id="{35D7C65E-69EB-8A1B-7E41-73E8078224DE}"/>
              </a:ext>
            </a:extLst>
          </p:cNvPr>
          <p:cNvSpPr/>
          <p:nvPr/>
        </p:nvSpPr>
        <p:spPr>
          <a:xfrm>
            <a:off x="8817441" y="2330218"/>
            <a:ext cx="2995366" cy="1272953"/>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 </a:t>
            </a:r>
          </a:p>
        </p:txBody>
      </p:sp>
      <p:sp>
        <p:nvSpPr>
          <p:cNvPr id="8" name="TextBox 7">
            <a:extLst>
              <a:ext uri="{FF2B5EF4-FFF2-40B4-BE49-F238E27FC236}">
                <a16:creationId xmlns:a16="http://schemas.microsoft.com/office/drawing/2014/main" id="{C605A048-0FBE-8A54-EE07-B511B51FBD51}"/>
              </a:ext>
            </a:extLst>
          </p:cNvPr>
          <p:cNvSpPr txBox="1"/>
          <p:nvPr/>
        </p:nvSpPr>
        <p:spPr>
          <a:xfrm>
            <a:off x="8742218" y="2402898"/>
            <a:ext cx="3070590" cy="707886"/>
          </a:xfrm>
          <a:prstGeom prst="rect">
            <a:avLst/>
          </a:prstGeom>
          <a:noFill/>
        </p:spPr>
        <p:txBody>
          <a:bodyPr wrap="square">
            <a:spAutoFit/>
          </a:bodyPr>
          <a:lstStyle/>
          <a:p>
            <a:pPr algn="ctr"/>
            <a:r>
              <a:rPr lang="en-US" sz="1600" b="1">
                <a:latin typeface="Arial" panose="020B0604020202020204" pitchFamily="34" charset="0"/>
                <a:cs typeface="Arial" panose="020B0604020202020204" pitchFamily="34" charset="0"/>
              </a:rPr>
              <a:t>Score:  </a:t>
            </a:r>
          </a:p>
          <a:p>
            <a:pPr algn="ctr"/>
            <a:endParaRPr lang="en-US" sz="800" b="1">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Social-Emotional Total (SET) </a:t>
            </a:r>
          </a:p>
        </p:txBody>
      </p:sp>
      <p:sp>
        <p:nvSpPr>
          <p:cNvPr id="10" name="TextBox 9">
            <a:extLst>
              <a:ext uri="{FF2B5EF4-FFF2-40B4-BE49-F238E27FC236}">
                <a16:creationId xmlns:a16="http://schemas.microsoft.com/office/drawing/2014/main" id="{ECF53772-2FCD-82D8-C39B-87FBEAC9B970}"/>
              </a:ext>
            </a:extLst>
          </p:cNvPr>
          <p:cNvSpPr txBox="1"/>
          <p:nvPr/>
        </p:nvSpPr>
        <p:spPr>
          <a:xfrm>
            <a:off x="1014209" y="2786325"/>
            <a:ext cx="3313018" cy="553998"/>
          </a:xfrm>
          <a:prstGeom prst="rect">
            <a:avLst/>
          </a:prstGeom>
          <a:noFill/>
        </p:spPr>
        <p:txBody>
          <a:bodyPr wrap="square">
            <a:spAutoFit/>
          </a:bodyPr>
          <a:lstStyle/>
          <a:p>
            <a:pPr algn="ctr"/>
            <a:endParaRPr lang="en-US" b="1" baseline="30000">
              <a:latin typeface="Proxima Nova Semibold" panose="02000506030000020004"/>
            </a:endParaRPr>
          </a:p>
          <a:p>
            <a:pPr algn="ctr"/>
            <a:r>
              <a:rPr lang="en-US" b="1">
                <a:latin typeface="Proxima Nova Semibold" panose="02000506030000020004"/>
              </a:rPr>
              <a:t>Educators Complete</a:t>
            </a:r>
            <a:endParaRPr lang="en-US" b="1" baseline="30000">
              <a:latin typeface="Proxima Nova Semibold" panose="02000506030000020004"/>
            </a:endParaRPr>
          </a:p>
        </p:txBody>
      </p:sp>
      <p:sp>
        <p:nvSpPr>
          <p:cNvPr id="11" name="TextBox 10">
            <a:extLst>
              <a:ext uri="{FF2B5EF4-FFF2-40B4-BE49-F238E27FC236}">
                <a16:creationId xmlns:a16="http://schemas.microsoft.com/office/drawing/2014/main" id="{C96F5988-1F75-73A1-F0CD-441DBE175CA1}"/>
              </a:ext>
            </a:extLst>
          </p:cNvPr>
          <p:cNvSpPr txBox="1"/>
          <p:nvPr/>
        </p:nvSpPr>
        <p:spPr>
          <a:xfrm>
            <a:off x="1231002" y="2519279"/>
            <a:ext cx="2900515" cy="369332"/>
          </a:xfrm>
          <a:prstGeom prst="rect">
            <a:avLst/>
          </a:prstGeom>
          <a:noFill/>
        </p:spPr>
        <p:txBody>
          <a:bodyPr wrap="square">
            <a:spAutoFit/>
          </a:bodyPr>
          <a:lstStyle/>
          <a:p>
            <a:pPr algn="ctr"/>
            <a:r>
              <a:rPr lang="en-US" b="1">
                <a:latin typeface="Proxima Nova Semibold" panose="02000506030000020004"/>
              </a:rPr>
              <a:t>Universal Screener</a:t>
            </a:r>
          </a:p>
        </p:txBody>
      </p:sp>
      <p:sp>
        <p:nvSpPr>
          <p:cNvPr id="12" name="Rectangle: Rounded Corners 11">
            <a:extLst>
              <a:ext uri="{FF2B5EF4-FFF2-40B4-BE49-F238E27FC236}">
                <a16:creationId xmlns:a16="http://schemas.microsoft.com/office/drawing/2014/main" id="{9F42A1E4-0A08-3BDA-6758-188852D44956}"/>
              </a:ext>
            </a:extLst>
          </p:cNvPr>
          <p:cNvSpPr/>
          <p:nvPr/>
        </p:nvSpPr>
        <p:spPr>
          <a:xfrm>
            <a:off x="921600" y="2330218"/>
            <a:ext cx="3519321" cy="1272953"/>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DE007B97-8AC6-8255-0731-8E95958CD2E9}"/>
              </a:ext>
            </a:extLst>
          </p:cNvPr>
          <p:cNvSpPr/>
          <p:nvPr/>
        </p:nvSpPr>
        <p:spPr>
          <a:xfrm>
            <a:off x="5154050" y="2330218"/>
            <a:ext cx="2950261" cy="1272953"/>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Proxima Nova Semibold" panose="02000506030000020004"/>
            </a:endParaRPr>
          </a:p>
        </p:txBody>
      </p:sp>
      <p:sp>
        <p:nvSpPr>
          <p:cNvPr id="15" name="TextBox 14">
            <a:extLst>
              <a:ext uri="{FF2B5EF4-FFF2-40B4-BE49-F238E27FC236}">
                <a16:creationId xmlns:a16="http://schemas.microsoft.com/office/drawing/2014/main" id="{FE6A82AC-E1E3-6CA5-FFA0-312918FB1890}"/>
              </a:ext>
            </a:extLst>
          </p:cNvPr>
          <p:cNvSpPr txBox="1"/>
          <p:nvPr/>
        </p:nvSpPr>
        <p:spPr>
          <a:xfrm>
            <a:off x="5354844" y="2422355"/>
            <a:ext cx="2468662" cy="430887"/>
          </a:xfrm>
          <a:prstGeom prst="rect">
            <a:avLst/>
          </a:prstGeom>
          <a:noFill/>
        </p:spPr>
        <p:txBody>
          <a:bodyPr wrap="square">
            <a:spAutoFit/>
          </a:bodyPr>
          <a:lstStyle/>
          <a:p>
            <a:pPr algn="ctr"/>
            <a:r>
              <a:rPr lang="en-US" sz="2200" b="1">
                <a:latin typeface="Arial" panose="020B0604020202020204" pitchFamily="34" charset="0"/>
                <a:cs typeface="Arial" panose="020B0604020202020204" pitchFamily="34" charset="0"/>
              </a:rPr>
              <a:t>4 Forms</a:t>
            </a:r>
          </a:p>
        </p:txBody>
      </p:sp>
      <p:pic>
        <p:nvPicPr>
          <p:cNvPr id="16" name="Picture 15">
            <a:extLst>
              <a:ext uri="{FF2B5EF4-FFF2-40B4-BE49-F238E27FC236}">
                <a16:creationId xmlns:a16="http://schemas.microsoft.com/office/drawing/2014/main" id="{52962F46-F0E0-3B7A-3CC7-C839292ADA99}"/>
              </a:ext>
            </a:extLst>
          </p:cNvPr>
          <p:cNvPicPr>
            <a:picLocks noChangeAspect="1"/>
          </p:cNvPicPr>
          <p:nvPr/>
        </p:nvPicPr>
        <p:blipFill>
          <a:blip r:embed="rId3"/>
          <a:stretch>
            <a:fillRect/>
          </a:stretch>
        </p:blipFill>
        <p:spPr>
          <a:xfrm>
            <a:off x="243836" y="4059278"/>
            <a:ext cx="11701634" cy="2673882"/>
          </a:xfrm>
          <a:prstGeom prst="rect">
            <a:avLst/>
          </a:prstGeom>
          <a:effectLst>
            <a:outerShdw blurRad="50800" dist="38100" dir="2700000" algn="tl" rotWithShape="0">
              <a:prstClr val="black">
                <a:alpha val="40000"/>
              </a:prstClr>
            </a:outerShdw>
          </a:effectLst>
        </p:spPr>
      </p:pic>
      <p:pic>
        <p:nvPicPr>
          <p:cNvPr id="17" name="Picture 16" descr="A blue and black clock&#10;&#10;Description automatically generated">
            <a:extLst>
              <a:ext uri="{FF2B5EF4-FFF2-40B4-BE49-F238E27FC236}">
                <a16:creationId xmlns:a16="http://schemas.microsoft.com/office/drawing/2014/main" id="{B787DF1B-22E5-3DA5-59E8-A6EA97C11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333" y="2932331"/>
            <a:ext cx="487684" cy="496669"/>
          </a:xfrm>
          <a:prstGeom prst="rect">
            <a:avLst/>
          </a:prstGeom>
        </p:spPr>
      </p:pic>
      <p:pic>
        <p:nvPicPr>
          <p:cNvPr id="18" name="Picture 17" descr="A diagram of a description&#10;&#10;Description automatically generated with medium confidence">
            <a:extLst>
              <a:ext uri="{FF2B5EF4-FFF2-40B4-BE49-F238E27FC236}">
                <a16:creationId xmlns:a16="http://schemas.microsoft.com/office/drawing/2014/main" id="{4EF544A3-5881-18B1-8769-53BEA3DF8153}"/>
              </a:ext>
            </a:extLst>
          </p:cNvPr>
          <p:cNvPicPr>
            <a:picLocks noChangeAspect="1"/>
          </p:cNvPicPr>
          <p:nvPr/>
        </p:nvPicPr>
        <p:blipFill>
          <a:blip r:embed="rId5"/>
          <a:stretch>
            <a:fillRect/>
          </a:stretch>
        </p:blipFill>
        <p:spPr>
          <a:xfrm>
            <a:off x="243836" y="3749518"/>
            <a:ext cx="11948164" cy="2983642"/>
          </a:xfrm>
          <a:prstGeom prst="rect">
            <a:avLst/>
          </a:prstGeom>
        </p:spPr>
      </p:pic>
    </p:spTree>
    <p:extLst>
      <p:ext uri="{BB962C8B-B14F-4D97-AF65-F5344CB8AC3E}">
        <p14:creationId xmlns:p14="http://schemas.microsoft.com/office/powerpoint/2010/main" val="355262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4F54-FA7F-3879-C3A1-547474D117A5}"/>
              </a:ext>
            </a:extLst>
          </p:cNvPr>
          <p:cNvSpPr>
            <a:spLocks noGrp="1"/>
          </p:cNvSpPr>
          <p:nvPr>
            <p:ph type="title"/>
          </p:nvPr>
        </p:nvSpPr>
        <p:spPr/>
        <p:txBody>
          <a:bodyPr>
            <a:normAutofit/>
          </a:bodyPr>
          <a:lstStyle/>
          <a:p>
            <a:r>
              <a:rPr lang="en-US" sz="4000"/>
              <a:t>DESSA 2</a:t>
            </a:r>
          </a:p>
        </p:txBody>
      </p:sp>
      <p:sp>
        <p:nvSpPr>
          <p:cNvPr id="4" name="Text Placeholder 3">
            <a:extLst>
              <a:ext uri="{FF2B5EF4-FFF2-40B4-BE49-F238E27FC236}">
                <a16:creationId xmlns:a16="http://schemas.microsoft.com/office/drawing/2014/main" id="{9AC655C7-DEE3-BD8B-ED7F-5D8A747CF15F}"/>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58159CD8-5EA5-94D5-A016-BC8372E98315}"/>
              </a:ext>
            </a:extLst>
          </p:cNvPr>
          <p:cNvGrpSpPr/>
          <p:nvPr/>
        </p:nvGrpSpPr>
        <p:grpSpPr>
          <a:xfrm>
            <a:off x="557477" y="4714358"/>
            <a:ext cx="3335761" cy="1468080"/>
            <a:chOff x="6271672" y="2494320"/>
            <a:chExt cx="2736364" cy="1566051"/>
          </a:xfrm>
        </p:grpSpPr>
        <p:sp>
          <p:nvSpPr>
            <p:cNvPr id="6" name="Rectangle: Rounded Corners 5">
              <a:extLst>
                <a:ext uri="{FF2B5EF4-FFF2-40B4-BE49-F238E27FC236}">
                  <a16:creationId xmlns:a16="http://schemas.microsoft.com/office/drawing/2014/main" id="{4679B639-84F6-7042-E057-842A742D8871}"/>
                </a:ext>
              </a:extLst>
            </p:cNvPr>
            <p:cNvSpPr/>
            <p:nvPr/>
          </p:nvSpPr>
          <p:spPr>
            <a:xfrm>
              <a:off x="6271672" y="2494320"/>
              <a:ext cx="2736364" cy="156605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otham Light"/>
                  <a:ea typeface="+mn-ea"/>
                  <a:cs typeface="+mn-cs"/>
                </a:rPr>
                <a:t> </a:t>
              </a:r>
            </a:p>
          </p:txBody>
        </p:sp>
        <p:sp>
          <p:nvSpPr>
            <p:cNvPr id="7" name="TextBox 6">
              <a:extLst>
                <a:ext uri="{FF2B5EF4-FFF2-40B4-BE49-F238E27FC236}">
                  <a16:creationId xmlns:a16="http://schemas.microsoft.com/office/drawing/2014/main" id="{4DE09D24-1B75-58B7-4D98-AA5B62F6D976}"/>
                </a:ext>
              </a:extLst>
            </p:cNvPr>
            <p:cNvSpPr txBox="1"/>
            <p:nvPr/>
          </p:nvSpPr>
          <p:spPr>
            <a:xfrm>
              <a:off x="6334972" y="2605428"/>
              <a:ext cx="2520818" cy="13080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00325B"/>
                  </a:solidFill>
                  <a:effectLst/>
                  <a:uLnTx/>
                  <a:uFillTx/>
                  <a:latin typeface="Proxima Nova Semibold" panose="02000506030000020004"/>
                  <a:cs typeface="Arial"/>
                  <a:sym typeface="Arial"/>
                </a:rPr>
                <a:t>Scores</a:t>
              </a:r>
              <a:r>
                <a:rPr kumimoji="0" lang="en-US" sz="2200" b="1" i="0" u="none" strike="noStrike" kern="0" cap="none" spc="0" normalizeH="0" baseline="0" noProof="0">
                  <a:ln>
                    <a:noFill/>
                  </a:ln>
                  <a:solidFill>
                    <a:srgbClr val="00325B"/>
                  </a:solidFill>
                  <a:effectLst/>
                  <a:uLnTx/>
                  <a:uFillTx/>
                  <a:latin typeface="Proxima Nova Semibold" panose="02000506030000020004"/>
                  <a:cs typeface="Arial"/>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rgbClr val="00325B"/>
                </a:solidFill>
                <a:effectLst/>
                <a:uLnTx/>
                <a:uFillTx/>
                <a:latin typeface="Proxima Nova Semibold" panose="02000506030000020004"/>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Social and Emotional Composite (SEC)</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6 competency areas</a:t>
              </a:r>
            </a:p>
          </p:txBody>
        </p:sp>
      </p:grpSp>
      <p:grpSp>
        <p:nvGrpSpPr>
          <p:cNvPr id="8" name="Group 7">
            <a:extLst>
              <a:ext uri="{FF2B5EF4-FFF2-40B4-BE49-F238E27FC236}">
                <a16:creationId xmlns:a16="http://schemas.microsoft.com/office/drawing/2014/main" id="{B90556AE-11BC-275A-42A9-B8EB33681E05}"/>
              </a:ext>
            </a:extLst>
          </p:cNvPr>
          <p:cNvGrpSpPr/>
          <p:nvPr/>
        </p:nvGrpSpPr>
        <p:grpSpPr>
          <a:xfrm>
            <a:off x="557477" y="2997926"/>
            <a:ext cx="3335761" cy="1468080"/>
            <a:chOff x="2584569" y="2494320"/>
            <a:chExt cx="3335761" cy="1468080"/>
          </a:xfrm>
        </p:grpSpPr>
        <p:sp>
          <p:nvSpPr>
            <p:cNvPr id="9" name="TextBox 8">
              <a:extLst>
                <a:ext uri="{FF2B5EF4-FFF2-40B4-BE49-F238E27FC236}">
                  <a16:creationId xmlns:a16="http://schemas.microsoft.com/office/drawing/2014/main" id="{A3364A10-E2C6-4809-A0AA-BE693BBA549A}"/>
                </a:ext>
              </a:extLst>
            </p:cNvPr>
            <p:cNvSpPr txBox="1"/>
            <p:nvPr/>
          </p:nvSpPr>
          <p:spPr>
            <a:xfrm>
              <a:off x="2798074" y="2666948"/>
              <a:ext cx="29087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Proxima Nova Semibold" panose="02000506030000020004"/>
                </a:rPr>
                <a:t>Assessment of 6 competency areas</a:t>
              </a:r>
            </a:p>
          </p:txBody>
        </p:sp>
        <p:sp>
          <p:nvSpPr>
            <p:cNvPr id="10" name="Rectangle: Rounded Corners 9">
              <a:extLst>
                <a:ext uri="{FF2B5EF4-FFF2-40B4-BE49-F238E27FC236}">
                  <a16:creationId xmlns:a16="http://schemas.microsoft.com/office/drawing/2014/main" id="{D6C9D080-EBEF-2B36-BACD-4DD3341BDB9C}"/>
                </a:ext>
              </a:extLst>
            </p:cNvPr>
            <p:cNvSpPr/>
            <p:nvPr/>
          </p:nvSpPr>
          <p:spPr>
            <a:xfrm>
              <a:off x="2584569" y="2494320"/>
              <a:ext cx="3335761" cy="1468080"/>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Light"/>
                <a:ea typeface="+mn-ea"/>
                <a:cs typeface="+mn-cs"/>
              </a:endParaRPr>
            </a:p>
          </p:txBody>
        </p:sp>
        <p:sp>
          <p:nvSpPr>
            <p:cNvPr id="11" name="TextBox 10">
              <a:extLst>
                <a:ext uri="{FF2B5EF4-FFF2-40B4-BE49-F238E27FC236}">
                  <a16:creationId xmlns:a16="http://schemas.microsoft.com/office/drawing/2014/main" id="{20281A56-81DF-46C6-D1D3-C2121D96BBBA}"/>
                </a:ext>
              </a:extLst>
            </p:cNvPr>
            <p:cNvSpPr txBox="1"/>
            <p:nvPr/>
          </p:nvSpPr>
          <p:spPr>
            <a:xfrm>
              <a:off x="2701089" y="3259470"/>
              <a:ext cx="3102717"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747679"/>
                  </a:solidFill>
                  <a:effectLst/>
                  <a:uLnTx/>
                  <a:uFillTx/>
                  <a:latin typeface="Proxima Nova Semibold" panose="02000506030000020004"/>
                </a:rPr>
                <a:t>Educators Complete</a:t>
              </a: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p:txBody>
        </p:sp>
      </p:grpSp>
      <p:sp>
        <p:nvSpPr>
          <p:cNvPr id="12" name="Rectangle: Rounded Corners 11">
            <a:extLst>
              <a:ext uri="{FF2B5EF4-FFF2-40B4-BE49-F238E27FC236}">
                <a16:creationId xmlns:a16="http://schemas.microsoft.com/office/drawing/2014/main" id="{F392DBBF-191C-2FA2-B0FB-B606856CE1CE}"/>
              </a:ext>
            </a:extLst>
          </p:cNvPr>
          <p:cNvSpPr/>
          <p:nvPr/>
        </p:nvSpPr>
        <p:spPr>
          <a:xfrm>
            <a:off x="1205690" y="2084873"/>
            <a:ext cx="1930905" cy="633976"/>
          </a:xfrm>
          <a:prstGeom prst="roundRect">
            <a:avLst/>
          </a:prstGeom>
          <a:solidFill>
            <a:srgbClr val="00325B"/>
          </a:solidFill>
          <a:ln w="76200" cap="flat" cmpd="sng" algn="ctr">
            <a:solidFill>
              <a:srgbClr val="00325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Proxima Nova Semibold" panose="02000506030000020004"/>
                <a:ea typeface="+mn-ea"/>
                <a:cs typeface="+mn-cs"/>
              </a:rPr>
              <a:t>K-8</a:t>
            </a:r>
          </a:p>
        </p:txBody>
      </p:sp>
      <p:pic>
        <p:nvPicPr>
          <p:cNvPr id="13" name="Picture 12">
            <a:extLst>
              <a:ext uri="{FF2B5EF4-FFF2-40B4-BE49-F238E27FC236}">
                <a16:creationId xmlns:a16="http://schemas.microsoft.com/office/drawing/2014/main" id="{7CFB8B91-7FC0-7D8A-A878-DFECAC15C238}"/>
              </a:ext>
            </a:extLst>
          </p:cNvPr>
          <p:cNvPicPr>
            <a:picLocks noChangeAspect="1"/>
          </p:cNvPicPr>
          <p:nvPr/>
        </p:nvPicPr>
        <p:blipFill>
          <a:blip r:embed="rId3"/>
          <a:stretch>
            <a:fillRect/>
          </a:stretch>
        </p:blipFill>
        <p:spPr>
          <a:xfrm>
            <a:off x="4468493" y="842666"/>
            <a:ext cx="7277480" cy="59260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547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F78F-F056-8BF7-BEAD-E38C1C3747BF}"/>
              </a:ext>
            </a:extLst>
          </p:cNvPr>
          <p:cNvSpPr>
            <a:spLocks noGrp="1"/>
          </p:cNvSpPr>
          <p:nvPr>
            <p:ph type="title"/>
          </p:nvPr>
        </p:nvSpPr>
        <p:spPr/>
        <p:txBody>
          <a:bodyPr>
            <a:normAutofit/>
          </a:bodyPr>
          <a:lstStyle/>
          <a:p>
            <a:r>
              <a:rPr lang="en-US" sz="4000"/>
              <a:t>DESSA High School Edition (HSE)</a:t>
            </a:r>
          </a:p>
        </p:txBody>
      </p:sp>
      <p:sp>
        <p:nvSpPr>
          <p:cNvPr id="4" name="Text Placeholder 3">
            <a:extLst>
              <a:ext uri="{FF2B5EF4-FFF2-40B4-BE49-F238E27FC236}">
                <a16:creationId xmlns:a16="http://schemas.microsoft.com/office/drawing/2014/main" id="{30FB47DC-33B1-998F-6340-D603D4889ADD}"/>
              </a:ext>
            </a:extLst>
          </p:cNvPr>
          <p:cNvSpPr>
            <a:spLocks noGrp="1"/>
          </p:cNvSpPr>
          <p:nvPr>
            <p:ph type="body" sz="half" idx="2"/>
          </p:nvPr>
        </p:nvSpPr>
        <p:spPr/>
        <p:txBody>
          <a:bodyPr>
            <a:normAutofit fontScale="92500" lnSpcReduction="10000"/>
          </a:bodyPr>
          <a:lstStyle/>
          <a:p>
            <a:endParaRPr lang="en-US"/>
          </a:p>
        </p:txBody>
      </p:sp>
      <p:sp>
        <p:nvSpPr>
          <p:cNvPr id="6" name="TextBox 5">
            <a:extLst>
              <a:ext uri="{FF2B5EF4-FFF2-40B4-BE49-F238E27FC236}">
                <a16:creationId xmlns:a16="http://schemas.microsoft.com/office/drawing/2014/main" id="{CB7CA957-E75A-3F0D-A5F3-4E14CC59F8C2}"/>
              </a:ext>
            </a:extLst>
          </p:cNvPr>
          <p:cNvSpPr txBox="1"/>
          <p:nvPr/>
        </p:nvSpPr>
        <p:spPr>
          <a:xfrm>
            <a:off x="452516" y="3772002"/>
            <a:ext cx="4136956" cy="502702"/>
          </a:xfrm>
          <a:prstGeom prst="rect">
            <a:avLst/>
          </a:prstGeom>
          <a:noFill/>
        </p:spPr>
        <p:txBody>
          <a:bodyPr wrap="square">
            <a:spAutoFit/>
          </a:bodyPr>
          <a:lstStyle/>
          <a:p>
            <a:pPr algn="ctr"/>
            <a:endParaRPr lang="en-US" sz="1600" b="1" baseline="30000">
              <a:latin typeface="Proxima Nova Semibold" panose="02000506030000020004"/>
            </a:endParaRPr>
          </a:p>
          <a:p>
            <a:pPr algn="ctr"/>
            <a:r>
              <a:rPr lang="en-US" sz="1600" b="1">
                <a:latin typeface="Proxima Nova Semibold" panose="02000506030000020004"/>
              </a:rPr>
              <a:t>Educators Complete</a:t>
            </a:r>
            <a:endParaRPr lang="en-US" sz="1600" b="1" baseline="30000">
              <a:latin typeface="Proxima Nova Semibold" panose="02000506030000020004"/>
            </a:endParaRPr>
          </a:p>
        </p:txBody>
      </p:sp>
      <p:sp>
        <p:nvSpPr>
          <p:cNvPr id="7" name="TextBox 6">
            <a:extLst>
              <a:ext uri="{FF2B5EF4-FFF2-40B4-BE49-F238E27FC236}">
                <a16:creationId xmlns:a16="http://schemas.microsoft.com/office/drawing/2014/main" id="{93CA948D-F928-345E-EA62-3E27BFE919B6}"/>
              </a:ext>
            </a:extLst>
          </p:cNvPr>
          <p:cNvSpPr txBox="1"/>
          <p:nvPr/>
        </p:nvSpPr>
        <p:spPr>
          <a:xfrm>
            <a:off x="531730" y="3515949"/>
            <a:ext cx="3878332" cy="338554"/>
          </a:xfrm>
          <a:prstGeom prst="rect">
            <a:avLst/>
          </a:prstGeom>
          <a:noFill/>
        </p:spPr>
        <p:txBody>
          <a:bodyPr wrap="square" lIns="91440" tIns="45720" rIns="91440" bIns="45720" anchor="t">
            <a:spAutoFit/>
          </a:bodyPr>
          <a:lstStyle/>
          <a:p>
            <a:pPr algn="ctr"/>
            <a:r>
              <a:rPr lang="en-US" sz="1600" b="1">
                <a:latin typeface="Proxima Nova Semibold" panose="02000506030000020004"/>
              </a:rPr>
              <a:t>Assessment of 8 competency areas</a:t>
            </a:r>
          </a:p>
        </p:txBody>
      </p:sp>
      <p:sp>
        <p:nvSpPr>
          <p:cNvPr id="8" name="Rectangle: Rounded Corners 7">
            <a:extLst>
              <a:ext uri="{FF2B5EF4-FFF2-40B4-BE49-F238E27FC236}">
                <a16:creationId xmlns:a16="http://schemas.microsoft.com/office/drawing/2014/main" id="{0428B1A2-87C4-FAF7-021F-D644DDFF44C7}"/>
              </a:ext>
            </a:extLst>
          </p:cNvPr>
          <p:cNvSpPr/>
          <p:nvPr/>
        </p:nvSpPr>
        <p:spPr>
          <a:xfrm>
            <a:off x="577843" y="3377468"/>
            <a:ext cx="3886303" cy="933857"/>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1715855B-3738-E060-3E0D-909E5DE1447E}"/>
              </a:ext>
            </a:extLst>
          </p:cNvPr>
          <p:cNvSpPr/>
          <p:nvPr/>
        </p:nvSpPr>
        <p:spPr>
          <a:xfrm>
            <a:off x="604885" y="4757661"/>
            <a:ext cx="3832219" cy="1163565"/>
          </a:xfrm>
          <a:prstGeom prst="roundRect">
            <a:avLst/>
          </a:prstGeom>
          <a:no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p>
        </p:txBody>
      </p:sp>
      <p:sp>
        <p:nvSpPr>
          <p:cNvPr id="11" name="TextBox 10">
            <a:extLst>
              <a:ext uri="{FF2B5EF4-FFF2-40B4-BE49-F238E27FC236}">
                <a16:creationId xmlns:a16="http://schemas.microsoft.com/office/drawing/2014/main" id="{7450FB89-656F-25C3-A2E4-37A1991A6E31}"/>
              </a:ext>
            </a:extLst>
          </p:cNvPr>
          <p:cNvSpPr txBox="1"/>
          <p:nvPr/>
        </p:nvSpPr>
        <p:spPr>
          <a:xfrm>
            <a:off x="673457" y="4810289"/>
            <a:ext cx="3648962" cy="1077218"/>
          </a:xfrm>
          <a:prstGeom prst="rect">
            <a:avLst/>
          </a:prstGeom>
          <a:noFill/>
        </p:spPr>
        <p:txBody>
          <a:bodyPr wrap="square">
            <a:spAutoFit/>
          </a:bodyPr>
          <a:lstStyle/>
          <a:p>
            <a:pPr algn="ctr" defTabSz="1219170">
              <a:buClr>
                <a:srgbClr val="000000"/>
              </a:buClr>
              <a:defRPr/>
            </a:pPr>
            <a:r>
              <a:rPr lang="en-US" sz="1600" b="1" u="sng" kern="0">
                <a:latin typeface="Arial" panose="020B0604020202020204" pitchFamily="34" charset="0"/>
                <a:cs typeface="Arial" panose="020B0604020202020204" pitchFamily="34" charset="0"/>
                <a:sym typeface="Arial"/>
              </a:rPr>
              <a:t>Scores:</a:t>
            </a:r>
          </a:p>
          <a:p>
            <a:pPr algn="ctr" defTabSz="1219170">
              <a:buClr>
                <a:srgbClr val="000000"/>
              </a:buClr>
              <a:defRPr/>
            </a:pPr>
            <a:r>
              <a:rPr lang="en-US" sz="1600" b="1" kern="0">
                <a:latin typeface="Arial" panose="020B0604020202020204" pitchFamily="34" charset="0"/>
                <a:cs typeface="Arial" panose="020B0604020202020204" pitchFamily="34" charset="0"/>
                <a:sym typeface="Arial"/>
              </a:rPr>
              <a:t>Social and Emotional Composite (SEC)</a:t>
            </a:r>
          </a:p>
          <a:p>
            <a:pPr algn="ctr" defTabSz="1219170">
              <a:buClr>
                <a:srgbClr val="000000"/>
              </a:buClr>
              <a:defRPr/>
            </a:pPr>
            <a:r>
              <a:rPr lang="en-US" sz="1600" b="1" kern="0">
                <a:latin typeface="Arial" panose="020B0604020202020204" pitchFamily="34" charset="0"/>
                <a:cs typeface="Arial" panose="020B0604020202020204" pitchFamily="34" charset="0"/>
                <a:sym typeface="Arial"/>
              </a:rPr>
              <a:t>8 competency areas</a:t>
            </a:r>
          </a:p>
        </p:txBody>
      </p:sp>
      <p:sp>
        <p:nvSpPr>
          <p:cNvPr id="12" name="Rectangle: Rounded Corners 11">
            <a:extLst>
              <a:ext uri="{FF2B5EF4-FFF2-40B4-BE49-F238E27FC236}">
                <a16:creationId xmlns:a16="http://schemas.microsoft.com/office/drawing/2014/main" id="{EF44E52B-E466-7E58-A3AC-360DCBD8DB92}"/>
              </a:ext>
            </a:extLst>
          </p:cNvPr>
          <p:cNvSpPr/>
          <p:nvPr/>
        </p:nvSpPr>
        <p:spPr>
          <a:xfrm>
            <a:off x="1546207" y="2259981"/>
            <a:ext cx="1949574" cy="658000"/>
          </a:xfrm>
          <a:prstGeom prst="roundRect">
            <a:avLst/>
          </a:prstGeom>
          <a:solidFill>
            <a:srgbClr val="00325E"/>
          </a:solidFill>
          <a:ln w="76200">
            <a:solidFill>
              <a:srgbClr val="003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9</a:t>
            </a:r>
            <a:r>
              <a:rPr lang="en-US" sz="2200" baseline="30000">
                <a:latin typeface="Arial" panose="020B0604020202020204" pitchFamily="34" charset="0"/>
                <a:cs typeface="Arial" panose="020B0604020202020204" pitchFamily="34" charset="0"/>
              </a:rPr>
              <a:t>th</a:t>
            </a:r>
            <a:r>
              <a:rPr lang="en-US" sz="2200">
                <a:latin typeface="Arial" panose="020B0604020202020204" pitchFamily="34" charset="0"/>
                <a:cs typeface="Arial" panose="020B0604020202020204" pitchFamily="34" charset="0"/>
              </a:rPr>
              <a:t>-12</a:t>
            </a:r>
            <a:r>
              <a:rPr lang="en-US" sz="2200" baseline="30000">
                <a:latin typeface="Arial" panose="020B0604020202020204" pitchFamily="34" charset="0"/>
                <a:cs typeface="Arial" panose="020B0604020202020204" pitchFamily="34" charset="0"/>
              </a:rPr>
              <a:t>th</a:t>
            </a:r>
            <a:r>
              <a:rPr lang="en-US" sz="2200">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7480D653-4E35-AC9A-DE28-CF40EA2AF581}"/>
              </a:ext>
            </a:extLst>
          </p:cNvPr>
          <p:cNvPicPr>
            <a:picLocks noChangeAspect="1"/>
          </p:cNvPicPr>
          <p:nvPr/>
        </p:nvPicPr>
        <p:blipFill>
          <a:blip r:embed="rId3"/>
          <a:stretch>
            <a:fillRect/>
          </a:stretch>
        </p:blipFill>
        <p:spPr>
          <a:xfrm>
            <a:off x="5178056" y="1237877"/>
            <a:ext cx="6830212" cy="5394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8031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ADB01-54E1-6D5C-65F3-8A54836A022F}"/>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D87F1EF4-3E75-6044-B76A-ADF7442C45F7}"/>
              </a:ext>
            </a:extLst>
          </p:cNvPr>
          <p:cNvSpPr>
            <a:spLocks noGrp="1"/>
          </p:cNvSpPr>
          <p:nvPr>
            <p:ph type="title"/>
          </p:nvPr>
        </p:nvSpPr>
        <p:spPr>
          <a:xfrm>
            <a:off x="1809529" y="511969"/>
            <a:ext cx="9607770" cy="986631"/>
          </a:xfrm>
        </p:spPr>
        <p:txBody>
          <a:bodyPr>
            <a:normAutofit/>
          </a:bodyPr>
          <a:lstStyle/>
          <a:p>
            <a:r>
              <a:rPr lang="en-US" sz="4000" dirty="0"/>
              <a:t>DESSA 2 and DESSA HSE Results</a:t>
            </a:r>
          </a:p>
        </p:txBody>
      </p:sp>
      <p:pic>
        <p:nvPicPr>
          <p:cNvPr id="6" name="Picture 5">
            <a:extLst>
              <a:ext uri="{FF2B5EF4-FFF2-40B4-BE49-F238E27FC236}">
                <a16:creationId xmlns:a16="http://schemas.microsoft.com/office/drawing/2014/main" id="{36B8532B-D217-3ECD-031C-F5B4DF26BEB4}"/>
              </a:ext>
            </a:extLst>
          </p:cNvPr>
          <p:cNvPicPr>
            <a:picLocks noChangeAspect="1"/>
          </p:cNvPicPr>
          <p:nvPr/>
        </p:nvPicPr>
        <p:blipFill>
          <a:blip r:embed="rId3"/>
          <a:stretch>
            <a:fillRect/>
          </a:stretch>
        </p:blipFill>
        <p:spPr>
          <a:xfrm>
            <a:off x="1809529" y="1296456"/>
            <a:ext cx="8572941" cy="52771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903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501041" y="1824713"/>
            <a:ext cx="5047989" cy="4313040"/>
          </a:xfrm>
        </p:spPr>
        <p:txBody>
          <a:bodyPr anchor="b">
            <a:noAutofit/>
          </a:bodyPr>
          <a:lstStyle/>
          <a:p>
            <a:r>
              <a:rPr lang="en-US" sz="2800"/>
              <a:t>Think-Pair-Share: </a:t>
            </a:r>
            <a:br>
              <a:rPr lang="en-US" sz="2800"/>
            </a:br>
            <a:br>
              <a:rPr lang="en-US" sz="2800"/>
            </a:br>
            <a:r>
              <a:rPr lang="en-US" sz="2800"/>
              <a:t>How might a strength-based approach improve:</a:t>
            </a:r>
            <a:br>
              <a:rPr lang="en-US" sz="2800"/>
            </a:br>
            <a:br>
              <a:rPr lang="en-US" sz="2800"/>
            </a:br>
            <a:r>
              <a:rPr lang="en-US" sz="2800"/>
              <a:t>Conversations about students?</a:t>
            </a:r>
            <a:br>
              <a:rPr lang="en-US" sz="2800"/>
            </a:br>
            <a:br>
              <a:rPr lang="en-US" sz="2800"/>
            </a:br>
            <a:r>
              <a:rPr lang="en-US" sz="2800"/>
              <a:t>Culture and climate?</a:t>
            </a:r>
            <a:br>
              <a:rPr lang="en-US" sz="2800"/>
            </a:br>
            <a:br>
              <a:rPr lang="en-US" sz="2800"/>
            </a:br>
            <a:r>
              <a:rPr lang="en-US" sz="2800"/>
              <a:t>Engagement with families?</a:t>
            </a:r>
            <a:br>
              <a:rPr lang="en-US" sz="2800"/>
            </a:br>
            <a:endParaRPr lang="en-US" sz="2800"/>
          </a:p>
        </p:txBody>
      </p:sp>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19818" r="19816" b="-1"/>
          <a:stretch/>
        </p:blipFill>
        <p:spPr>
          <a:xfrm>
            <a:off x="5989982" y="10"/>
            <a:ext cx="6202017" cy="6857990"/>
          </a:xfrm>
          <a:prstGeom prst="rect">
            <a:avLst/>
          </a:prstGeom>
          <a:noFill/>
        </p:spPr>
      </p:pic>
    </p:spTree>
    <p:extLst>
      <p:ext uri="{BB962C8B-B14F-4D97-AF65-F5344CB8AC3E}">
        <p14:creationId xmlns:p14="http://schemas.microsoft.com/office/powerpoint/2010/main" val="356838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0D9E-756A-4D8B-97BB-D25ABC0B9582}"/>
              </a:ext>
            </a:extLst>
          </p:cNvPr>
          <p:cNvSpPr>
            <a:spLocks noGrp="1"/>
          </p:cNvSpPr>
          <p:nvPr>
            <p:ph type="title"/>
          </p:nvPr>
        </p:nvSpPr>
        <p:spPr>
          <a:xfrm>
            <a:off x="671212" y="2113006"/>
            <a:ext cx="4336498" cy="946781"/>
          </a:xfrm>
        </p:spPr>
        <p:txBody>
          <a:bodyPr>
            <a:noAutofit/>
          </a:bodyPr>
          <a:lstStyle/>
          <a:p>
            <a:pPr algn="ctr"/>
            <a:r>
              <a:rPr lang="en-US" sz="7000"/>
              <a:t>Q &amp; A</a:t>
            </a:r>
          </a:p>
        </p:txBody>
      </p:sp>
      <p:sp>
        <p:nvSpPr>
          <p:cNvPr id="3" name="Text Placeholder 2">
            <a:extLst>
              <a:ext uri="{FF2B5EF4-FFF2-40B4-BE49-F238E27FC236}">
                <a16:creationId xmlns:a16="http://schemas.microsoft.com/office/drawing/2014/main" id="{93E040C2-B16D-AA3F-410E-A719575E6667}"/>
              </a:ext>
            </a:extLst>
          </p:cNvPr>
          <p:cNvSpPr>
            <a:spLocks noGrp="1"/>
          </p:cNvSpPr>
          <p:nvPr>
            <p:ph type="body" idx="1"/>
          </p:nvPr>
        </p:nvSpPr>
        <p:spPr>
          <a:xfrm>
            <a:off x="831850" y="4510216"/>
            <a:ext cx="4336498" cy="1606380"/>
          </a:xfrm>
        </p:spPr>
        <p:txBody>
          <a:bodyPr>
            <a:noAutofit/>
          </a:bodyPr>
          <a:lstStyle/>
          <a:p>
            <a:pPr>
              <a:lnSpc>
                <a:spcPct val="200000"/>
              </a:lnSpc>
            </a:pPr>
            <a:r>
              <a:rPr lang="en-US" sz="1800" dirty="0"/>
              <a:t>What questions, curiosities, or big ideas would you like to share regarding any of the DESSA assessments?</a:t>
            </a:r>
          </a:p>
        </p:txBody>
      </p:sp>
      <p:pic>
        <p:nvPicPr>
          <p:cNvPr id="5" name="Picture Placeholder 8">
            <a:extLst>
              <a:ext uri="{FF2B5EF4-FFF2-40B4-BE49-F238E27FC236}">
                <a16:creationId xmlns:a16="http://schemas.microsoft.com/office/drawing/2014/main" id="{BCF179EA-D112-3004-2F8E-3B8254B514F8}"/>
              </a:ext>
            </a:extLst>
          </p:cNvPr>
          <p:cNvPicPr>
            <a:picLocks noGrp="1" noChangeAspect="1"/>
          </p:cNvPicPr>
          <p:nvPr>
            <p:ph type="pic" sz="quarter" idx="10"/>
          </p:nvPr>
        </p:nvPicPr>
        <p:blipFill>
          <a:blip r:embed="rId3"/>
          <a:srcRect l="16085" r="16085"/>
          <a:stretch>
            <a:fillRect/>
          </a:stretch>
        </p:blipFill>
        <p:spPr>
          <a:xfrm>
            <a:off x="5989638" y="0"/>
            <a:ext cx="6202362" cy="6858000"/>
          </a:xfrm>
          <a:prstGeom prst="rect">
            <a:avLst/>
          </a:prstGeom>
        </p:spPr>
      </p:pic>
    </p:spTree>
    <p:extLst>
      <p:ext uri="{BB962C8B-B14F-4D97-AF65-F5344CB8AC3E}">
        <p14:creationId xmlns:p14="http://schemas.microsoft.com/office/powerpoint/2010/main" val="397742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06B7-846D-2475-489A-1B2ECB9EA45C}"/>
              </a:ext>
            </a:extLst>
          </p:cNvPr>
          <p:cNvSpPr>
            <a:spLocks noGrp="1"/>
          </p:cNvSpPr>
          <p:nvPr>
            <p:ph type="ctrTitle"/>
          </p:nvPr>
        </p:nvSpPr>
        <p:spPr>
          <a:xfrm>
            <a:off x="1524000" y="1706563"/>
            <a:ext cx="9144000" cy="2387600"/>
          </a:xfrm>
        </p:spPr>
        <p:txBody>
          <a:bodyPr/>
          <a:lstStyle/>
          <a:p>
            <a:r>
              <a:rPr lang="en-US" dirty="0"/>
              <a:t>How to Complete a Rating</a:t>
            </a:r>
          </a:p>
        </p:txBody>
      </p:sp>
      <p:sp>
        <p:nvSpPr>
          <p:cNvPr id="4" name="Text Placeholder 3">
            <a:extLst>
              <a:ext uri="{FF2B5EF4-FFF2-40B4-BE49-F238E27FC236}">
                <a16:creationId xmlns:a16="http://schemas.microsoft.com/office/drawing/2014/main" id="{27D34652-F2ED-ECDC-ED62-36F0BA849A3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3294358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096000" y="797510"/>
            <a:ext cx="5817326" cy="5139869"/>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a:p>
            <a:pPr>
              <a:lnSpc>
                <a:spcPct val="200000"/>
              </a:lnSpc>
            </a:pPr>
            <a:r>
              <a:rPr lang="en-US" sz="2200" dirty="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2000" dirty="0">
                <a:solidFill>
                  <a:srgbClr val="00325E"/>
                </a:solidFill>
                <a:latin typeface="+mn-lt"/>
              </a:rPr>
              <a:t>Identify </a:t>
            </a:r>
            <a:r>
              <a:rPr lang="en-US" sz="2000" b="0" i="0" dirty="0">
                <a:solidFill>
                  <a:srgbClr val="00325E"/>
                </a:solidFill>
                <a:effectLst/>
                <a:latin typeface="+mn-lt"/>
              </a:rPr>
              <a:t>key components of the DESSA 2 and DESSA High School Edition (HSE) assessments.</a:t>
            </a:r>
            <a:endParaRPr lang="en-US" sz="2000" dirty="0">
              <a:solidFill>
                <a:srgbClr val="00325E"/>
              </a:solidFill>
              <a:latin typeface="+mn-lt"/>
            </a:endParaRPr>
          </a:p>
          <a:p>
            <a:pPr marL="342900" indent="-342900">
              <a:lnSpc>
                <a:spcPct val="150000"/>
              </a:lnSpc>
              <a:buFont typeface="Arial" panose="020B0604020202020204" pitchFamily="34" charset="0"/>
              <a:buChar char="•"/>
            </a:pPr>
            <a:r>
              <a:rPr lang="en-US" sz="2000" b="0" i="0" dirty="0">
                <a:solidFill>
                  <a:srgbClr val="00325E"/>
                </a:solidFill>
                <a:effectLst/>
                <a:latin typeface="+mn-lt"/>
              </a:rPr>
              <a:t>Demonstrate best practices for completing ratings</a:t>
            </a:r>
            <a:r>
              <a:rPr lang="en-US" sz="2000" dirty="0">
                <a:solidFill>
                  <a:srgbClr val="00325E"/>
                </a:solidFill>
                <a:latin typeface="+mn-lt"/>
              </a:rPr>
              <a:t> and interpreting</a:t>
            </a:r>
            <a:r>
              <a:rPr lang="en-US" sz="2000" b="0" i="0" dirty="0">
                <a:solidFill>
                  <a:srgbClr val="00325E"/>
                </a:solidFill>
                <a:effectLst/>
                <a:latin typeface="+mn-lt"/>
              </a:rPr>
              <a:t> the scoring result categories. </a:t>
            </a:r>
            <a:endParaRPr lang="en-US" sz="2000" dirty="0">
              <a:solidFill>
                <a:srgbClr val="00325E"/>
              </a:solidFill>
              <a:latin typeface="+mn-lt"/>
            </a:endParaRPr>
          </a:p>
          <a:p>
            <a:pPr marL="342900" indent="-342900">
              <a:lnSpc>
                <a:spcPct val="150000"/>
              </a:lnSpc>
              <a:buFont typeface="Arial" panose="020B0604020202020204" pitchFamily="34" charset="0"/>
              <a:buChar char="•"/>
            </a:pPr>
            <a:r>
              <a:rPr lang="en-US" sz="2000" b="0" i="0" dirty="0">
                <a:solidFill>
                  <a:srgbClr val="00325E"/>
                </a:solidFill>
                <a:effectLst/>
                <a:latin typeface="+mn-lt"/>
              </a:rPr>
              <a:t>Explore key features of the Educator Portal.</a:t>
            </a:r>
            <a:endParaRPr lang="en-US" sz="2000" dirty="0">
              <a:solidFill>
                <a:srgbClr val="00325E"/>
              </a:solidFill>
              <a:latin typeface="+mn-lt"/>
            </a:endParaRPr>
          </a:p>
          <a:p>
            <a:pPr marL="285750" indent="-28575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CACB-90B2-966B-F147-B56EEB35C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C5CF8-E2C5-EE81-DB2B-CAD07AEB797B}"/>
              </a:ext>
            </a:extLst>
          </p:cNvPr>
          <p:cNvSpPr>
            <a:spLocks noGrp="1"/>
          </p:cNvSpPr>
          <p:nvPr>
            <p:ph type="title"/>
          </p:nvPr>
        </p:nvSpPr>
        <p:spPr/>
        <p:txBody>
          <a:bodyPr>
            <a:normAutofit/>
          </a:bodyPr>
          <a:lstStyle/>
          <a:p>
            <a:r>
              <a:rPr lang="en-US" sz="4000"/>
              <a:t>Tips for Educators Preparing to Rate</a:t>
            </a:r>
          </a:p>
        </p:txBody>
      </p:sp>
      <p:sp>
        <p:nvSpPr>
          <p:cNvPr id="4" name="Text Placeholder 3">
            <a:extLst>
              <a:ext uri="{FF2B5EF4-FFF2-40B4-BE49-F238E27FC236}">
                <a16:creationId xmlns:a16="http://schemas.microsoft.com/office/drawing/2014/main" id="{BFED02FA-D121-F2BE-3CB5-71E25FFE58C8}"/>
              </a:ext>
            </a:extLst>
          </p:cNvPr>
          <p:cNvSpPr>
            <a:spLocks noGrp="1"/>
          </p:cNvSpPr>
          <p:nvPr>
            <p:ph type="body" sz="half" idx="2"/>
          </p:nvPr>
        </p:nvSpPr>
        <p:spPr/>
        <p:txBody>
          <a:bodyPr>
            <a:normAutofit fontScale="92500" lnSpcReduction="10000"/>
          </a:bodyPr>
          <a:lstStyle/>
          <a:p>
            <a:endParaRPr lang="en-US"/>
          </a:p>
        </p:txBody>
      </p:sp>
      <p:sp>
        <p:nvSpPr>
          <p:cNvPr id="5" name="Content Placeholder 2">
            <a:extLst>
              <a:ext uri="{FF2B5EF4-FFF2-40B4-BE49-F238E27FC236}">
                <a16:creationId xmlns:a16="http://schemas.microsoft.com/office/drawing/2014/main" id="{910D8FBB-CE1E-8B09-7C07-5DB493A166B4}"/>
              </a:ext>
            </a:extLst>
          </p:cNvPr>
          <p:cNvSpPr txBox="1">
            <a:spLocks/>
          </p:cNvSpPr>
          <p:nvPr/>
        </p:nvSpPr>
        <p:spPr>
          <a:xfrm>
            <a:off x="681747" y="2237744"/>
            <a:ext cx="10828506" cy="41082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20252E"/>
              </a:buClr>
            </a:pPr>
            <a:r>
              <a:rPr lang="en-US" dirty="0">
                <a:solidFill>
                  <a:srgbClr val="20252E"/>
                </a:solidFill>
              </a:rPr>
              <a:t>Be intentional in observation.</a:t>
            </a:r>
          </a:p>
          <a:p>
            <a:pPr>
              <a:lnSpc>
                <a:spcPct val="200000"/>
              </a:lnSpc>
              <a:buClr>
                <a:srgbClr val="20252E"/>
              </a:buClr>
            </a:pPr>
            <a:r>
              <a:rPr lang="en-US" dirty="0">
                <a:solidFill>
                  <a:srgbClr val="20252E"/>
                </a:solidFill>
              </a:rPr>
              <a:t>Get familiar with the DESSA items.</a:t>
            </a:r>
          </a:p>
          <a:p>
            <a:pPr>
              <a:lnSpc>
                <a:spcPct val="200000"/>
              </a:lnSpc>
              <a:buClr>
                <a:srgbClr val="20252E"/>
              </a:buClr>
            </a:pPr>
            <a:r>
              <a:rPr lang="en-US" dirty="0">
                <a:solidFill>
                  <a:srgbClr val="20252E"/>
                </a:solidFill>
              </a:rPr>
              <a:t>Don’t overthink it.</a:t>
            </a:r>
          </a:p>
          <a:p>
            <a:pPr>
              <a:lnSpc>
                <a:spcPct val="200000"/>
              </a:lnSpc>
              <a:buClr>
                <a:srgbClr val="20252E"/>
              </a:buClr>
            </a:pPr>
            <a:r>
              <a:rPr lang="en-US" dirty="0">
                <a:solidFill>
                  <a:srgbClr val="20252E"/>
                </a:solidFill>
              </a:rPr>
              <a:t>Stick to </a:t>
            </a:r>
            <a:r>
              <a:rPr lang="en-US" u="sng" dirty="0">
                <a:solidFill>
                  <a:srgbClr val="20252E"/>
                </a:solidFill>
              </a:rPr>
              <a:t>your</a:t>
            </a:r>
            <a:r>
              <a:rPr lang="en-US" dirty="0">
                <a:solidFill>
                  <a:srgbClr val="20252E"/>
                </a:solidFill>
              </a:rPr>
              <a:t> facts.</a:t>
            </a:r>
          </a:p>
          <a:p>
            <a:pPr>
              <a:lnSpc>
                <a:spcPct val="200000"/>
              </a:lnSpc>
              <a:buClr>
                <a:srgbClr val="20252E"/>
              </a:buClr>
            </a:pPr>
            <a:r>
              <a:rPr lang="en-US" dirty="0">
                <a:solidFill>
                  <a:srgbClr val="20252E"/>
                </a:solidFill>
              </a:rPr>
              <a:t>Plan your rating time.</a:t>
            </a:r>
          </a:p>
        </p:txBody>
      </p:sp>
      <p:pic>
        <p:nvPicPr>
          <p:cNvPr id="8" name="Picture 7" descr="A blue and yellow checklist with a thumbs up sign&#10;&#10;Description automatically generated">
            <a:extLst>
              <a:ext uri="{FF2B5EF4-FFF2-40B4-BE49-F238E27FC236}">
                <a16:creationId xmlns:a16="http://schemas.microsoft.com/office/drawing/2014/main" id="{CA143682-0956-EEA8-D045-6CF27B89495D}"/>
              </a:ext>
            </a:extLst>
          </p:cNvPr>
          <p:cNvPicPr>
            <a:picLocks noChangeAspect="1"/>
          </p:cNvPicPr>
          <p:nvPr/>
        </p:nvPicPr>
        <p:blipFill>
          <a:blip r:embed="rId3"/>
          <a:srcRect l="22408" r="22268"/>
          <a:stretch/>
        </p:blipFill>
        <p:spPr>
          <a:xfrm>
            <a:off x="7308598" y="2237744"/>
            <a:ext cx="3926047" cy="3991787"/>
          </a:xfrm>
          <a:prstGeom prst="rect">
            <a:avLst/>
          </a:prstGeom>
        </p:spPr>
      </p:pic>
    </p:spTree>
    <p:extLst>
      <p:ext uri="{BB962C8B-B14F-4D97-AF65-F5344CB8AC3E}">
        <p14:creationId xmlns:p14="http://schemas.microsoft.com/office/powerpoint/2010/main" val="43845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B1DD-65FA-9292-8928-837A0397B475}"/>
              </a:ext>
            </a:extLst>
          </p:cNvPr>
          <p:cNvSpPr>
            <a:spLocks noGrp="1"/>
          </p:cNvSpPr>
          <p:nvPr>
            <p:ph type="title"/>
          </p:nvPr>
        </p:nvSpPr>
        <p:spPr/>
        <p:txBody>
          <a:bodyPr>
            <a:normAutofit/>
          </a:bodyPr>
          <a:lstStyle/>
          <a:p>
            <a:r>
              <a:rPr lang="en-US" sz="4000" dirty="0"/>
              <a:t>Let’s Practice a Rating</a:t>
            </a:r>
          </a:p>
        </p:txBody>
      </p:sp>
      <p:sp>
        <p:nvSpPr>
          <p:cNvPr id="3" name="Content Placeholder 2">
            <a:extLst>
              <a:ext uri="{FF2B5EF4-FFF2-40B4-BE49-F238E27FC236}">
                <a16:creationId xmlns:a16="http://schemas.microsoft.com/office/drawing/2014/main" id="{8F326F19-262D-70C2-47F0-F84A18A4C3E2}"/>
              </a:ext>
            </a:extLst>
          </p:cNvPr>
          <p:cNvSpPr>
            <a:spLocks noGrp="1"/>
          </p:cNvSpPr>
          <p:nvPr>
            <p:ph idx="1"/>
          </p:nvPr>
        </p:nvSpPr>
        <p:spPr>
          <a:xfrm>
            <a:off x="743197" y="2278857"/>
            <a:ext cx="4470070" cy="3898106"/>
          </a:xfrm>
        </p:spPr>
        <p:txBody>
          <a:bodyPr>
            <a:normAutofit lnSpcReduction="10000"/>
          </a:bodyPr>
          <a:lstStyle/>
          <a:p>
            <a:pPr>
              <a:lnSpc>
                <a:spcPct val="150000"/>
              </a:lnSpc>
            </a:pPr>
            <a:r>
              <a:rPr lang="en-US" dirty="0"/>
              <a:t>Imagine your school-aged self or someone you know. You can even imagine your favorite book character.</a:t>
            </a:r>
          </a:p>
          <a:p>
            <a:pPr>
              <a:lnSpc>
                <a:spcPct val="150000"/>
              </a:lnSpc>
            </a:pPr>
            <a:r>
              <a:rPr lang="en-US" dirty="0"/>
              <a:t>Answer each question according to that person’s behavior.</a:t>
            </a:r>
          </a:p>
        </p:txBody>
      </p:sp>
      <p:sp>
        <p:nvSpPr>
          <p:cNvPr id="4" name="Text Placeholder 3">
            <a:extLst>
              <a:ext uri="{FF2B5EF4-FFF2-40B4-BE49-F238E27FC236}">
                <a16:creationId xmlns:a16="http://schemas.microsoft.com/office/drawing/2014/main" id="{423AF0D1-FF36-57D4-D8D0-5CCBA1EC80C4}"/>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F71690A8-6104-8D3E-91F4-2A3506560432}"/>
              </a:ext>
            </a:extLst>
          </p:cNvPr>
          <p:cNvPicPr>
            <a:picLocks noChangeAspect="1"/>
          </p:cNvPicPr>
          <p:nvPr/>
        </p:nvPicPr>
        <p:blipFill>
          <a:blip r:embed="rId3"/>
          <a:stretch>
            <a:fillRect/>
          </a:stretch>
        </p:blipFill>
        <p:spPr>
          <a:xfrm>
            <a:off x="5806943" y="1255316"/>
            <a:ext cx="5879838" cy="5359400"/>
          </a:xfrm>
          <a:prstGeom prst="rect">
            <a:avLst/>
          </a:prstGeom>
          <a:ln w="28575">
            <a:solidFill>
              <a:srgbClr val="20252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538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DB0-A69A-1DE3-A58D-8A1CA2E9491B}"/>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80703211-54A5-A343-323F-04143755B44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8C221BBC-7E7D-29CC-C048-AC4E55DEF18F}"/>
              </a:ext>
            </a:extLst>
          </p:cNvPr>
          <p:cNvSpPr txBox="1">
            <a:spLocks/>
          </p:cNvSpPr>
          <p:nvPr/>
        </p:nvSpPr>
        <p:spPr>
          <a:xfrm>
            <a:off x="312686" y="2884758"/>
            <a:ext cx="3510916" cy="2430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a:p>
            <a:pPr marL="0" marR="0" lvl="0" indent="0"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None/>
              <a:tabLst/>
              <a:defRPr/>
            </a:pPr>
            <a:endPar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1E6EF9C1-EEAD-E47A-062B-1B18C86EB4C3}"/>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01E42711-3BD9-9329-B620-91D8B18FF098}"/>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1B2AEDD5-586F-A3C8-474C-3ED62B30AB9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spTree>
    <p:extLst>
      <p:ext uri="{BB962C8B-B14F-4D97-AF65-F5344CB8AC3E}">
        <p14:creationId xmlns:p14="http://schemas.microsoft.com/office/powerpoint/2010/main" val="2886233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0C95-1DBA-913F-54C8-D176CCED0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0406D-BE54-6706-948C-86F74DA917C8}"/>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77853172-408D-4E7C-A01F-43E8459EE30D}"/>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6F13F3DC-D5E3-7900-B896-B29A8963994F}"/>
              </a:ext>
            </a:extLst>
          </p:cNvPr>
          <p:cNvSpPr txBox="1">
            <a:spLocks/>
          </p:cNvSpPr>
          <p:nvPr/>
        </p:nvSpPr>
        <p:spPr>
          <a:xfrm>
            <a:off x="708659" y="2234444"/>
            <a:ext cx="3128625" cy="3985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a:lnSpc>
                <a:spcPct val="107000"/>
              </a:lnSpc>
              <a:spcBef>
                <a:spcPts val="0"/>
              </a:spcBef>
              <a:spcAft>
                <a:spcPts val="1067"/>
              </a:spcAft>
              <a:buClr>
                <a:srgbClr val="20252E"/>
              </a:buClr>
              <a:buFont typeface="+mj-lt"/>
              <a:buAutoNum type="arabicPeriod" startAt="3"/>
              <a:defRPr/>
            </a:pPr>
            <a:r>
              <a:rPr lang="en-US" kern="100" dirty="0">
                <a:solidFill>
                  <a:srgbClr val="20252E"/>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Click “Submit”.</a:t>
            </a:r>
          </a:p>
          <a:p>
            <a:pPr marL="457189">
              <a:lnSpc>
                <a:spcPct val="107000"/>
              </a:lnSpc>
              <a:spcBef>
                <a:spcPts val="0"/>
              </a:spcBef>
              <a:spcAft>
                <a:spcPts val="1067"/>
              </a:spcAft>
              <a:buClr>
                <a:srgbClr val="20252E"/>
              </a:buClr>
              <a:buFont typeface="Arial" panose="020B0604020202020204" pitchFamily="34" charset="0"/>
              <a:buAutoNum type="arabicPeriod" startAt="3"/>
              <a:defRPr/>
            </a:pPr>
            <a:endParaRPr lang="en-US" kern="0" dirty="0">
              <a:solidFill>
                <a:srgbClr val="20252E"/>
              </a:solidFill>
              <a:latin typeface="Arial" panose="020B0604020202020204"/>
            </a:endParaRPr>
          </a:p>
        </p:txBody>
      </p:sp>
      <p:pic>
        <p:nvPicPr>
          <p:cNvPr id="9" name="Picture 8">
            <a:extLst>
              <a:ext uri="{FF2B5EF4-FFF2-40B4-BE49-F238E27FC236}">
                <a16:creationId xmlns:a16="http://schemas.microsoft.com/office/drawing/2014/main" id="{16ABD929-6A22-2DA8-4B0C-248F0AB9936A}"/>
              </a:ext>
            </a:extLst>
          </p:cNvPr>
          <p:cNvPicPr>
            <a:picLocks noChangeAspect="1"/>
          </p:cNvPicPr>
          <p:nvPr/>
        </p:nvPicPr>
        <p:blipFill>
          <a:blip r:embed="rId3"/>
          <a:stretch>
            <a:fillRect/>
          </a:stretch>
        </p:blipFill>
        <p:spPr>
          <a:xfrm>
            <a:off x="3916494" y="2145886"/>
            <a:ext cx="7853509" cy="4417599"/>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4514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350B-DF15-CAC2-142F-AB3D07A83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4E38-67B3-5F89-9E5B-46C3C2AE2F4E}"/>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58BE1EA1-58AA-7DDA-E0F9-3EFD994A779C}"/>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C5910049-DCE2-4B87-42A0-BFA72A3B034E}"/>
              </a:ext>
            </a:extLst>
          </p:cNvPr>
          <p:cNvSpPr txBox="1">
            <a:spLocks/>
          </p:cNvSpPr>
          <p:nvPr/>
        </p:nvSpPr>
        <p:spPr>
          <a:xfrm>
            <a:off x="783922" y="2641262"/>
            <a:ext cx="3128625" cy="32454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p:txBody>
      </p:sp>
      <p:pic>
        <p:nvPicPr>
          <p:cNvPr id="9" name="Picture 8">
            <a:extLst>
              <a:ext uri="{FF2B5EF4-FFF2-40B4-BE49-F238E27FC236}">
                <a16:creationId xmlns:a16="http://schemas.microsoft.com/office/drawing/2014/main" id="{89FDAC3A-4BD1-14C9-B970-7BF37AD0DE98}"/>
              </a:ext>
            </a:extLst>
          </p:cNvPr>
          <p:cNvPicPr>
            <a:picLocks noChangeAspect="1"/>
          </p:cNvPicPr>
          <p:nvPr/>
        </p:nvPicPr>
        <p:blipFill>
          <a:blip r:embed="rId3"/>
          <a:stretch>
            <a:fillRect/>
          </a:stretch>
        </p:blipFill>
        <p:spPr>
          <a:xfrm>
            <a:off x="4301208" y="2156539"/>
            <a:ext cx="7493144" cy="4214893"/>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7252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0042F-EE70-595C-911C-68B0E9098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2D9EB-4935-9B2A-D7B9-F9DD0F1B7A5F}"/>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EB6747B5-5996-A8FA-1A73-647D19C015C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CB3602B0-94AA-F89A-B0ED-42FAA84426DC}"/>
              </a:ext>
            </a:extLst>
          </p:cNvPr>
          <p:cNvSpPr txBox="1">
            <a:spLocks/>
          </p:cNvSpPr>
          <p:nvPr/>
        </p:nvSpPr>
        <p:spPr>
          <a:xfrm>
            <a:off x="625258" y="2229969"/>
            <a:ext cx="3355932" cy="39390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red circle represents the Need for Instruction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blue circle represents the Typical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green circle represents the strength range.</a:t>
            </a:r>
          </a:p>
          <a:p>
            <a:pPr marL="380990" marR="0" lvl="0" indent="-380990" algn="l" defTabSz="914400" rtl="0" eaLnBrk="1" fontAlgn="auto" latinLnBrk="0" hangingPunct="1">
              <a:lnSpc>
                <a:spcPct val="107000"/>
              </a:lnSpc>
              <a:spcBef>
                <a:spcPts val="0"/>
              </a:spcBef>
              <a:spcAft>
                <a:spcPts val="1067"/>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 gray circle means the student has not yet been rated.</a:t>
            </a:r>
          </a:p>
        </p:txBody>
      </p:sp>
      <p:pic>
        <p:nvPicPr>
          <p:cNvPr id="6" name="Picture 5">
            <a:extLst>
              <a:ext uri="{FF2B5EF4-FFF2-40B4-BE49-F238E27FC236}">
                <a16:creationId xmlns:a16="http://schemas.microsoft.com/office/drawing/2014/main" id="{B510CAD3-5DBC-9150-1265-3A4F4999B88C}"/>
              </a:ext>
            </a:extLst>
          </p:cNvPr>
          <p:cNvPicPr>
            <a:picLocks noChangeAspect="1"/>
          </p:cNvPicPr>
          <p:nvPr/>
        </p:nvPicPr>
        <p:blipFill>
          <a:blip r:embed="rId3"/>
          <a:stretch>
            <a:fillRect/>
          </a:stretch>
        </p:blipFill>
        <p:spPr>
          <a:xfrm>
            <a:off x="4466543" y="2098484"/>
            <a:ext cx="7470281" cy="4202032"/>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80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FD2F9-9940-0D84-3CFE-F19631091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4E001-4709-D264-E885-8C6D6D048807}"/>
              </a:ext>
            </a:extLst>
          </p:cNvPr>
          <p:cNvSpPr>
            <a:spLocks noGrp="1"/>
          </p:cNvSpPr>
          <p:nvPr>
            <p:ph type="title"/>
          </p:nvPr>
        </p:nvSpPr>
        <p:spPr/>
        <p:txBody>
          <a:bodyPr>
            <a:normAutofit/>
          </a:bodyPr>
          <a:lstStyle/>
          <a:p>
            <a:r>
              <a:rPr lang="en-US" sz="4000"/>
              <a:t>Completing a Rating</a:t>
            </a:r>
          </a:p>
        </p:txBody>
      </p:sp>
      <p:sp>
        <p:nvSpPr>
          <p:cNvPr id="4" name="Text Placeholder 3">
            <a:extLst>
              <a:ext uri="{FF2B5EF4-FFF2-40B4-BE49-F238E27FC236}">
                <a16:creationId xmlns:a16="http://schemas.microsoft.com/office/drawing/2014/main" id="{B5E59B15-10E6-B2E1-B410-426ABB363065}"/>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9FE0B4B6-CE81-E1CD-DA92-4AEDC30E0524}"/>
              </a:ext>
            </a:extLst>
          </p:cNvPr>
          <p:cNvSpPr txBox="1">
            <a:spLocks/>
          </p:cNvSpPr>
          <p:nvPr/>
        </p:nvSpPr>
        <p:spPr>
          <a:xfrm>
            <a:off x="457310" y="2360398"/>
            <a:ext cx="3619807" cy="37147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365" indent="-380365">
              <a:lnSpc>
                <a:spcPct val="107000"/>
              </a:lnSpc>
              <a:spcBef>
                <a:spcPts val="0"/>
              </a:spcBef>
              <a:spcAft>
                <a:spcPts val="1067"/>
              </a:spcAft>
              <a:buClr>
                <a:srgbClr val="20252E"/>
              </a:buClr>
              <a:defRPr/>
            </a:pPr>
            <a:r>
              <a:rPr lang="en-US" sz="1800" kern="0" dirty="0">
                <a:solidFill>
                  <a:srgbClr val="20252E"/>
                </a:solidFill>
                <a:latin typeface="Arial" panose="020B0604020202020204"/>
              </a:rPr>
              <a:t>Students with a green check mark do not require additional rating.</a:t>
            </a:r>
            <a:endParaRPr lang="en-US" dirty="0">
              <a:solidFill>
                <a:srgbClr val="20252E"/>
              </a:solidFill>
            </a:endParaRPr>
          </a:p>
          <a:p>
            <a:pPr marL="380365" indent="-380365">
              <a:lnSpc>
                <a:spcPct val="107000"/>
              </a:lnSpc>
              <a:spcBef>
                <a:spcPts val="0"/>
              </a:spcBef>
              <a:spcAft>
                <a:spcPts val="1067"/>
              </a:spcAft>
              <a:buClr>
                <a:srgbClr val="20252E"/>
              </a:buClr>
              <a:defRPr/>
            </a:pPr>
            <a:r>
              <a:rPr lang="en-US" sz="1800" kern="0" dirty="0">
                <a:solidFill>
                  <a:srgbClr val="20252E"/>
                </a:solidFill>
                <a:latin typeface="Arial" panose="020B0604020202020204"/>
              </a:rPr>
              <a:t>Students without a green check require a full DESSA.</a:t>
            </a:r>
          </a:p>
          <a:p>
            <a:pPr marL="380365" indent="-380365">
              <a:lnSpc>
                <a:spcPct val="107000"/>
              </a:lnSpc>
              <a:spcBef>
                <a:spcPts val="0"/>
              </a:spcBef>
              <a:spcAft>
                <a:spcPts val="1067"/>
              </a:spcAft>
              <a:buClr>
                <a:srgbClr val="20252E"/>
              </a:buClr>
              <a:defRPr/>
            </a:pPr>
            <a:r>
              <a:rPr lang="en-US" sz="1800" kern="0" dirty="0">
                <a:solidFill>
                  <a:srgbClr val="20252E"/>
                </a:solidFill>
                <a:latin typeface="Arial" panose="020B0604020202020204"/>
              </a:rPr>
              <a:t>Example: Nerti’s teacher has completed the DESSA mini but not the DESSA for Nerti. This same teacher completed a DESSA mini and full DESSA for Abbie.</a:t>
            </a:r>
          </a:p>
          <a:p>
            <a:pPr marL="380365" indent="-380365">
              <a:lnSpc>
                <a:spcPct val="107000"/>
              </a:lnSpc>
              <a:spcBef>
                <a:spcPts val="0"/>
              </a:spcBef>
              <a:spcAft>
                <a:spcPts val="1067"/>
              </a:spcAft>
              <a:buClr>
                <a:srgbClr val="20252E"/>
              </a:buClr>
              <a:defRPr/>
            </a:pPr>
            <a:endParaRPr lang="en-US" sz="1800" kern="0" dirty="0">
              <a:solidFill>
                <a:srgbClr val="20252E"/>
              </a:solidFill>
              <a:latin typeface="Arial" panose="020B0604020202020204"/>
            </a:endParaRPr>
          </a:p>
        </p:txBody>
      </p:sp>
      <p:pic>
        <p:nvPicPr>
          <p:cNvPr id="7" name="Picture 6">
            <a:extLst>
              <a:ext uri="{FF2B5EF4-FFF2-40B4-BE49-F238E27FC236}">
                <a16:creationId xmlns:a16="http://schemas.microsoft.com/office/drawing/2014/main" id="{47D1E20A-7016-A9F0-5E1C-8887D353CBB0}"/>
              </a:ext>
            </a:extLst>
          </p:cNvPr>
          <p:cNvPicPr>
            <a:picLocks noChangeAspect="1"/>
          </p:cNvPicPr>
          <p:nvPr/>
        </p:nvPicPr>
        <p:blipFill>
          <a:blip r:embed="rId3"/>
          <a:stretch>
            <a:fillRect/>
          </a:stretch>
        </p:blipFill>
        <p:spPr>
          <a:xfrm>
            <a:off x="4499838" y="2116744"/>
            <a:ext cx="7470281" cy="4202032"/>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212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F64-C39D-CE63-75F2-06B0589DA519}"/>
              </a:ext>
            </a:extLst>
          </p:cNvPr>
          <p:cNvSpPr>
            <a:spLocks noGrp="1"/>
          </p:cNvSpPr>
          <p:nvPr>
            <p:ph type="ctrTitle"/>
          </p:nvPr>
        </p:nvSpPr>
        <p:spPr>
          <a:xfrm>
            <a:off x="1524000" y="1858963"/>
            <a:ext cx="9144000" cy="2387600"/>
          </a:xfrm>
        </p:spPr>
        <p:txBody>
          <a:bodyPr/>
          <a:lstStyle/>
          <a:p>
            <a:r>
              <a:rPr lang="en-US" dirty="0"/>
              <a:t>The Educator Portal</a:t>
            </a:r>
          </a:p>
        </p:txBody>
      </p:sp>
      <p:sp>
        <p:nvSpPr>
          <p:cNvPr id="4" name="Text Placeholder 3">
            <a:extLst>
              <a:ext uri="{FF2B5EF4-FFF2-40B4-BE49-F238E27FC236}">
                <a16:creationId xmlns:a16="http://schemas.microsoft.com/office/drawing/2014/main" id="{C77FF9F6-F991-2E25-A32E-B4C8C5D2F101}"/>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3841829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34D-98FB-3203-8221-514A262BF503}"/>
              </a:ext>
            </a:extLst>
          </p:cNvPr>
          <p:cNvSpPr>
            <a:spLocks noGrp="1"/>
          </p:cNvSpPr>
          <p:nvPr>
            <p:ph type="title"/>
          </p:nvPr>
        </p:nvSpPr>
        <p:spPr/>
        <p:txBody>
          <a:bodyPr>
            <a:normAutofit/>
          </a:bodyPr>
          <a:lstStyle/>
          <a:p>
            <a:r>
              <a:rPr lang="en-US" sz="4000"/>
              <a:t>User Roles in the DESSA System</a:t>
            </a:r>
          </a:p>
        </p:txBody>
      </p:sp>
      <p:sp>
        <p:nvSpPr>
          <p:cNvPr id="4" name="Text Placeholder 3">
            <a:extLst>
              <a:ext uri="{FF2B5EF4-FFF2-40B4-BE49-F238E27FC236}">
                <a16:creationId xmlns:a16="http://schemas.microsoft.com/office/drawing/2014/main" id="{49D9F2A6-8BC8-5F8B-FAEC-1821108F9A3C}"/>
              </a:ext>
            </a:extLst>
          </p:cNvPr>
          <p:cNvSpPr>
            <a:spLocks noGrp="1"/>
          </p:cNvSpPr>
          <p:nvPr>
            <p:ph type="body" sz="half" idx="2"/>
          </p:nvPr>
        </p:nvSpPr>
        <p:spPr/>
        <p:txBody>
          <a:bodyPr>
            <a:normAutofit fontScale="92500" lnSpcReduction="10000"/>
          </a:body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BF2A1A34-CC5F-B09B-D4D7-5823AA53F4F5}"/>
              </a:ext>
            </a:extLst>
          </p:cNvPr>
          <p:cNvPicPr>
            <a:picLocks noChangeAspect="1"/>
          </p:cNvPicPr>
          <p:nvPr/>
        </p:nvPicPr>
        <p:blipFill>
          <a:blip r:embed="rId3"/>
          <a:stretch>
            <a:fillRect/>
          </a:stretch>
        </p:blipFill>
        <p:spPr>
          <a:xfrm>
            <a:off x="639515" y="1931434"/>
            <a:ext cx="3487305" cy="348730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9CDDA93-3BE5-E750-796D-A3F34481D16D}"/>
              </a:ext>
            </a:extLst>
          </p:cNvPr>
          <p:cNvPicPr>
            <a:picLocks noChangeAspect="1"/>
          </p:cNvPicPr>
          <p:nvPr/>
        </p:nvPicPr>
        <p:blipFill>
          <a:blip r:embed="rId4"/>
          <a:stretch>
            <a:fillRect/>
          </a:stretch>
        </p:blipFill>
        <p:spPr>
          <a:xfrm>
            <a:off x="8040129" y="1931435"/>
            <a:ext cx="3487304" cy="3487304"/>
          </a:xfrm>
          <a:prstGeom prst="rect">
            <a:avLst/>
          </a:prstGeom>
        </p:spPr>
      </p:pic>
      <p:sp>
        <p:nvSpPr>
          <p:cNvPr id="7" name="TextBox 6">
            <a:extLst>
              <a:ext uri="{FF2B5EF4-FFF2-40B4-BE49-F238E27FC236}">
                <a16:creationId xmlns:a16="http://schemas.microsoft.com/office/drawing/2014/main" id="{ED420B14-4FBF-960F-009F-7A004DEB3D46}"/>
              </a:ext>
            </a:extLst>
          </p:cNvPr>
          <p:cNvSpPr txBox="1"/>
          <p:nvPr/>
        </p:nvSpPr>
        <p:spPr>
          <a:xfrm>
            <a:off x="8486029"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for their assigned students.</a:t>
            </a:r>
          </a:p>
        </p:txBody>
      </p:sp>
      <p:sp>
        <p:nvSpPr>
          <p:cNvPr id="8" name="TextBox 7">
            <a:extLst>
              <a:ext uri="{FF2B5EF4-FFF2-40B4-BE49-F238E27FC236}">
                <a16:creationId xmlns:a16="http://schemas.microsoft.com/office/drawing/2014/main" id="{C8462946-5F57-FE40-994B-3522AAE87729}"/>
              </a:ext>
            </a:extLst>
          </p:cNvPr>
          <p:cNvSpPr txBox="1"/>
          <p:nvPr/>
        </p:nvSpPr>
        <p:spPr>
          <a:xfrm>
            <a:off x="4952583"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from their site only.</a:t>
            </a:r>
          </a:p>
        </p:txBody>
      </p:sp>
      <p:sp>
        <p:nvSpPr>
          <p:cNvPr id="9" name="TextBox 8">
            <a:extLst>
              <a:ext uri="{FF2B5EF4-FFF2-40B4-BE49-F238E27FC236}">
                <a16:creationId xmlns:a16="http://schemas.microsoft.com/office/drawing/2014/main" id="{4AED0210-4E55-2685-7B3D-163B01938AD1}"/>
              </a:ext>
            </a:extLst>
          </p:cNvPr>
          <p:cNvSpPr txBox="1"/>
          <p:nvPr/>
        </p:nvSpPr>
        <p:spPr>
          <a:xfrm>
            <a:off x="751693" y="5640155"/>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all reports for the program, sites, and students.</a:t>
            </a:r>
          </a:p>
        </p:txBody>
      </p:sp>
      <p:pic>
        <p:nvPicPr>
          <p:cNvPr id="10" name="Picture 9" descr="A picture containing text, sign&#10;&#10;Description automatically generated">
            <a:extLst>
              <a:ext uri="{FF2B5EF4-FFF2-40B4-BE49-F238E27FC236}">
                <a16:creationId xmlns:a16="http://schemas.microsoft.com/office/drawing/2014/main" id="{A7E2ED58-417D-9052-CAA8-3147F971A1CC}"/>
              </a:ext>
            </a:extLst>
          </p:cNvPr>
          <p:cNvPicPr>
            <a:picLocks noChangeAspect="1"/>
          </p:cNvPicPr>
          <p:nvPr/>
        </p:nvPicPr>
        <p:blipFill>
          <a:blip r:embed="rId5"/>
          <a:stretch>
            <a:fillRect/>
          </a:stretch>
        </p:blipFill>
        <p:spPr>
          <a:xfrm>
            <a:off x="4339822" y="1931434"/>
            <a:ext cx="3487305" cy="3487305"/>
          </a:xfrm>
          <a:prstGeom prst="rect">
            <a:avLst/>
          </a:prstGeom>
        </p:spPr>
      </p:pic>
    </p:spTree>
    <p:extLst>
      <p:ext uri="{BB962C8B-B14F-4D97-AF65-F5344CB8AC3E}">
        <p14:creationId xmlns:p14="http://schemas.microsoft.com/office/powerpoint/2010/main" val="2079310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E53F7-5B92-2F26-C877-BB726ABD49A3}"/>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E7CC2BC0-C973-7A28-C9F6-1DFBA1850482}"/>
              </a:ext>
            </a:extLst>
          </p:cNvPr>
          <p:cNvSpPr>
            <a:spLocks noGrp="1"/>
          </p:cNvSpPr>
          <p:nvPr>
            <p:ph type="title"/>
          </p:nvPr>
        </p:nvSpPr>
        <p:spPr/>
        <p:txBody>
          <a:bodyPr>
            <a:normAutofit/>
          </a:bodyPr>
          <a:lstStyle/>
          <a:p>
            <a:r>
              <a:rPr lang="en-US" sz="4000"/>
              <a:t>Site Leader Dashboard</a:t>
            </a:r>
          </a:p>
        </p:txBody>
      </p:sp>
      <p:pic>
        <p:nvPicPr>
          <p:cNvPr id="6" name="Picture 5">
            <a:extLst>
              <a:ext uri="{FF2B5EF4-FFF2-40B4-BE49-F238E27FC236}">
                <a16:creationId xmlns:a16="http://schemas.microsoft.com/office/drawing/2014/main" id="{3185BD50-708F-FCEA-E9E2-8DA32C7854CC}"/>
              </a:ext>
            </a:extLst>
          </p:cNvPr>
          <p:cNvPicPr>
            <a:picLocks noChangeAspect="1"/>
          </p:cNvPicPr>
          <p:nvPr/>
        </p:nvPicPr>
        <p:blipFill>
          <a:blip r:embed="rId3"/>
          <a:stretch>
            <a:fillRect/>
          </a:stretch>
        </p:blipFill>
        <p:spPr>
          <a:xfrm>
            <a:off x="1801521" y="1377637"/>
            <a:ext cx="9092904" cy="5114758"/>
          </a:xfrm>
          <a:prstGeom prst="rect">
            <a:avLst/>
          </a:prstGeom>
          <a:ln w="28575">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942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F704-A406-AF31-8BAD-1334131243E7}"/>
              </a:ext>
            </a:extLst>
          </p:cNvPr>
          <p:cNvSpPr>
            <a:spLocks noGrp="1"/>
          </p:cNvSpPr>
          <p:nvPr>
            <p:ph type="title"/>
          </p:nvPr>
        </p:nvSpPr>
        <p:spPr>
          <a:xfrm>
            <a:off x="831850" y="1232660"/>
            <a:ext cx="4591920" cy="2852737"/>
          </a:xfrm>
        </p:spPr>
        <p:txBody>
          <a:bodyPr/>
          <a:lstStyle/>
          <a:p>
            <a:r>
              <a:rPr lang="en-US">
                <a:latin typeface="Arial"/>
                <a:cs typeface="Arial"/>
              </a:rPr>
              <a:t>Opening Reflection</a:t>
            </a:r>
            <a:endParaRPr lang="en-US" sz="2000"/>
          </a:p>
        </p:txBody>
      </p:sp>
      <p:sp>
        <p:nvSpPr>
          <p:cNvPr id="5" name="Text Placeholder 4">
            <a:extLst>
              <a:ext uri="{FF2B5EF4-FFF2-40B4-BE49-F238E27FC236}">
                <a16:creationId xmlns:a16="http://schemas.microsoft.com/office/drawing/2014/main" id="{E5DCC4DE-EC42-EECA-2B34-933A25983693}"/>
              </a:ext>
            </a:extLst>
          </p:cNvPr>
          <p:cNvSpPr>
            <a:spLocks noGrp="1"/>
          </p:cNvSpPr>
          <p:nvPr>
            <p:ph type="body" sz="half" idx="2"/>
          </p:nvPr>
        </p:nvSpPr>
        <p:spPr>
          <a:xfrm>
            <a:off x="6402387" y="1135822"/>
            <a:ext cx="4824412" cy="3998038"/>
          </a:xfrm>
        </p:spPr>
        <p:txBody>
          <a:bodyPr vert="horz" lIns="91440" tIns="45720" rIns="91440" bIns="45720" rtlCol="0" anchor="t">
            <a:noAutofit/>
          </a:bodyPr>
          <a:lstStyle/>
          <a:p>
            <a:pPr marL="0" indent="0" algn="ctr">
              <a:lnSpc>
                <a:spcPct val="200000"/>
              </a:lnSpc>
              <a:buNone/>
            </a:pPr>
            <a:r>
              <a:rPr lang="en-US" sz="2800" dirty="0">
                <a:solidFill>
                  <a:srgbClr val="00325E"/>
                </a:solidFill>
              </a:rPr>
              <a:t>What hopes do you have for the students, staff, and families in our school community this year?</a:t>
            </a:r>
          </a:p>
        </p:txBody>
      </p:sp>
      <p:sp>
        <p:nvSpPr>
          <p:cNvPr id="6" name="Text Placeholder 5">
            <a:extLst>
              <a:ext uri="{FF2B5EF4-FFF2-40B4-BE49-F238E27FC236}">
                <a16:creationId xmlns:a16="http://schemas.microsoft.com/office/drawing/2014/main" id="{5A816020-855D-8DFC-215D-12DD23CE36FD}"/>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884713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BA5E8-584C-0A46-0EB8-A42D0C3533D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800509F0-5148-7E3A-847D-18E745F51046}"/>
              </a:ext>
            </a:extLst>
          </p:cNvPr>
          <p:cNvSpPr>
            <a:spLocks noGrp="1"/>
          </p:cNvSpPr>
          <p:nvPr>
            <p:ph type="title"/>
          </p:nvPr>
        </p:nvSpPr>
        <p:spPr/>
        <p:txBody>
          <a:bodyPr>
            <a:normAutofit/>
          </a:bodyPr>
          <a:lstStyle/>
          <a:p>
            <a:r>
              <a:rPr lang="en-US" sz="4000"/>
              <a:t>Educator Dashboard</a:t>
            </a:r>
          </a:p>
        </p:txBody>
      </p:sp>
      <p:pic>
        <p:nvPicPr>
          <p:cNvPr id="4" name="Picture 5" descr="Graphical user interface, application, website&#10;&#10;Description automatically generated">
            <a:extLst>
              <a:ext uri="{FF2B5EF4-FFF2-40B4-BE49-F238E27FC236}">
                <a16:creationId xmlns:a16="http://schemas.microsoft.com/office/drawing/2014/main" id="{552464EA-8A10-85DB-4658-CAAED829CAFF}"/>
              </a:ext>
            </a:extLst>
          </p:cNvPr>
          <p:cNvPicPr>
            <a:picLocks noChangeAspect="1"/>
          </p:cNvPicPr>
          <p:nvPr/>
        </p:nvPicPr>
        <p:blipFill rotWithShape="1">
          <a:blip r:embed="rId3"/>
          <a:srcRect t="6842" b="7058"/>
          <a:stretch/>
        </p:blipFill>
        <p:spPr>
          <a:xfrm>
            <a:off x="0" y="2371756"/>
            <a:ext cx="6417502" cy="3126520"/>
          </a:xfrm>
          <a:prstGeom prst="rect">
            <a:avLst/>
          </a:prstGeom>
          <a:noFill/>
          <a:ln>
            <a:solidFill>
              <a:srgbClr val="00325E"/>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854FCB9-436E-8EB8-1ED8-29B1EBAD1597}"/>
              </a:ext>
            </a:extLst>
          </p:cNvPr>
          <p:cNvPicPr>
            <a:picLocks noChangeAspect="1"/>
          </p:cNvPicPr>
          <p:nvPr/>
        </p:nvPicPr>
        <p:blipFill>
          <a:blip r:embed="rId4"/>
          <a:stretch>
            <a:fillRect/>
          </a:stretch>
        </p:blipFill>
        <p:spPr>
          <a:xfrm>
            <a:off x="6578832" y="2371756"/>
            <a:ext cx="5558258" cy="3126520"/>
          </a:xfrm>
          <a:prstGeom prst="rect">
            <a:avLst/>
          </a:prstGeom>
          <a:ln>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4772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1A-ED1E-5658-AF41-3AF5D4A457EE}"/>
              </a:ext>
            </a:extLst>
          </p:cNvPr>
          <p:cNvSpPr>
            <a:spLocks noGrp="1"/>
          </p:cNvSpPr>
          <p:nvPr>
            <p:ph type="title"/>
          </p:nvPr>
        </p:nvSpPr>
        <p:spPr/>
        <p:txBody>
          <a:bodyPr>
            <a:normAutofit/>
          </a:bodyPr>
          <a:lstStyle/>
          <a:p>
            <a:r>
              <a:rPr lang="en-US" sz="4000"/>
              <a:t>Ratings Tab</a:t>
            </a:r>
          </a:p>
        </p:txBody>
      </p:sp>
      <p:sp>
        <p:nvSpPr>
          <p:cNvPr id="4" name="Text Placeholder 3">
            <a:extLst>
              <a:ext uri="{FF2B5EF4-FFF2-40B4-BE49-F238E27FC236}">
                <a16:creationId xmlns:a16="http://schemas.microsoft.com/office/drawing/2014/main" id="{3467B393-BAAD-D227-B00F-4B76F1B1A89B}"/>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53497AA0-099E-3EF5-F24C-259C33E41C49}"/>
              </a:ext>
            </a:extLst>
          </p:cNvPr>
          <p:cNvPicPr>
            <a:picLocks noChangeAspect="1"/>
          </p:cNvPicPr>
          <p:nvPr/>
        </p:nvPicPr>
        <p:blipFill>
          <a:blip r:embed="rId3"/>
          <a:stretch>
            <a:fillRect/>
          </a:stretch>
        </p:blipFill>
        <p:spPr>
          <a:xfrm>
            <a:off x="3244475" y="1874634"/>
            <a:ext cx="8724965" cy="4890165"/>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7004C5-4903-62E0-D26F-7EDFF5326B79}"/>
              </a:ext>
            </a:extLst>
          </p:cNvPr>
          <p:cNvSpPr txBox="1">
            <a:spLocks/>
          </p:cNvSpPr>
          <p:nvPr/>
        </p:nvSpPr>
        <p:spPr>
          <a:xfrm>
            <a:off x="222560" y="2445933"/>
            <a:ext cx="2727960" cy="37475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 The Ratings tab shows the assigned roster of students.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Answer all DESSA 2 mini questions.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Educators can skip up to 2 questions on DESSA 2</a:t>
            </a:r>
          </a:p>
        </p:txBody>
      </p:sp>
    </p:spTree>
    <p:extLst>
      <p:ext uri="{BB962C8B-B14F-4D97-AF65-F5344CB8AC3E}">
        <p14:creationId xmlns:p14="http://schemas.microsoft.com/office/powerpoint/2010/main" val="2657675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E03B-0F9E-AB59-B448-48AE557927DC}"/>
              </a:ext>
            </a:extLst>
          </p:cNvPr>
          <p:cNvSpPr>
            <a:spLocks noGrp="1"/>
          </p:cNvSpPr>
          <p:nvPr>
            <p:ph type="title"/>
          </p:nvPr>
        </p:nvSpPr>
        <p:spPr/>
        <p:txBody>
          <a:bodyPr>
            <a:normAutofit/>
          </a:bodyPr>
          <a:lstStyle/>
          <a:p>
            <a:r>
              <a:rPr lang="en-US" sz="4000"/>
              <a:t>Data and Insights</a:t>
            </a:r>
          </a:p>
        </p:txBody>
      </p:sp>
      <p:sp>
        <p:nvSpPr>
          <p:cNvPr id="4" name="Text Placeholder 3">
            <a:extLst>
              <a:ext uri="{FF2B5EF4-FFF2-40B4-BE49-F238E27FC236}">
                <a16:creationId xmlns:a16="http://schemas.microsoft.com/office/drawing/2014/main" id="{E8635E65-FAF5-C9F9-2C28-896B2D05BB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B5BFC31-08F1-051E-417F-701B45F5612A}"/>
              </a:ext>
            </a:extLst>
          </p:cNvPr>
          <p:cNvPicPr>
            <a:picLocks noChangeAspect="1"/>
          </p:cNvPicPr>
          <p:nvPr/>
        </p:nvPicPr>
        <p:blipFill>
          <a:blip r:embed="rId3"/>
          <a:stretch>
            <a:fillRect/>
          </a:stretch>
        </p:blipFill>
        <p:spPr>
          <a:xfrm>
            <a:off x="3436798" y="189215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9739B1-1AEE-5068-2804-D540FC73A5B3}"/>
              </a:ext>
            </a:extLst>
          </p:cNvPr>
          <p:cNvSpPr txBox="1">
            <a:spLocks/>
          </p:cNvSpPr>
          <p:nvPr/>
        </p:nvSpPr>
        <p:spPr>
          <a:xfrm>
            <a:off x="338039" y="3095306"/>
            <a:ext cx="2886735" cy="24075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a:buClr>
                <a:srgbClr val="20252E"/>
              </a:buClr>
              <a:defRPr/>
            </a:pPr>
            <a:r>
              <a:rPr lang="en-US" sz="2000" kern="0" dirty="0">
                <a:solidFill>
                  <a:srgbClr val="20252E"/>
                </a:solidFill>
                <a:latin typeface="Arial" panose="020B0604020202020204"/>
              </a:rPr>
              <a:t>Real-time results</a:t>
            </a:r>
          </a:p>
          <a:p>
            <a:pPr>
              <a:buClr>
                <a:srgbClr val="20252E"/>
              </a:buClr>
              <a:defRPr/>
            </a:pPr>
            <a:r>
              <a:rPr lang="en-US" sz="2000" kern="0" dirty="0">
                <a:solidFill>
                  <a:srgbClr val="20252E"/>
                </a:solidFill>
                <a:latin typeface="Arial" panose="020B0604020202020204"/>
              </a:rPr>
              <a:t>Interactive, filterable charts</a:t>
            </a:r>
          </a:p>
          <a:p>
            <a:pPr>
              <a:buClr>
                <a:srgbClr val="20252E"/>
              </a:buClr>
              <a:defRPr/>
            </a:pPr>
            <a:r>
              <a:rPr lang="en-US" sz="2000" kern="0" dirty="0">
                <a:solidFill>
                  <a:srgbClr val="20252E"/>
                </a:solidFill>
                <a:latin typeface="Arial" panose="020B0604020202020204"/>
              </a:rPr>
              <a:t>Downloadable reports</a:t>
            </a:r>
          </a:p>
        </p:txBody>
      </p:sp>
    </p:spTree>
    <p:extLst>
      <p:ext uri="{BB962C8B-B14F-4D97-AF65-F5344CB8AC3E}">
        <p14:creationId xmlns:p14="http://schemas.microsoft.com/office/powerpoint/2010/main" val="319568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AAA-2C38-9736-F5B4-3837D6A8CD99}"/>
              </a:ext>
            </a:extLst>
          </p:cNvPr>
          <p:cNvSpPr>
            <a:spLocks noGrp="1"/>
          </p:cNvSpPr>
          <p:nvPr>
            <p:ph type="title"/>
          </p:nvPr>
        </p:nvSpPr>
        <p:spPr/>
        <p:txBody>
          <a:bodyPr>
            <a:normAutofit/>
          </a:bodyPr>
          <a:lstStyle/>
          <a:p>
            <a:r>
              <a:rPr lang="en-US" sz="4000"/>
              <a:t>DESSA-Aligned Strategies</a:t>
            </a:r>
          </a:p>
        </p:txBody>
      </p:sp>
      <p:sp>
        <p:nvSpPr>
          <p:cNvPr id="4" name="Text Placeholder 3">
            <a:extLst>
              <a:ext uri="{FF2B5EF4-FFF2-40B4-BE49-F238E27FC236}">
                <a16:creationId xmlns:a16="http://schemas.microsoft.com/office/drawing/2014/main" id="{7D414AB4-70E8-34BD-B6A3-275C310FF2FA}"/>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751D8D07-ED14-2DCB-89D9-75F34D43B662}"/>
              </a:ext>
            </a:extLst>
          </p:cNvPr>
          <p:cNvPicPr>
            <a:picLocks noChangeAspect="1"/>
          </p:cNvPicPr>
          <p:nvPr/>
        </p:nvPicPr>
        <p:blipFill>
          <a:blip r:embed="rId3"/>
          <a:stretch>
            <a:fillRect/>
          </a:stretch>
        </p:blipFill>
        <p:spPr>
          <a:xfrm>
            <a:off x="870527" y="2087110"/>
            <a:ext cx="10954891" cy="4132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4366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A25-5C73-9CDB-812C-7C9DFB8D4EDD}"/>
              </a:ext>
            </a:extLst>
          </p:cNvPr>
          <p:cNvSpPr>
            <a:spLocks noGrp="1"/>
          </p:cNvSpPr>
          <p:nvPr>
            <p:ph type="title"/>
          </p:nvPr>
        </p:nvSpPr>
        <p:spPr/>
        <p:txBody>
          <a:bodyPr>
            <a:normAutofit/>
          </a:bodyPr>
          <a:lstStyle/>
          <a:p>
            <a:r>
              <a:rPr lang="en-US" sz="4000"/>
              <a:t>Training</a:t>
            </a:r>
          </a:p>
        </p:txBody>
      </p:sp>
      <p:sp>
        <p:nvSpPr>
          <p:cNvPr id="4" name="Text Placeholder 3">
            <a:extLst>
              <a:ext uri="{FF2B5EF4-FFF2-40B4-BE49-F238E27FC236}">
                <a16:creationId xmlns:a16="http://schemas.microsoft.com/office/drawing/2014/main" id="{E2BF9A15-1D0B-07A1-8A58-30DD454B8C4C}"/>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4278BE5-30FE-DC6E-805A-FD44FDBAEEDF}"/>
              </a:ext>
            </a:extLst>
          </p:cNvPr>
          <p:cNvPicPr>
            <a:picLocks noChangeAspect="1"/>
          </p:cNvPicPr>
          <p:nvPr/>
        </p:nvPicPr>
        <p:blipFill>
          <a:blip r:embed="rId3"/>
          <a:stretch>
            <a:fillRect/>
          </a:stretch>
        </p:blipFill>
        <p:spPr>
          <a:xfrm>
            <a:off x="540652" y="3763368"/>
            <a:ext cx="3369835" cy="206231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D0CEFB8-EC7E-1670-0399-95941B4625A9}"/>
              </a:ext>
            </a:extLst>
          </p:cNvPr>
          <p:cNvPicPr>
            <a:picLocks noChangeAspect="1"/>
          </p:cNvPicPr>
          <p:nvPr/>
        </p:nvPicPr>
        <p:blipFill>
          <a:blip r:embed="rId4"/>
          <a:stretch>
            <a:fillRect/>
          </a:stretch>
        </p:blipFill>
        <p:spPr>
          <a:xfrm>
            <a:off x="4329780" y="3763367"/>
            <a:ext cx="3104891" cy="20623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07339E-D672-FA03-54FD-202FD17149F8}"/>
              </a:ext>
            </a:extLst>
          </p:cNvPr>
          <p:cNvPicPr>
            <a:picLocks noChangeAspect="1"/>
          </p:cNvPicPr>
          <p:nvPr/>
        </p:nvPicPr>
        <p:blipFill>
          <a:blip r:embed="rId5"/>
          <a:stretch>
            <a:fillRect/>
          </a:stretch>
        </p:blipFill>
        <p:spPr>
          <a:xfrm>
            <a:off x="7853965" y="3763366"/>
            <a:ext cx="3789127" cy="206231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11C867-641F-264F-D7FE-38F79E879805}"/>
              </a:ext>
            </a:extLst>
          </p:cNvPr>
          <p:cNvPicPr>
            <a:picLocks noChangeAspect="1"/>
          </p:cNvPicPr>
          <p:nvPr/>
        </p:nvPicPr>
        <p:blipFill>
          <a:blip r:embed="rId6"/>
          <a:stretch>
            <a:fillRect/>
          </a:stretch>
        </p:blipFill>
        <p:spPr>
          <a:xfrm>
            <a:off x="475256" y="2309109"/>
            <a:ext cx="11241489" cy="1156372"/>
          </a:xfrm>
          <a:prstGeom prst="rect">
            <a:avLst/>
          </a:prstGeom>
        </p:spPr>
      </p:pic>
    </p:spTree>
    <p:extLst>
      <p:ext uri="{BB962C8B-B14F-4D97-AF65-F5344CB8AC3E}">
        <p14:creationId xmlns:p14="http://schemas.microsoft.com/office/powerpoint/2010/main" val="551327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B024-66EE-F4FA-DBAA-076ED72CCC6E}"/>
              </a:ext>
            </a:extLst>
          </p:cNvPr>
          <p:cNvSpPr>
            <a:spLocks noGrp="1"/>
          </p:cNvSpPr>
          <p:nvPr>
            <p:ph type="ctrTitle"/>
          </p:nvPr>
        </p:nvSpPr>
        <p:spPr/>
        <p:txBody>
          <a:bodyPr/>
          <a:lstStyle/>
          <a:p>
            <a:r>
              <a:rPr lang="en-US" dirty="0"/>
              <a:t>Implementation Timeline</a:t>
            </a:r>
          </a:p>
        </p:txBody>
      </p:sp>
      <p:sp>
        <p:nvSpPr>
          <p:cNvPr id="4" name="Text Placeholder 3">
            <a:extLst>
              <a:ext uri="{FF2B5EF4-FFF2-40B4-BE49-F238E27FC236}">
                <a16:creationId xmlns:a16="http://schemas.microsoft.com/office/drawing/2014/main" id="{1AC4D771-756D-06B4-08C5-51FFD9CFB0F9}"/>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1034334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E5CB-B308-B0BC-6C22-2E4CFBBDE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3F387-30AE-4D29-5587-DBE6366340E1}"/>
              </a:ext>
            </a:extLst>
          </p:cNvPr>
          <p:cNvSpPr>
            <a:spLocks noGrp="1"/>
          </p:cNvSpPr>
          <p:nvPr>
            <p:ph type="title"/>
          </p:nvPr>
        </p:nvSpPr>
        <p:spPr/>
        <p:txBody>
          <a:bodyPr>
            <a:normAutofit/>
          </a:bodyPr>
          <a:lstStyle/>
          <a:p>
            <a:r>
              <a:rPr lang="en-US" sz="4000"/>
              <a:t>Educator Implementation Checklist</a:t>
            </a:r>
          </a:p>
        </p:txBody>
      </p:sp>
      <p:sp>
        <p:nvSpPr>
          <p:cNvPr id="4" name="Text Placeholder 3">
            <a:extLst>
              <a:ext uri="{FF2B5EF4-FFF2-40B4-BE49-F238E27FC236}">
                <a16:creationId xmlns:a16="http://schemas.microsoft.com/office/drawing/2014/main" id="{73D6B127-BEE3-AFBF-2689-97BC05F29920}"/>
              </a:ext>
            </a:extLst>
          </p:cNvPr>
          <p:cNvSpPr>
            <a:spLocks noGrp="1"/>
          </p:cNvSpPr>
          <p:nvPr>
            <p:ph type="body" sz="half" idx="2"/>
          </p:nvPr>
        </p:nvSpPr>
        <p:spPr/>
        <p:txBody>
          <a:bodyPr>
            <a:normAutofit fontScale="92500" lnSpcReduction="10000"/>
          </a:bodyPr>
          <a:lstStyle/>
          <a:p>
            <a:endParaRPr lang="en-US"/>
          </a:p>
        </p:txBody>
      </p:sp>
      <p:graphicFrame>
        <p:nvGraphicFramePr>
          <p:cNvPr id="5" name="Table 4">
            <a:extLst>
              <a:ext uri="{FF2B5EF4-FFF2-40B4-BE49-F238E27FC236}">
                <a16:creationId xmlns:a16="http://schemas.microsoft.com/office/drawing/2014/main" id="{C121E581-6B44-DE4F-8A2D-1E990E1DA3FE}"/>
              </a:ext>
            </a:extLst>
          </p:cNvPr>
          <p:cNvGraphicFramePr>
            <a:graphicFrameLocks noGrp="1"/>
          </p:cNvGraphicFramePr>
          <p:nvPr/>
        </p:nvGraphicFramePr>
        <p:xfrm>
          <a:off x="838201" y="2352272"/>
          <a:ext cx="10876700" cy="4280215"/>
        </p:xfrm>
        <a:graphic>
          <a:graphicData uri="http://schemas.openxmlformats.org/drawingml/2006/table">
            <a:tbl>
              <a:tblPr/>
              <a:tblGrid>
                <a:gridCol w="485732">
                  <a:extLst>
                    <a:ext uri="{9D8B030D-6E8A-4147-A177-3AD203B41FA5}">
                      <a16:colId xmlns:a16="http://schemas.microsoft.com/office/drawing/2014/main" val="4100564901"/>
                    </a:ext>
                  </a:extLst>
                </a:gridCol>
                <a:gridCol w="10390968">
                  <a:extLst>
                    <a:ext uri="{9D8B030D-6E8A-4147-A177-3AD203B41FA5}">
                      <a16:colId xmlns:a16="http://schemas.microsoft.com/office/drawing/2014/main" val="535517009"/>
                    </a:ext>
                  </a:extLst>
                </a:gridCol>
              </a:tblGrid>
              <a:tr h="653627">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effectLst/>
                          <a:latin typeface="Arial" panose="020B0604020202020204" pitchFamily="34" charset="0"/>
                          <a:cs typeface="Arial" panose="020B0604020202020204" pitchFamily="34" charset="0"/>
                        </a:rPr>
                        <a:t>1.</a:t>
                      </a:r>
                      <a:r>
                        <a:rPr lang="en-US" sz="1400" dirty="0">
                          <a:solidFill>
                            <a:srgbClr val="20252E"/>
                          </a:solidFill>
                          <a:latin typeface="Arial" panose="020B0604020202020204" pitchFamily="34" charset="0"/>
                          <a:cs typeface="Arial" panose="020B0604020202020204" pitchFamily="34" charset="0"/>
                        </a:rPr>
                        <a:t> Attend a DESSA training or complete the self-paced training courses available under the DESSA System Training tab.</a:t>
                      </a:r>
                      <a:endParaRPr lang="en-US" sz="1400" dirty="0">
                        <a:solidFill>
                          <a:srgbClr val="20252E"/>
                        </a:solidFill>
                        <a:effectLst/>
                        <a:latin typeface="Arial" panose="020B0604020202020204" pitchFamily="34" charset="0"/>
                        <a:ea typeface="Calibri" panose="020F0502020204030204" pitchFamily="34" charset="0"/>
                        <a:cs typeface="Arial" panose="020B0604020202020204" pitchFamily="34" charset="0"/>
                      </a:endParaRP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2366050"/>
                  </a:ext>
                </a:extLst>
              </a:tr>
              <a:tr h="427159">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2. Become familiar with the DESSA assessment items. You might also consider rating someone you know (or a fictional character) for practice.</a:t>
                      </a: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550148"/>
                  </a:ext>
                </a:extLst>
              </a:tr>
              <a:tr h="609437">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3. Plan your observations strategically- what activities provide opportunities to observe the skills included in the DESSA? (e.g., building in small-group activities gives students the opportunity to cooperate, contribute to a group, etc.)</a:t>
                      </a:r>
                      <a:endParaRPr lang="en-US" sz="1400" dirty="0">
                        <a:solidFill>
                          <a:srgbClr val="20252E"/>
                        </a:solidFill>
                        <a:effectLst/>
                        <a:latin typeface="Arial" panose="020B0604020202020204" pitchFamily="34" charset="0"/>
                        <a:ea typeface="Calibri" panose="020F0502020204030204" pitchFamily="34" charset="0"/>
                        <a:cs typeface="Arial" panose="020B0604020202020204" pitchFamily="34" charset="0"/>
                      </a:endParaRP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01055"/>
                  </a:ext>
                </a:extLst>
              </a:tr>
              <a:tr h="463097">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4. Make sure you have blocked time to complete your ratings- your school SEL team might have a schoolwide schedule or may provide a ‘window’ of time to complete ratings. Be sure you dedicate time for completing your ratings.</a:t>
                      </a: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798853"/>
                  </a:ext>
                </a:extLst>
              </a:tr>
              <a:tr h="463097">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5. Schedule time to review DESSA  results for your case load of students.</a:t>
                      </a:r>
                      <a:endParaRPr lang="en-US" sz="1400" dirty="0">
                        <a:solidFill>
                          <a:srgbClr val="20252E"/>
                        </a:solidFill>
                        <a:effectLst/>
                        <a:latin typeface="Arial" panose="020B0604020202020204" pitchFamily="34" charset="0"/>
                        <a:ea typeface="Calibri" panose="020F0502020204030204" pitchFamily="34" charset="0"/>
                        <a:cs typeface="Arial" panose="020B0604020202020204" pitchFamily="34" charset="0"/>
                      </a:endParaRP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88704"/>
                  </a:ext>
                </a:extLst>
              </a:tr>
              <a:tr h="233075">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6. Schedule time to complete DESSA 2 or DESSA HSE ratings for students who demonstrate a need for instruction.</a:t>
                      </a: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859028"/>
                  </a:ext>
                </a:extLst>
              </a:tr>
              <a:tr h="609437">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7. Schedule time to review DESSA 2 or DESSA HSE results for the students you rated.</a:t>
                      </a:r>
                      <a:endParaRPr lang="en-US" sz="1400" dirty="0">
                        <a:solidFill>
                          <a:srgbClr val="20252E"/>
                        </a:solidFill>
                        <a:effectLst/>
                        <a:latin typeface="Arial" panose="020B0604020202020204" pitchFamily="34" charset="0"/>
                        <a:ea typeface="Calibri" panose="020F0502020204030204" pitchFamily="34" charset="0"/>
                        <a:cs typeface="Arial" panose="020B0604020202020204" pitchFamily="34" charset="0"/>
                      </a:endParaRP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7730697"/>
                  </a:ext>
                </a:extLst>
              </a:tr>
              <a:tr h="463097">
                <a:tc>
                  <a:txBody>
                    <a:bodyPr/>
                    <a:lstStyle>
                      <a:lvl1pPr marL="0" algn="l" defTabSz="914400" rtl="0" eaLnBrk="1" latinLnBrk="0" hangingPunct="1">
                        <a:defRPr sz="1800" kern="1200">
                          <a:solidFill>
                            <a:schemeClr val="tx1"/>
                          </a:solidFill>
                          <a:latin typeface="Gotham Light"/>
                        </a:defRPr>
                      </a:lvl1pPr>
                      <a:lvl2pPr marL="457200" algn="l" defTabSz="914400" rtl="0" eaLnBrk="1" latinLnBrk="0" hangingPunct="1">
                        <a:defRPr sz="1800" kern="1200">
                          <a:solidFill>
                            <a:schemeClr val="tx1"/>
                          </a:solidFill>
                          <a:latin typeface="Gotham Light"/>
                        </a:defRPr>
                      </a:lvl2pPr>
                      <a:lvl3pPr marL="914400" algn="l" defTabSz="914400" rtl="0" eaLnBrk="1" latinLnBrk="0" hangingPunct="1">
                        <a:defRPr sz="1800" kern="1200">
                          <a:solidFill>
                            <a:schemeClr val="tx1"/>
                          </a:solidFill>
                          <a:latin typeface="Gotham Light"/>
                        </a:defRPr>
                      </a:lvl3pPr>
                      <a:lvl4pPr marL="1371600" algn="l" defTabSz="914400" rtl="0" eaLnBrk="1" latinLnBrk="0" hangingPunct="1">
                        <a:defRPr sz="1800" kern="1200">
                          <a:solidFill>
                            <a:schemeClr val="tx1"/>
                          </a:solidFill>
                          <a:latin typeface="Gotham Light"/>
                        </a:defRPr>
                      </a:lvl4pPr>
                      <a:lvl5pPr marL="1828800" algn="l" defTabSz="914400" rtl="0" eaLnBrk="1" latinLnBrk="0" hangingPunct="1">
                        <a:defRPr sz="1800" kern="1200">
                          <a:solidFill>
                            <a:schemeClr val="tx1"/>
                          </a:solidFill>
                          <a:latin typeface="Gotham Light"/>
                        </a:defRPr>
                      </a:lvl5pPr>
                      <a:lvl6pPr marL="2286000" algn="l" defTabSz="914400" rtl="0" eaLnBrk="1" latinLnBrk="0" hangingPunct="1">
                        <a:defRPr sz="1800" kern="1200">
                          <a:solidFill>
                            <a:schemeClr val="tx1"/>
                          </a:solidFill>
                          <a:latin typeface="Gotham Light"/>
                        </a:defRPr>
                      </a:lvl6pPr>
                      <a:lvl7pPr marL="2743200" algn="l" defTabSz="914400" rtl="0" eaLnBrk="1" latinLnBrk="0" hangingPunct="1">
                        <a:defRPr sz="1800" kern="1200">
                          <a:solidFill>
                            <a:schemeClr val="tx1"/>
                          </a:solidFill>
                          <a:latin typeface="Gotham Light"/>
                        </a:defRPr>
                      </a:lvl7pPr>
                      <a:lvl8pPr marL="3200400" algn="l" defTabSz="914400" rtl="0" eaLnBrk="1" latinLnBrk="0" hangingPunct="1">
                        <a:defRPr sz="1800" kern="1200">
                          <a:solidFill>
                            <a:schemeClr val="tx1"/>
                          </a:solidFill>
                          <a:latin typeface="Gotham Light"/>
                        </a:defRPr>
                      </a:lvl8pPr>
                      <a:lvl9pPr marL="3657600" algn="l" defTabSz="914400" rtl="0" eaLnBrk="1" latinLnBrk="0" hangingPunct="1">
                        <a:defRPr sz="1800" kern="1200">
                          <a:solidFill>
                            <a:schemeClr val="tx1"/>
                          </a:solidFill>
                          <a:latin typeface="Gotham Light"/>
                        </a:defRPr>
                      </a:lvl9pPr>
                    </a:lstStyle>
                    <a:p>
                      <a:pPr marL="0" marR="0">
                        <a:lnSpc>
                          <a:spcPct val="120000"/>
                        </a:lnSpc>
                        <a:spcBef>
                          <a:spcPts val="0"/>
                        </a:spcBef>
                        <a:spcAft>
                          <a:spcPts val="800"/>
                        </a:spcAft>
                      </a:pPr>
                      <a:endParaRPr lang="en-US" sz="1300">
                        <a:solidFill>
                          <a:srgbClr val="20252E"/>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nSpc>
                          <a:spcPct val="150000"/>
                        </a:lnSpc>
                        <a:spcBef>
                          <a:spcPts val="0"/>
                        </a:spcBef>
                        <a:spcAft>
                          <a:spcPts val="800"/>
                        </a:spcAft>
                        <a:buFont typeface="+mj-lt"/>
                        <a:buNone/>
                      </a:pPr>
                      <a:r>
                        <a:rPr lang="en-US" sz="1400" dirty="0">
                          <a:solidFill>
                            <a:srgbClr val="20252E"/>
                          </a:solidFill>
                          <a:latin typeface="Arial" panose="020B0604020202020204" pitchFamily="34" charset="0"/>
                          <a:cs typeface="Arial" panose="020B0604020202020204" pitchFamily="34" charset="0"/>
                        </a:rPr>
                        <a:t>8. Use the DESSA results to guide classroom, group, or individual instruction.</a:t>
                      </a:r>
                      <a:endParaRPr lang="en-US" sz="1400" dirty="0">
                        <a:solidFill>
                          <a:srgbClr val="20252E"/>
                        </a:solidFill>
                        <a:effectLst/>
                        <a:latin typeface="Arial" panose="020B0604020202020204" pitchFamily="34" charset="0"/>
                        <a:ea typeface="Calibri" panose="020F0502020204030204" pitchFamily="34" charset="0"/>
                        <a:cs typeface="Arial" panose="020B0604020202020204" pitchFamily="34" charset="0"/>
                      </a:endParaRPr>
                    </a:p>
                  </a:txBody>
                  <a:tcPr marL="78491" marR="78491" marT="0" marB="0" anchor="ctr">
                    <a:lnL w="12700" cap="flat" cmpd="sng" algn="ctr">
                      <a:solidFill>
                        <a:srgbClr val="747679"/>
                      </a:solidFill>
                      <a:prstDash val="solid"/>
                      <a:round/>
                      <a:headEnd type="none" w="med" len="med"/>
                      <a:tailEnd type="none" w="med" len="med"/>
                    </a:lnL>
                    <a:lnR w="12700" cap="flat" cmpd="sng" algn="ctr">
                      <a:solidFill>
                        <a:srgbClr val="747679"/>
                      </a:solidFill>
                      <a:prstDash val="solid"/>
                      <a:round/>
                      <a:headEnd type="none" w="med" len="med"/>
                      <a:tailEnd type="none" w="med" len="med"/>
                    </a:lnR>
                    <a:lnT w="12700" cap="flat" cmpd="sng" algn="ctr">
                      <a:solidFill>
                        <a:srgbClr val="747679"/>
                      </a:solidFill>
                      <a:prstDash val="solid"/>
                      <a:round/>
                      <a:headEnd type="none" w="med" len="med"/>
                      <a:tailEnd type="none" w="med" len="med"/>
                    </a:lnT>
                    <a:lnB w="12700" cap="flat" cmpd="sng" algn="ctr">
                      <a:solidFill>
                        <a:srgbClr val="74767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7755276"/>
                  </a:ext>
                </a:extLst>
              </a:tr>
            </a:tbl>
          </a:graphicData>
        </a:graphic>
      </p:graphicFrame>
      <p:sp>
        <p:nvSpPr>
          <p:cNvPr id="6" name="TextBox 5">
            <a:extLst>
              <a:ext uri="{FF2B5EF4-FFF2-40B4-BE49-F238E27FC236}">
                <a16:creationId xmlns:a16="http://schemas.microsoft.com/office/drawing/2014/main" id="{3D43AEBC-B521-B702-8A81-4A45A52DCF86}"/>
              </a:ext>
            </a:extLst>
          </p:cNvPr>
          <p:cNvSpPr txBox="1"/>
          <p:nvPr/>
        </p:nvSpPr>
        <p:spPr>
          <a:xfrm>
            <a:off x="838201" y="1832485"/>
            <a:ext cx="8382000" cy="430887"/>
          </a:xfrm>
          <a:prstGeom prst="rect">
            <a:avLst/>
          </a:prstGeom>
          <a:noFill/>
        </p:spPr>
        <p:txBody>
          <a:bodyPr wrap="square">
            <a:spAutoFit/>
          </a:bodyPr>
          <a:lstStyle/>
          <a:p>
            <a:r>
              <a:rPr lang="en-US" sz="2200" dirty="0">
                <a:solidFill>
                  <a:srgbClr val="20252E"/>
                </a:solidFill>
                <a:latin typeface="Arial "/>
              </a:rPr>
              <a:t>Educator (Rater) Checklist </a:t>
            </a:r>
          </a:p>
        </p:txBody>
      </p:sp>
    </p:spTree>
    <p:extLst>
      <p:ext uri="{BB962C8B-B14F-4D97-AF65-F5344CB8AC3E}">
        <p14:creationId xmlns:p14="http://schemas.microsoft.com/office/powerpoint/2010/main" val="776546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65E7-AAC8-314D-FAD9-74C305310172}"/>
              </a:ext>
            </a:extLst>
          </p:cNvPr>
          <p:cNvSpPr>
            <a:spLocks noGrp="1"/>
          </p:cNvSpPr>
          <p:nvPr>
            <p:ph type="title"/>
          </p:nvPr>
        </p:nvSpPr>
        <p:spPr/>
        <p:txBody>
          <a:bodyPr>
            <a:normAutofit/>
          </a:bodyPr>
          <a:lstStyle/>
          <a:p>
            <a:r>
              <a:rPr lang="en-US" sz="4000"/>
              <a:t>General Implementation Overview</a:t>
            </a:r>
          </a:p>
        </p:txBody>
      </p:sp>
      <p:sp>
        <p:nvSpPr>
          <p:cNvPr id="4" name="Text Placeholder 3">
            <a:extLst>
              <a:ext uri="{FF2B5EF4-FFF2-40B4-BE49-F238E27FC236}">
                <a16:creationId xmlns:a16="http://schemas.microsoft.com/office/drawing/2014/main" id="{FAD0D224-70A3-1C64-2460-14767225CE1A}"/>
              </a:ext>
            </a:extLst>
          </p:cNvPr>
          <p:cNvSpPr>
            <a:spLocks noGrp="1"/>
          </p:cNvSpPr>
          <p:nvPr>
            <p:ph type="body" sz="half" idx="2"/>
          </p:nvPr>
        </p:nvSpPr>
        <p:spPr/>
        <p:txBody>
          <a:bodyPr>
            <a:normAutofit fontScale="92500" lnSpcReduction="10000"/>
          </a:bodyPr>
          <a:lstStyle/>
          <a:p>
            <a:endParaRPr lang="en-US"/>
          </a:p>
        </p:txBody>
      </p:sp>
      <p:cxnSp>
        <p:nvCxnSpPr>
          <p:cNvPr id="5" name="Straight Connector 4">
            <a:extLst>
              <a:ext uri="{FF2B5EF4-FFF2-40B4-BE49-F238E27FC236}">
                <a16:creationId xmlns:a16="http://schemas.microsoft.com/office/drawing/2014/main" id="{F3D74BEF-DC7C-61CD-5C94-4BC50CFBC20F}"/>
              </a:ext>
            </a:extLst>
          </p:cNvPr>
          <p:cNvCxnSpPr>
            <a:cxnSpLocks/>
          </p:cNvCxnSpPr>
          <p:nvPr/>
        </p:nvCxnSpPr>
        <p:spPr>
          <a:xfrm>
            <a:off x="1837500" y="3703784"/>
            <a:ext cx="8464732" cy="0"/>
          </a:xfrm>
          <a:prstGeom prst="line">
            <a:avLst/>
          </a:prstGeom>
          <a:noFill/>
          <a:ln w="76200" cap="flat" cmpd="sng" algn="ctr">
            <a:solidFill>
              <a:srgbClr val="2C86FE"/>
            </a:solidFill>
            <a:prstDash val="solid"/>
          </a:ln>
          <a:effectLst/>
        </p:spPr>
      </p:cxnSp>
      <p:sp>
        <p:nvSpPr>
          <p:cNvPr id="6" name="TextBox 5">
            <a:extLst>
              <a:ext uri="{FF2B5EF4-FFF2-40B4-BE49-F238E27FC236}">
                <a16:creationId xmlns:a16="http://schemas.microsoft.com/office/drawing/2014/main" id="{F41DEB6E-50CC-C73E-A35C-39BC13B543BB}"/>
              </a:ext>
            </a:extLst>
          </p:cNvPr>
          <p:cNvSpPr txBox="1"/>
          <p:nvPr/>
        </p:nvSpPr>
        <p:spPr>
          <a:xfrm>
            <a:off x="1593661" y="2185202"/>
            <a:ext cx="3274424" cy="461665"/>
          </a:xfrm>
          <a:prstGeom prst="rect">
            <a:avLst/>
          </a:prstGeom>
          <a:noFill/>
        </p:spPr>
        <p:txBody>
          <a:bodyPr wrap="square" rtlCol="0">
            <a:spAutoFit/>
          </a:bodyPr>
          <a:lstStyle/>
          <a:p>
            <a:pPr algn="ctr"/>
            <a:r>
              <a:rPr lang="en-US" sz="2400" dirty="0">
                <a:solidFill>
                  <a:srgbClr val="20252E"/>
                </a:solidFill>
                <a:latin typeface="Arial" panose="020B0604020202020204"/>
              </a:rPr>
              <a:t>Pre-Assessment </a:t>
            </a:r>
          </a:p>
        </p:txBody>
      </p:sp>
      <p:sp>
        <p:nvSpPr>
          <p:cNvPr id="7" name="TextBox 6">
            <a:extLst>
              <a:ext uri="{FF2B5EF4-FFF2-40B4-BE49-F238E27FC236}">
                <a16:creationId xmlns:a16="http://schemas.microsoft.com/office/drawing/2014/main" id="{5F6B4C3B-BACB-D709-3EF2-D3367B2C1649}"/>
              </a:ext>
            </a:extLst>
          </p:cNvPr>
          <p:cNvSpPr txBox="1"/>
          <p:nvPr/>
        </p:nvSpPr>
        <p:spPr>
          <a:xfrm>
            <a:off x="7071350" y="2179546"/>
            <a:ext cx="3245395" cy="461665"/>
          </a:xfrm>
          <a:prstGeom prst="rect">
            <a:avLst/>
          </a:prstGeom>
          <a:noFill/>
        </p:spPr>
        <p:txBody>
          <a:bodyPr wrap="square" rtlCol="0">
            <a:spAutoFit/>
          </a:bodyPr>
          <a:lstStyle/>
          <a:p>
            <a:pPr algn="ctr"/>
            <a:r>
              <a:rPr lang="en-US" sz="2400">
                <a:solidFill>
                  <a:srgbClr val="20252E"/>
                </a:solidFill>
                <a:latin typeface="Arial" panose="020B0604020202020204"/>
              </a:rPr>
              <a:t>Post-Assessment </a:t>
            </a:r>
          </a:p>
        </p:txBody>
      </p:sp>
      <p:sp>
        <p:nvSpPr>
          <p:cNvPr id="8" name="TextBox 7">
            <a:extLst>
              <a:ext uri="{FF2B5EF4-FFF2-40B4-BE49-F238E27FC236}">
                <a16:creationId xmlns:a16="http://schemas.microsoft.com/office/drawing/2014/main" id="{8E82C280-DCD8-C816-05B7-8117B2BAC2A3}"/>
              </a:ext>
            </a:extLst>
          </p:cNvPr>
          <p:cNvSpPr txBox="1"/>
          <p:nvPr/>
        </p:nvSpPr>
        <p:spPr>
          <a:xfrm>
            <a:off x="-95802" y="3026676"/>
            <a:ext cx="2172657" cy="830997"/>
          </a:xfrm>
          <a:prstGeom prst="rect">
            <a:avLst/>
          </a:prstGeom>
          <a:noFill/>
        </p:spPr>
        <p:txBody>
          <a:bodyPr wrap="square" rtlCol="0">
            <a:spAutoFit/>
          </a:bodyPr>
          <a:lstStyle/>
          <a:p>
            <a:pPr algn="ctr"/>
            <a:r>
              <a:rPr lang="en-US" sz="2400" dirty="0">
                <a:solidFill>
                  <a:srgbClr val="20252E"/>
                </a:solidFill>
                <a:latin typeface="Arial" panose="020B0604020202020204"/>
              </a:rPr>
              <a:t>Start of </a:t>
            </a:r>
          </a:p>
          <a:p>
            <a:pPr algn="ctr"/>
            <a:r>
              <a:rPr lang="en-US" sz="2400" dirty="0">
                <a:solidFill>
                  <a:srgbClr val="20252E"/>
                </a:solidFill>
                <a:latin typeface="Arial" panose="020B0604020202020204"/>
              </a:rPr>
              <a:t>School Year</a:t>
            </a:r>
          </a:p>
        </p:txBody>
      </p:sp>
      <p:sp>
        <p:nvSpPr>
          <p:cNvPr id="9" name="TextBox 8">
            <a:extLst>
              <a:ext uri="{FF2B5EF4-FFF2-40B4-BE49-F238E27FC236}">
                <a16:creationId xmlns:a16="http://schemas.microsoft.com/office/drawing/2014/main" id="{748447CF-3D96-8978-1FB3-949C7BDAC35B}"/>
              </a:ext>
            </a:extLst>
          </p:cNvPr>
          <p:cNvSpPr txBox="1"/>
          <p:nvPr/>
        </p:nvSpPr>
        <p:spPr>
          <a:xfrm>
            <a:off x="10162894" y="2878826"/>
            <a:ext cx="1933303" cy="830997"/>
          </a:xfrm>
          <a:prstGeom prst="rect">
            <a:avLst/>
          </a:prstGeom>
          <a:noFill/>
        </p:spPr>
        <p:txBody>
          <a:bodyPr wrap="square" rtlCol="0">
            <a:spAutoFit/>
          </a:bodyPr>
          <a:lstStyle/>
          <a:p>
            <a:pPr algn="ctr"/>
            <a:r>
              <a:rPr lang="en-US" sz="2400">
                <a:solidFill>
                  <a:srgbClr val="20252E"/>
                </a:solidFill>
                <a:latin typeface="Arial" panose="020B0604020202020204"/>
              </a:rPr>
              <a:t>End of School Year</a:t>
            </a:r>
          </a:p>
        </p:txBody>
      </p:sp>
      <p:cxnSp>
        <p:nvCxnSpPr>
          <p:cNvPr id="10" name="Straight Connector 9">
            <a:extLst>
              <a:ext uri="{FF2B5EF4-FFF2-40B4-BE49-F238E27FC236}">
                <a16:creationId xmlns:a16="http://schemas.microsoft.com/office/drawing/2014/main" id="{B7CA4BA9-8F95-A305-15FA-B3B03363999A}"/>
              </a:ext>
            </a:extLst>
          </p:cNvPr>
          <p:cNvCxnSpPr>
            <a:cxnSpLocks/>
          </p:cNvCxnSpPr>
          <p:nvPr/>
        </p:nvCxnSpPr>
        <p:spPr>
          <a:xfrm>
            <a:off x="3230873" y="2728243"/>
            <a:ext cx="0" cy="975541"/>
          </a:xfrm>
          <a:prstGeom prst="line">
            <a:avLst/>
          </a:prstGeom>
          <a:noFill/>
          <a:ln w="38100" cap="flat" cmpd="sng" algn="ctr">
            <a:solidFill>
              <a:srgbClr val="2C86FE"/>
            </a:solidFill>
            <a:prstDash val="solid"/>
          </a:ln>
          <a:effectLst/>
        </p:spPr>
      </p:cxnSp>
      <p:cxnSp>
        <p:nvCxnSpPr>
          <p:cNvPr id="11" name="Straight Connector 10">
            <a:extLst>
              <a:ext uri="{FF2B5EF4-FFF2-40B4-BE49-F238E27FC236}">
                <a16:creationId xmlns:a16="http://schemas.microsoft.com/office/drawing/2014/main" id="{540DCECA-934C-F5E4-F987-2C47AD404E7B}"/>
              </a:ext>
            </a:extLst>
          </p:cNvPr>
          <p:cNvCxnSpPr>
            <a:cxnSpLocks/>
          </p:cNvCxnSpPr>
          <p:nvPr/>
        </p:nvCxnSpPr>
        <p:spPr>
          <a:xfrm>
            <a:off x="8694048" y="2709119"/>
            <a:ext cx="0" cy="975541"/>
          </a:xfrm>
          <a:prstGeom prst="line">
            <a:avLst/>
          </a:prstGeom>
          <a:noFill/>
          <a:ln w="38100" cap="flat" cmpd="sng" algn="ctr">
            <a:solidFill>
              <a:srgbClr val="2C86FE"/>
            </a:solidFill>
            <a:prstDash val="solid"/>
          </a:ln>
          <a:effectLst/>
        </p:spPr>
      </p:cxnSp>
      <p:sp>
        <p:nvSpPr>
          <p:cNvPr id="12" name="Right Brace 11">
            <a:extLst>
              <a:ext uri="{FF2B5EF4-FFF2-40B4-BE49-F238E27FC236}">
                <a16:creationId xmlns:a16="http://schemas.microsoft.com/office/drawing/2014/main" id="{92B4D1A9-F36E-CC35-F9A5-FDCEA9991174}"/>
              </a:ext>
            </a:extLst>
          </p:cNvPr>
          <p:cNvSpPr/>
          <p:nvPr/>
        </p:nvSpPr>
        <p:spPr>
          <a:xfrm rot="5400000">
            <a:off x="5541956" y="-515416"/>
            <a:ext cx="1108088" cy="11303719"/>
          </a:xfrm>
          <a:prstGeom prst="rightBrace">
            <a:avLst/>
          </a:prstGeom>
          <a:noFill/>
          <a:ln w="38100" cap="flat" cmpd="sng" algn="ctr">
            <a:solidFill>
              <a:srgbClr val="2C86FE"/>
            </a:solidFill>
            <a:prstDash val="solid"/>
          </a:ln>
          <a:effectLst/>
        </p:spPr>
        <p:txBody>
          <a:bodyPr rtlCol="0" anchor="ctr"/>
          <a:lstStyle/>
          <a:p>
            <a:pPr algn="ctr">
              <a:defRPr/>
            </a:pPr>
            <a:endParaRPr lang="en-US" sz="2400" kern="0">
              <a:solidFill>
                <a:srgbClr val="747679"/>
              </a:solidFill>
              <a:latin typeface="Arial" panose="020B0604020202020204"/>
            </a:endParaRPr>
          </a:p>
        </p:txBody>
      </p:sp>
      <p:sp>
        <p:nvSpPr>
          <p:cNvPr id="13" name="TextBox 12">
            <a:extLst>
              <a:ext uri="{FF2B5EF4-FFF2-40B4-BE49-F238E27FC236}">
                <a16:creationId xmlns:a16="http://schemas.microsoft.com/office/drawing/2014/main" id="{F728D8CA-893D-3E83-0DB2-ED4ADA48E423}"/>
              </a:ext>
            </a:extLst>
          </p:cNvPr>
          <p:cNvSpPr txBox="1"/>
          <p:nvPr/>
        </p:nvSpPr>
        <p:spPr>
          <a:xfrm>
            <a:off x="223862" y="5652821"/>
            <a:ext cx="11744275" cy="830997"/>
          </a:xfrm>
          <a:prstGeom prst="rect">
            <a:avLst/>
          </a:prstGeom>
          <a:noFill/>
        </p:spPr>
        <p:txBody>
          <a:bodyPr wrap="square" rtlCol="0">
            <a:spAutoFit/>
          </a:bodyPr>
          <a:lstStyle/>
          <a:p>
            <a:pPr algn="ctr"/>
            <a:r>
              <a:rPr lang="en-US" sz="2400">
                <a:solidFill>
                  <a:srgbClr val="20252E"/>
                </a:solidFill>
                <a:latin typeface="Arial" panose="020B0604020202020204" pitchFamily="34" charset="0"/>
                <a:cs typeface="Arial" panose="020B0604020202020204" pitchFamily="34" charset="0"/>
              </a:rPr>
              <a:t>Ongoing, universal, and data-driven SEL Instruction</a:t>
            </a:r>
          </a:p>
          <a:p>
            <a:pPr algn="ctr"/>
            <a:r>
              <a:rPr lang="en-US" sz="2400">
                <a:solidFill>
                  <a:srgbClr val="20252E"/>
                </a:solidFill>
                <a:latin typeface="Arial" panose="020B0604020202020204" pitchFamily="34" charset="0"/>
                <a:cs typeface="Arial" panose="020B0604020202020204" pitchFamily="34" charset="0"/>
              </a:rPr>
              <a:t>Targeted intervention and individualized instruction, as needed</a:t>
            </a:r>
          </a:p>
        </p:txBody>
      </p:sp>
    </p:spTree>
    <p:extLst>
      <p:ext uri="{BB962C8B-B14F-4D97-AF65-F5344CB8AC3E}">
        <p14:creationId xmlns:p14="http://schemas.microsoft.com/office/powerpoint/2010/main" val="108225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970D-68E1-350B-E912-9C3218448476}"/>
              </a:ext>
            </a:extLst>
          </p:cNvPr>
          <p:cNvSpPr>
            <a:spLocks noGrp="1"/>
          </p:cNvSpPr>
          <p:nvPr>
            <p:ph type="title"/>
          </p:nvPr>
        </p:nvSpPr>
        <p:spPr/>
        <p:txBody>
          <a:bodyPr anchor="ctr">
            <a:normAutofit/>
          </a:bodyPr>
          <a:lstStyle/>
          <a:p>
            <a:pPr>
              <a:lnSpc>
                <a:spcPct val="150000"/>
              </a:lnSpc>
            </a:pPr>
            <a:r>
              <a:rPr lang="en-US" sz="4500" dirty="0"/>
              <a:t>Optimistic Closure</a:t>
            </a:r>
          </a:p>
        </p:txBody>
      </p:sp>
      <p:sp>
        <p:nvSpPr>
          <p:cNvPr id="3" name="Text Placeholder 2">
            <a:extLst>
              <a:ext uri="{FF2B5EF4-FFF2-40B4-BE49-F238E27FC236}">
                <a16:creationId xmlns:a16="http://schemas.microsoft.com/office/drawing/2014/main" id="{36AB0096-63C2-4212-3954-752AFDCAAF54}"/>
              </a:ext>
            </a:extLst>
          </p:cNvPr>
          <p:cNvSpPr>
            <a:spLocks noGrp="1"/>
          </p:cNvSpPr>
          <p:nvPr>
            <p:ph type="body" idx="1"/>
          </p:nvPr>
        </p:nvSpPr>
        <p:spPr>
          <a:xfrm>
            <a:off x="831850" y="4377344"/>
            <a:ext cx="4336498" cy="1691986"/>
          </a:xfrm>
        </p:spPr>
        <p:txBody>
          <a:bodyPr>
            <a:noAutofit/>
          </a:bodyPr>
          <a:lstStyle/>
          <a:p>
            <a:pPr>
              <a:lnSpc>
                <a:spcPct val="150000"/>
              </a:lnSpc>
            </a:pPr>
            <a:r>
              <a:rPr lang="en-US" sz="2400" dirty="0"/>
              <a:t>What are you looking forward to most about using the DESSA?</a:t>
            </a:r>
          </a:p>
        </p:txBody>
      </p:sp>
      <p:pic>
        <p:nvPicPr>
          <p:cNvPr id="1026" name="Picture 2" descr="The School District of Philadelphia">
            <a:extLst>
              <a:ext uri="{FF2B5EF4-FFF2-40B4-BE49-F238E27FC236}">
                <a16:creationId xmlns:a16="http://schemas.microsoft.com/office/drawing/2014/main" id="{81880156-D262-DFEE-1D8A-7D74DD269DBD}"/>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3787" t="-1389" r="16023" b="138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18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33FD-5C0F-A996-2160-D07D48076184}"/>
              </a:ext>
            </a:extLst>
          </p:cNvPr>
          <p:cNvSpPr>
            <a:spLocks noGrp="1"/>
          </p:cNvSpPr>
          <p:nvPr>
            <p:ph type="title"/>
          </p:nvPr>
        </p:nvSpPr>
        <p:spPr/>
        <p:txBody>
          <a:bodyPr/>
          <a:lstStyle/>
          <a:p>
            <a:pPr>
              <a:lnSpc>
                <a:spcPct val="200000"/>
              </a:lnSpc>
            </a:pPr>
            <a:r>
              <a:rPr lang="en-US" dirty="0"/>
              <a:t>Thank You!</a:t>
            </a:r>
          </a:p>
        </p:txBody>
      </p:sp>
      <p:sp>
        <p:nvSpPr>
          <p:cNvPr id="3" name="Text Placeholder 2">
            <a:extLst>
              <a:ext uri="{FF2B5EF4-FFF2-40B4-BE49-F238E27FC236}">
                <a16:creationId xmlns:a16="http://schemas.microsoft.com/office/drawing/2014/main" id="{3F97C344-48C0-2BF4-909F-F52D1932132E}"/>
              </a:ext>
            </a:extLst>
          </p:cNvPr>
          <p:cNvSpPr>
            <a:spLocks noGrp="1"/>
          </p:cNvSpPr>
          <p:nvPr>
            <p:ph type="body" idx="1"/>
          </p:nvPr>
        </p:nvSpPr>
        <p:spPr>
          <a:xfrm>
            <a:off x="831850" y="4641504"/>
            <a:ext cx="4336498" cy="1340196"/>
          </a:xfrm>
        </p:spPr>
        <p:txBody>
          <a:bodyPr>
            <a:noAutofit/>
          </a:bodyPr>
          <a:lstStyle/>
          <a:p>
            <a:pPr>
              <a:lnSpc>
                <a:spcPct val="200000"/>
              </a:lnSpc>
            </a:pPr>
            <a:r>
              <a:rPr lang="en-US" dirty="0"/>
              <a:t>Thank you for your time and attention today!</a:t>
            </a:r>
          </a:p>
        </p:txBody>
      </p:sp>
      <p:pic>
        <p:nvPicPr>
          <p:cNvPr id="1028" name="Picture 4" descr="7 reasons why becoming a teacher might be right for you | KU SOE">
            <a:extLst>
              <a:ext uri="{FF2B5EF4-FFF2-40B4-BE49-F238E27FC236}">
                <a16:creationId xmlns:a16="http://schemas.microsoft.com/office/drawing/2014/main" id="{845BC442-AC99-6BCB-1960-4EE4E398D7A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4564" r="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35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0172-363C-D325-A9FE-F6A2CC3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AAA8F-E181-9400-ED2D-5956B3AC9825}"/>
              </a:ext>
            </a:extLst>
          </p:cNvPr>
          <p:cNvSpPr>
            <a:spLocks noGrp="1"/>
          </p:cNvSpPr>
          <p:nvPr>
            <p:ph type="title"/>
          </p:nvPr>
        </p:nvSpPr>
        <p:spPr/>
        <p:txBody>
          <a:bodyPr/>
          <a:lstStyle/>
          <a:p>
            <a:r>
              <a:rPr lang="en-US"/>
              <a:t>Today’s Agenda</a:t>
            </a:r>
          </a:p>
        </p:txBody>
      </p:sp>
      <p:sp>
        <p:nvSpPr>
          <p:cNvPr id="5" name="TextBox 4">
            <a:extLst>
              <a:ext uri="{FF2B5EF4-FFF2-40B4-BE49-F238E27FC236}">
                <a16:creationId xmlns:a16="http://schemas.microsoft.com/office/drawing/2014/main" id="{797864E7-74D0-9401-1A52-093937862198}"/>
              </a:ext>
            </a:extLst>
          </p:cNvPr>
          <p:cNvSpPr txBox="1"/>
          <p:nvPr/>
        </p:nvSpPr>
        <p:spPr>
          <a:xfrm>
            <a:off x="6096000" y="366623"/>
            <a:ext cx="5954973" cy="6124754"/>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800">
              <a:solidFill>
                <a:srgbClr val="00325E"/>
              </a:solidFill>
              <a:latin typeface="Arial" panose="020B0604020202020204" pitchFamily="34" charset="0"/>
              <a:cs typeface="Arial" panose="020B0604020202020204" pitchFamily="34" charset="0"/>
            </a:endParaRPr>
          </a:p>
          <a:p>
            <a:pPr>
              <a:lnSpc>
                <a:spcPct val="200000"/>
              </a:lnSpc>
            </a:pPr>
            <a:r>
              <a:rPr lang="en-US" sz="2800">
                <a:solidFill>
                  <a:srgbClr val="00325E"/>
                </a:solidFill>
                <a:latin typeface="+mn-lt"/>
              </a:rPr>
              <a:t>Here’s how we’ll spend our time together today:</a:t>
            </a:r>
          </a:p>
          <a:p>
            <a:pPr marL="342900" indent="-342900">
              <a:lnSpc>
                <a:spcPct val="200000"/>
              </a:lnSpc>
              <a:buFont typeface="Arial" panose="020B0604020202020204" pitchFamily="34" charset="0"/>
              <a:buChar char="•"/>
            </a:pPr>
            <a:r>
              <a:rPr lang="en-US" sz="2800">
                <a:solidFill>
                  <a:srgbClr val="00325E"/>
                </a:solidFill>
              </a:rPr>
              <a:t>What is the DESSA?</a:t>
            </a:r>
            <a:endParaRPr lang="en-US" sz="2800">
              <a:solidFill>
                <a:srgbClr val="00325E"/>
              </a:solidFill>
              <a:latin typeface="+mn-lt"/>
            </a:endParaRPr>
          </a:p>
          <a:p>
            <a:pPr marL="342900" indent="-342900">
              <a:lnSpc>
                <a:spcPct val="150000"/>
              </a:lnSpc>
              <a:buFont typeface="Arial" panose="020B0604020202020204" pitchFamily="34" charset="0"/>
              <a:buChar char="•"/>
            </a:pPr>
            <a:r>
              <a:rPr lang="en-US" sz="2800" b="0" i="0">
                <a:solidFill>
                  <a:srgbClr val="00325E"/>
                </a:solidFill>
                <a:effectLst/>
                <a:latin typeface="+mn-lt"/>
              </a:rPr>
              <a:t>How to Complete Ratings</a:t>
            </a:r>
            <a:endParaRPr lang="en-US" sz="2800">
              <a:solidFill>
                <a:srgbClr val="00325E"/>
              </a:solidFill>
              <a:latin typeface="+mn-lt"/>
            </a:endParaRPr>
          </a:p>
          <a:p>
            <a:pPr marL="342900" indent="-342900">
              <a:lnSpc>
                <a:spcPct val="150000"/>
              </a:lnSpc>
              <a:buFont typeface="Arial" panose="020B0604020202020204" pitchFamily="34" charset="0"/>
              <a:buChar char="•"/>
            </a:pPr>
            <a:r>
              <a:rPr lang="en-US" sz="2800" b="0" i="0">
                <a:solidFill>
                  <a:srgbClr val="00325E"/>
                </a:solidFill>
                <a:effectLst/>
                <a:latin typeface="+mn-lt"/>
              </a:rPr>
              <a:t>The Educator Portal</a:t>
            </a:r>
          </a:p>
          <a:p>
            <a:pPr marL="342900" indent="-342900">
              <a:lnSpc>
                <a:spcPct val="150000"/>
              </a:lnSpc>
              <a:buFont typeface="Arial" panose="020B0604020202020204" pitchFamily="34" charset="0"/>
              <a:buChar char="•"/>
            </a:pPr>
            <a:r>
              <a:rPr lang="en-US" sz="2800">
                <a:solidFill>
                  <a:srgbClr val="00325E"/>
                </a:solidFill>
              </a:rPr>
              <a:t>Implementation Overview</a:t>
            </a:r>
          </a:p>
          <a:p>
            <a:pPr marL="342900" indent="-342900">
              <a:lnSpc>
                <a:spcPct val="150000"/>
              </a:lnSpc>
              <a:buFont typeface="Arial" panose="020B0604020202020204" pitchFamily="34" charset="0"/>
              <a:buChar char="•"/>
            </a:pPr>
            <a:r>
              <a:rPr lang="en-US" sz="2800">
                <a:solidFill>
                  <a:srgbClr val="00325E"/>
                </a:solidFill>
                <a:latin typeface="+mn-lt"/>
              </a:rPr>
              <a:t>Optimistic Closure</a:t>
            </a:r>
          </a:p>
          <a:p>
            <a:pPr marL="285750" indent="-285750">
              <a:buClr>
                <a:srgbClr val="00325E"/>
              </a:buClr>
              <a:buFont typeface="Arial" panose="020B0604020202020204" pitchFamily="34" charset="0"/>
              <a:buChar char="•"/>
            </a:pPr>
            <a:endParaRPr lang="en-US" sz="280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8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1720-0D22-BEAF-16A8-56622A4B585C}"/>
              </a:ext>
            </a:extLst>
          </p:cNvPr>
          <p:cNvSpPr>
            <a:spLocks noGrp="1"/>
          </p:cNvSpPr>
          <p:nvPr>
            <p:ph type="title"/>
          </p:nvPr>
        </p:nvSpPr>
        <p:spPr/>
        <p:txBody>
          <a:bodyPr>
            <a:normAutofit/>
          </a:bodyPr>
          <a:lstStyle/>
          <a:p>
            <a:r>
              <a:rPr lang="en-US" sz="4000"/>
              <a:t>What is the DESSA?</a:t>
            </a:r>
          </a:p>
        </p:txBody>
      </p:sp>
      <p:sp>
        <p:nvSpPr>
          <p:cNvPr id="4" name="Text Placeholder 3">
            <a:extLst>
              <a:ext uri="{FF2B5EF4-FFF2-40B4-BE49-F238E27FC236}">
                <a16:creationId xmlns:a16="http://schemas.microsoft.com/office/drawing/2014/main" id="{298E80F9-9245-646A-CF6A-AD1C89DEB628}"/>
              </a:ext>
            </a:extLst>
          </p:cNvPr>
          <p:cNvSpPr>
            <a:spLocks noGrp="1"/>
          </p:cNvSpPr>
          <p:nvPr>
            <p:ph type="body" sz="half" idx="2"/>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C225EF9F-C2CD-1BAA-D840-18A952DA1344}"/>
              </a:ext>
            </a:extLst>
          </p:cNvPr>
          <p:cNvSpPr txBox="1">
            <a:spLocks noGrp="1"/>
          </p:cNvSpPr>
          <p:nvPr>
            <p:ph idx="1"/>
          </p:nvPr>
        </p:nvSpPr>
        <p:spPr>
          <a:xfrm>
            <a:off x="692887" y="2133429"/>
            <a:ext cx="5403113"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lnSpc>
                <a:spcPct val="200000"/>
              </a:lnSpc>
            </a:pPr>
            <a:r>
              <a:rPr lang="en-US" sz="2800" b="0">
                <a:solidFill>
                  <a:srgbClr val="00325E"/>
                </a:solidFill>
                <a:latin typeface="+mn-lt"/>
                <a:cs typeface="Proxima Nova" panose="020B0604020202020204" charset="0"/>
              </a:rPr>
              <a:t>An evidence-based social and emotional competency assessment to support student growth.</a:t>
            </a:r>
          </a:p>
        </p:txBody>
      </p:sp>
      <p:pic>
        <p:nvPicPr>
          <p:cNvPr id="6" name="Picture 5" descr="A form with many questions&#10;&#10;Description automatically generated with medium confidence">
            <a:extLst>
              <a:ext uri="{FF2B5EF4-FFF2-40B4-BE49-F238E27FC236}">
                <a16:creationId xmlns:a16="http://schemas.microsoft.com/office/drawing/2014/main" id="{85EFC31F-471E-6D35-2306-26C80B7BD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832" y="1876373"/>
            <a:ext cx="5246879" cy="4687112"/>
          </a:xfrm>
          <a:prstGeom prst="rect">
            <a:avLst/>
          </a:prstGeom>
          <a:ln w="19050">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721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8492-8F12-4960-DC8E-CE413E3DC6BC}"/>
              </a:ext>
            </a:extLst>
          </p:cNvPr>
          <p:cNvSpPr>
            <a:spLocks noGrp="1"/>
          </p:cNvSpPr>
          <p:nvPr>
            <p:ph type="title"/>
          </p:nvPr>
        </p:nvSpPr>
        <p:spPr/>
        <p:txBody>
          <a:bodyPr>
            <a:normAutofit/>
          </a:bodyPr>
          <a:lstStyle/>
          <a:p>
            <a:r>
              <a:rPr lang="en-US" sz="4000"/>
              <a:t>Overview: The DESSA</a:t>
            </a:r>
          </a:p>
        </p:txBody>
      </p:sp>
      <p:sp>
        <p:nvSpPr>
          <p:cNvPr id="4" name="Text Placeholder 3">
            <a:extLst>
              <a:ext uri="{FF2B5EF4-FFF2-40B4-BE49-F238E27FC236}">
                <a16:creationId xmlns:a16="http://schemas.microsoft.com/office/drawing/2014/main" id="{72484F61-16BF-CA73-1BAF-51D3AC0246F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AFC7FAAE-AD2C-A51E-C303-6D5C2DAE7919}"/>
              </a:ext>
            </a:extLst>
          </p:cNvPr>
          <p:cNvGrpSpPr/>
          <p:nvPr/>
        </p:nvGrpSpPr>
        <p:grpSpPr>
          <a:xfrm>
            <a:off x="4043842" y="1917628"/>
            <a:ext cx="3966432" cy="3896443"/>
            <a:chOff x="6070925" y="1085895"/>
            <a:chExt cx="2407942" cy="2407942"/>
          </a:xfrm>
          <a:solidFill>
            <a:srgbClr val="00325E"/>
          </a:solidFill>
        </p:grpSpPr>
        <p:pic>
          <p:nvPicPr>
            <p:cNvPr id="6" name="Graphic 5" descr="Daily calendar outline">
              <a:extLst>
                <a:ext uri="{FF2B5EF4-FFF2-40B4-BE49-F238E27FC236}">
                  <a16:creationId xmlns:a16="http://schemas.microsoft.com/office/drawing/2014/main" id="{8E8B9A6F-298C-B2B2-4CE6-8ECFBC097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0925" y="1085895"/>
              <a:ext cx="2407942" cy="2407942"/>
            </a:xfrm>
            <a:prstGeom prst="rect">
              <a:avLst/>
            </a:prstGeom>
          </p:spPr>
        </p:pic>
        <p:sp>
          <p:nvSpPr>
            <p:cNvPr id="7" name="TextBox 6">
              <a:extLst>
                <a:ext uri="{FF2B5EF4-FFF2-40B4-BE49-F238E27FC236}">
                  <a16:creationId xmlns:a16="http://schemas.microsoft.com/office/drawing/2014/main" id="{CF2717D8-51E9-BDC2-229E-BCF6D909510C}"/>
                </a:ext>
              </a:extLst>
            </p:cNvPr>
            <p:cNvSpPr txBox="1"/>
            <p:nvPr/>
          </p:nvSpPr>
          <p:spPr>
            <a:xfrm>
              <a:off x="6528382" y="1693860"/>
              <a:ext cx="1493028" cy="190201"/>
            </a:xfrm>
            <a:prstGeom prst="rect">
              <a:avLst/>
            </a:prstGeom>
            <a:grpFill/>
            <a:ln>
              <a:solidFill>
                <a:srgbClr val="00325E"/>
              </a:solidFill>
            </a:ln>
          </p:spPr>
          <p:txBody>
            <a:bodyPr wrap="square" rtlCol="0">
              <a:spAutoFit/>
            </a:bodyPr>
            <a:lstStyle/>
            <a:p>
              <a:pPr algn="ctr"/>
              <a:r>
                <a:rPr lang="en-US" sz="1400" b="1">
                  <a:solidFill>
                    <a:schemeClr val="bg1"/>
                  </a:solidFill>
                </a:rPr>
                <a:t>2024-2025</a:t>
              </a:r>
            </a:p>
          </p:txBody>
        </p:sp>
      </p:grpSp>
      <p:sp>
        <p:nvSpPr>
          <p:cNvPr id="8" name="TextBox 7">
            <a:extLst>
              <a:ext uri="{FF2B5EF4-FFF2-40B4-BE49-F238E27FC236}">
                <a16:creationId xmlns:a16="http://schemas.microsoft.com/office/drawing/2014/main" id="{61FF1DA8-71E9-0471-42B6-7D8A1F52AB57}"/>
              </a:ext>
            </a:extLst>
          </p:cNvPr>
          <p:cNvSpPr txBox="1"/>
          <p:nvPr/>
        </p:nvSpPr>
        <p:spPr>
          <a:xfrm>
            <a:off x="4797378" y="5538305"/>
            <a:ext cx="2367709" cy="830997"/>
          </a:xfrm>
          <a:prstGeom prst="rect">
            <a:avLst/>
          </a:prstGeom>
          <a:noFill/>
        </p:spPr>
        <p:txBody>
          <a:bodyPr wrap="square" rtlCol="0">
            <a:spAutoFit/>
          </a:bodyPr>
          <a:lstStyle/>
          <a:p>
            <a:pPr algn="ctr"/>
            <a:r>
              <a:rPr lang="en-US" sz="1600">
                <a:solidFill>
                  <a:srgbClr val="00325E"/>
                </a:solidFill>
                <a:latin typeface="Arial" panose="020B0604020202020204" pitchFamily="34" charset="0"/>
                <a:cs typeface="Arial" panose="020B0604020202020204" pitchFamily="34" charset="0"/>
              </a:rPr>
              <a:t>Site-based implementation schedule</a:t>
            </a:r>
          </a:p>
        </p:txBody>
      </p:sp>
      <p:sp>
        <p:nvSpPr>
          <p:cNvPr id="21" name="TextBox 20">
            <a:extLst>
              <a:ext uri="{FF2B5EF4-FFF2-40B4-BE49-F238E27FC236}">
                <a16:creationId xmlns:a16="http://schemas.microsoft.com/office/drawing/2014/main" id="{695CEE1A-D047-53E4-349B-93D6B6F99FF8}"/>
              </a:ext>
            </a:extLst>
          </p:cNvPr>
          <p:cNvSpPr txBox="1"/>
          <p:nvPr/>
        </p:nvSpPr>
        <p:spPr>
          <a:xfrm>
            <a:off x="8407535" y="5515034"/>
            <a:ext cx="276318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25E"/>
                </a:solidFill>
                <a:effectLst/>
                <a:uLnTx/>
                <a:uFillTx/>
                <a:latin typeface="Arial" panose="020B0604020202020204" pitchFamily="34" charset="0"/>
                <a:cs typeface="Arial" panose="020B0604020202020204" pitchFamily="34" charset="0"/>
              </a:rPr>
              <a:t>Educator Portal: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25E"/>
                </a:solidFill>
                <a:effectLst/>
                <a:uLnTx/>
                <a:uFillTx/>
                <a:latin typeface="Arial" panose="020B0604020202020204" pitchFamily="34" charset="0"/>
                <a:cs typeface="Arial" panose="020B0604020202020204" pitchFamily="34" charset="0"/>
              </a:rPr>
              <a:t> DESSA ratings &amp; data reports, resources, support</a:t>
            </a:r>
          </a:p>
        </p:txBody>
      </p:sp>
      <p:sp>
        <p:nvSpPr>
          <p:cNvPr id="22" name="TextBox 21">
            <a:extLst>
              <a:ext uri="{FF2B5EF4-FFF2-40B4-BE49-F238E27FC236}">
                <a16:creationId xmlns:a16="http://schemas.microsoft.com/office/drawing/2014/main" id="{A30067E0-D84F-1828-103A-391BA2B82C02}"/>
              </a:ext>
            </a:extLst>
          </p:cNvPr>
          <p:cNvSpPr txBox="1"/>
          <p:nvPr/>
        </p:nvSpPr>
        <p:spPr>
          <a:xfrm>
            <a:off x="1373718" y="5540435"/>
            <a:ext cx="1839212" cy="830997"/>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sym typeface="Arial"/>
              </a:rPr>
              <a:t>Strength-Based Behavior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sym typeface="Arial"/>
              </a:rPr>
              <a:t>Rating Scale</a:t>
            </a:r>
          </a:p>
        </p:txBody>
      </p:sp>
      <p:pic>
        <p:nvPicPr>
          <p:cNvPr id="26" name="Picture 25" descr="A blue check boxes with check marks&#10;&#10;Description automatically generated">
            <a:extLst>
              <a:ext uri="{FF2B5EF4-FFF2-40B4-BE49-F238E27FC236}">
                <a16:creationId xmlns:a16="http://schemas.microsoft.com/office/drawing/2014/main" id="{FDFCC8DE-4428-7152-F1BB-8A9D38A690ED}"/>
              </a:ext>
            </a:extLst>
          </p:cNvPr>
          <p:cNvPicPr>
            <a:picLocks noChangeAspect="1"/>
          </p:cNvPicPr>
          <p:nvPr/>
        </p:nvPicPr>
        <p:blipFill>
          <a:blip r:embed="rId5"/>
          <a:stretch>
            <a:fillRect/>
          </a:stretch>
        </p:blipFill>
        <p:spPr>
          <a:xfrm>
            <a:off x="473863" y="2046389"/>
            <a:ext cx="3638922" cy="3638922"/>
          </a:xfrm>
          <a:prstGeom prst="rect">
            <a:avLst/>
          </a:prstGeom>
        </p:spPr>
      </p:pic>
      <p:pic>
        <p:nvPicPr>
          <p:cNvPr id="28" name="Picture 27" descr="A computer with a sign in screen&#10;&#10;Description automatically generated">
            <a:extLst>
              <a:ext uri="{FF2B5EF4-FFF2-40B4-BE49-F238E27FC236}">
                <a16:creationId xmlns:a16="http://schemas.microsoft.com/office/drawing/2014/main" id="{28EC2FF8-CAB4-6273-9448-202D9B4464A6}"/>
              </a:ext>
            </a:extLst>
          </p:cNvPr>
          <p:cNvPicPr>
            <a:picLocks noChangeAspect="1"/>
          </p:cNvPicPr>
          <p:nvPr/>
        </p:nvPicPr>
        <p:blipFill>
          <a:blip r:embed="rId6"/>
          <a:srcRect t="17099" b="18924"/>
          <a:stretch/>
        </p:blipFill>
        <p:spPr>
          <a:xfrm>
            <a:off x="7538943" y="2442575"/>
            <a:ext cx="4500370" cy="2879206"/>
          </a:xfrm>
          <a:prstGeom prst="rect">
            <a:avLst/>
          </a:prstGeom>
        </p:spPr>
      </p:pic>
    </p:spTree>
    <p:extLst>
      <p:ext uri="{BB962C8B-B14F-4D97-AF65-F5344CB8AC3E}">
        <p14:creationId xmlns:p14="http://schemas.microsoft.com/office/powerpoint/2010/main" val="20260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ADC7C-8FB1-E715-4B03-0F9625DE2B7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DCCEDCE8-D30A-64EC-BAF8-73AF91A6F703}"/>
              </a:ext>
            </a:extLst>
          </p:cNvPr>
          <p:cNvSpPr>
            <a:spLocks noGrp="1"/>
          </p:cNvSpPr>
          <p:nvPr>
            <p:ph type="title"/>
          </p:nvPr>
        </p:nvSpPr>
        <p:spPr/>
        <p:txBody>
          <a:bodyPr>
            <a:normAutofit/>
          </a:bodyPr>
          <a:lstStyle/>
          <a:p>
            <a:r>
              <a:rPr lang="en-US" sz="4000"/>
              <a:t>Fast Facts about the DESSA</a:t>
            </a:r>
          </a:p>
        </p:txBody>
      </p:sp>
      <p:grpSp>
        <p:nvGrpSpPr>
          <p:cNvPr id="4" name="Group 3">
            <a:extLst>
              <a:ext uri="{FF2B5EF4-FFF2-40B4-BE49-F238E27FC236}">
                <a16:creationId xmlns:a16="http://schemas.microsoft.com/office/drawing/2014/main" id="{CB4FC0A8-2F38-1B5B-A6F3-FD3D2B3D6FE2}"/>
              </a:ext>
            </a:extLst>
          </p:cNvPr>
          <p:cNvGrpSpPr/>
          <p:nvPr/>
        </p:nvGrpSpPr>
        <p:grpSpPr>
          <a:xfrm>
            <a:off x="4765091" y="1624255"/>
            <a:ext cx="2501374" cy="1808196"/>
            <a:chOff x="3185615" y="886268"/>
            <a:chExt cx="2501374" cy="1808196"/>
          </a:xfrm>
        </p:grpSpPr>
        <p:sp>
          <p:nvSpPr>
            <p:cNvPr id="5" name="Rectangle: Rounded Corners 4">
              <a:extLst>
                <a:ext uri="{FF2B5EF4-FFF2-40B4-BE49-F238E27FC236}">
                  <a16:creationId xmlns:a16="http://schemas.microsoft.com/office/drawing/2014/main" id="{50F8B52F-EFFE-0B6E-8931-4B6E91F51B95}"/>
                </a:ext>
              </a:extLst>
            </p:cNvPr>
            <p:cNvSpPr/>
            <p:nvPr/>
          </p:nvSpPr>
          <p:spPr>
            <a:xfrm>
              <a:off x="3751633" y="1111993"/>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ea typeface="+mn-ea"/>
                <a:cs typeface="+mn-cs"/>
                <a:sym typeface="Arial"/>
              </a:endParaRPr>
            </a:p>
          </p:txBody>
        </p:sp>
        <p:sp>
          <p:nvSpPr>
            <p:cNvPr id="6" name="TextBox 5">
              <a:extLst>
                <a:ext uri="{FF2B5EF4-FFF2-40B4-BE49-F238E27FC236}">
                  <a16:creationId xmlns:a16="http://schemas.microsoft.com/office/drawing/2014/main" id="{B4DEC076-BDB1-1AA6-1295-F3B308BD26F5}"/>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747679"/>
                  </a:solidFill>
                  <a:effectLst/>
                  <a:uLnTx/>
                  <a:uFillTx/>
                  <a:cs typeface="Arial"/>
                  <a:sym typeface="Arial"/>
                </a:rPr>
                <a:t>Norm-Referenced</a:t>
              </a:r>
            </a:p>
          </p:txBody>
        </p:sp>
        <p:pic>
          <p:nvPicPr>
            <p:cNvPr id="7" name="Picture 6" descr="Logo&#10;&#10;Description automatically generated with low confidence">
              <a:extLst>
                <a:ext uri="{FF2B5EF4-FFF2-40B4-BE49-F238E27FC236}">
                  <a16:creationId xmlns:a16="http://schemas.microsoft.com/office/drawing/2014/main" id="{354BF7D9-4F6B-84F2-D6FE-4FCDB1AADC65}"/>
                </a:ext>
              </a:extLst>
            </p:cNvPr>
            <p:cNvPicPr>
              <a:picLocks noChangeAspect="1"/>
            </p:cNvPicPr>
            <p:nvPr/>
          </p:nvPicPr>
          <p:blipFill>
            <a:blip r:embed="rId3"/>
            <a:stretch>
              <a:fillRect/>
            </a:stretch>
          </p:blipFill>
          <p:spPr>
            <a:xfrm>
              <a:off x="3865633" y="886268"/>
              <a:ext cx="1367268" cy="1367268"/>
            </a:xfrm>
            <a:prstGeom prst="rect">
              <a:avLst/>
            </a:prstGeom>
          </p:spPr>
        </p:pic>
      </p:grpSp>
      <p:grpSp>
        <p:nvGrpSpPr>
          <p:cNvPr id="8" name="Group 7">
            <a:extLst>
              <a:ext uri="{FF2B5EF4-FFF2-40B4-BE49-F238E27FC236}">
                <a16:creationId xmlns:a16="http://schemas.microsoft.com/office/drawing/2014/main" id="{A3D60A19-7E92-0E27-27CD-A80E7B69D631}"/>
              </a:ext>
            </a:extLst>
          </p:cNvPr>
          <p:cNvGrpSpPr/>
          <p:nvPr/>
        </p:nvGrpSpPr>
        <p:grpSpPr>
          <a:xfrm>
            <a:off x="8197242" y="1624255"/>
            <a:ext cx="2336004" cy="1804745"/>
            <a:chOff x="5844623" y="889719"/>
            <a:chExt cx="2336004" cy="1804745"/>
          </a:xfrm>
        </p:grpSpPr>
        <p:sp>
          <p:nvSpPr>
            <p:cNvPr id="9" name="TextBox 8">
              <a:extLst>
                <a:ext uri="{FF2B5EF4-FFF2-40B4-BE49-F238E27FC236}">
                  <a16:creationId xmlns:a16="http://schemas.microsoft.com/office/drawing/2014/main" id="{DE71F520-5BBA-DB17-6D22-5CCFD8233606}"/>
                </a:ext>
              </a:extLst>
            </p:cNvPr>
            <p:cNvSpPr txBox="1"/>
            <p:nvPr/>
          </p:nvSpPr>
          <p:spPr>
            <a:xfrm>
              <a:off x="5844623" y="2294354"/>
              <a:ext cx="233600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747679"/>
                  </a:solidFill>
                  <a:effectLst/>
                  <a:uLnTx/>
                  <a:uFillTx/>
                  <a:cs typeface="Arial"/>
                  <a:sym typeface="Arial"/>
                </a:rPr>
                <a:t>Strength-Based</a:t>
              </a:r>
            </a:p>
          </p:txBody>
        </p:sp>
        <p:sp>
          <p:nvSpPr>
            <p:cNvPr id="10" name="Rectangle: Rounded Corners 9">
              <a:extLst>
                <a:ext uri="{FF2B5EF4-FFF2-40B4-BE49-F238E27FC236}">
                  <a16:creationId xmlns:a16="http://schemas.microsoft.com/office/drawing/2014/main" id="{748126B0-8DCB-F1B0-7B95-BA7DC7EA7051}"/>
                </a:ext>
              </a:extLst>
            </p:cNvPr>
            <p:cNvSpPr/>
            <p:nvPr/>
          </p:nvSpPr>
          <p:spPr>
            <a:xfrm>
              <a:off x="6342993" y="1111992"/>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ea typeface="+mn-ea"/>
                <a:cs typeface="+mn-cs"/>
                <a:sym typeface="Arial"/>
              </a:endParaRPr>
            </a:p>
          </p:txBody>
        </p:sp>
        <p:pic>
          <p:nvPicPr>
            <p:cNvPr id="11" name="Picture 10" descr="Logo&#10;&#10;Description automatically generated with low confidence">
              <a:extLst>
                <a:ext uri="{FF2B5EF4-FFF2-40B4-BE49-F238E27FC236}">
                  <a16:creationId xmlns:a16="http://schemas.microsoft.com/office/drawing/2014/main" id="{66CA7B51-DB19-4F75-80BF-9FDE04FA0478}"/>
                </a:ext>
              </a:extLst>
            </p:cNvPr>
            <p:cNvPicPr>
              <a:picLocks noChangeAspect="1"/>
            </p:cNvPicPr>
            <p:nvPr/>
          </p:nvPicPr>
          <p:blipFill>
            <a:blip r:embed="rId3"/>
            <a:stretch>
              <a:fillRect/>
            </a:stretch>
          </p:blipFill>
          <p:spPr>
            <a:xfrm>
              <a:off x="6444683" y="889719"/>
              <a:ext cx="1367268" cy="1367268"/>
            </a:xfrm>
            <a:prstGeom prst="rect">
              <a:avLst/>
            </a:prstGeom>
          </p:spPr>
        </p:pic>
      </p:grpSp>
      <p:grpSp>
        <p:nvGrpSpPr>
          <p:cNvPr id="12" name="Group 11">
            <a:extLst>
              <a:ext uri="{FF2B5EF4-FFF2-40B4-BE49-F238E27FC236}">
                <a16:creationId xmlns:a16="http://schemas.microsoft.com/office/drawing/2014/main" id="{1C57F002-FEDF-961E-BF4E-39D430EF882F}"/>
              </a:ext>
            </a:extLst>
          </p:cNvPr>
          <p:cNvGrpSpPr/>
          <p:nvPr/>
        </p:nvGrpSpPr>
        <p:grpSpPr>
          <a:xfrm>
            <a:off x="1186968" y="1624255"/>
            <a:ext cx="2501374" cy="1808196"/>
            <a:chOff x="3185615" y="886268"/>
            <a:chExt cx="2501374" cy="1808196"/>
          </a:xfrm>
        </p:grpSpPr>
        <p:sp>
          <p:nvSpPr>
            <p:cNvPr id="13" name="Rectangle: Rounded Corners 12">
              <a:extLst>
                <a:ext uri="{FF2B5EF4-FFF2-40B4-BE49-F238E27FC236}">
                  <a16:creationId xmlns:a16="http://schemas.microsoft.com/office/drawing/2014/main" id="{E2347842-7DE8-EEA4-CD9A-7F9508713ACF}"/>
                </a:ext>
              </a:extLst>
            </p:cNvPr>
            <p:cNvSpPr/>
            <p:nvPr/>
          </p:nvSpPr>
          <p:spPr>
            <a:xfrm>
              <a:off x="3751633" y="1111993"/>
              <a:ext cx="1336785" cy="1141543"/>
            </a:xfrm>
            <a:prstGeom prst="roundRect">
              <a:avLst/>
            </a:prstGeom>
            <a:solidFill>
              <a:srgbClr val="FFFFFF"/>
            </a:solidFill>
            <a:ln w="76200" cap="flat" cmpd="sng" algn="ctr">
              <a:solidFill>
                <a:srgbClr val="34B6E4"/>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ea typeface="+mn-ea"/>
                <a:cs typeface="+mn-cs"/>
                <a:sym typeface="Arial"/>
              </a:endParaRPr>
            </a:p>
          </p:txBody>
        </p:sp>
        <p:sp>
          <p:nvSpPr>
            <p:cNvPr id="14" name="TextBox 13">
              <a:extLst>
                <a:ext uri="{FF2B5EF4-FFF2-40B4-BE49-F238E27FC236}">
                  <a16:creationId xmlns:a16="http://schemas.microsoft.com/office/drawing/2014/main" id="{60629294-E3B4-3030-7E35-5BF6707A8C08}"/>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marL="0" marR="0" lvl="0" indent="0" algn="ctr" defTabSz="914378"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747679"/>
                  </a:solidFill>
                  <a:effectLst/>
                  <a:uLnTx/>
                  <a:uFillTx/>
                  <a:cs typeface="Arial"/>
                  <a:sym typeface="Arial"/>
                </a:rPr>
                <a:t>Standardized</a:t>
              </a:r>
            </a:p>
          </p:txBody>
        </p:sp>
        <p:pic>
          <p:nvPicPr>
            <p:cNvPr id="15" name="Picture 14" descr="Logo&#10;&#10;Description automatically generated with low confidence">
              <a:extLst>
                <a:ext uri="{FF2B5EF4-FFF2-40B4-BE49-F238E27FC236}">
                  <a16:creationId xmlns:a16="http://schemas.microsoft.com/office/drawing/2014/main" id="{9B8B0311-8D40-8938-B126-C2A8187E5E2A}"/>
                </a:ext>
              </a:extLst>
            </p:cNvPr>
            <p:cNvPicPr>
              <a:picLocks noChangeAspect="1"/>
            </p:cNvPicPr>
            <p:nvPr/>
          </p:nvPicPr>
          <p:blipFill>
            <a:blip r:embed="rId3"/>
            <a:stretch>
              <a:fillRect/>
            </a:stretch>
          </p:blipFill>
          <p:spPr>
            <a:xfrm>
              <a:off x="3865633" y="886268"/>
              <a:ext cx="1367268" cy="1367268"/>
            </a:xfrm>
            <a:prstGeom prst="rect">
              <a:avLst/>
            </a:prstGeom>
          </p:spPr>
        </p:pic>
      </p:grpSp>
      <p:grpSp>
        <p:nvGrpSpPr>
          <p:cNvPr id="16" name="Group 15">
            <a:extLst>
              <a:ext uri="{FF2B5EF4-FFF2-40B4-BE49-F238E27FC236}">
                <a16:creationId xmlns:a16="http://schemas.microsoft.com/office/drawing/2014/main" id="{290F1BA0-A5DF-B720-17B4-60734051A37E}"/>
              </a:ext>
            </a:extLst>
          </p:cNvPr>
          <p:cNvGrpSpPr/>
          <p:nvPr/>
        </p:nvGrpSpPr>
        <p:grpSpPr>
          <a:xfrm>
            <a:off x="1186968" y="3566492"/>
            <a:ext cx="9486684" cy="2534046"/>
            <a:chOff x="629369" y="2715390"/>
            <a:chExt cx="7903340" cy="2197020"/>
          </a:xfrm>
        </p:grpSpPr>
        <p:grpSp>
          <p:nvGrpSpPr>
            <p:cNvPr id="17" name="Group 16">
              <a:extLst>
                <a:ext uri="{FF2B5EF4-FFF2-40B4-BE49-F238E27FC236}">
                  <a16:creationId xmlns:a16="http://schemas.microsoft.com/office/drawing/2014/main" id="{36462618-F8C1-8B53-8F23-742B83624E6B}"/>
                </a:ext>
              </a:extLst>
            </p:cNvPr>
            <p:cNvGrpSpPr/>
            <p:nvPr/>
          </p:nvGrpSpPr>
          <p:grpSpPr>
            <a:xfrm>
              <a:off x="3768725" y="2715390"/>
              <a:ext cx="4763984" cy="2197020"/>
              <a:chOff x="2190008" y="2739929"/>
              <a:chExt cx="4763984" cy="2197020"/>
            </a:xfrm>
          </p:grpSpPr>
          <p:grpSp>
            <p:nvGrpSpPr>
              <p:cNvPr id="26" name="Group 25">
                <a:extLst>
                  <a:ext uri="{FF2B5EF4-FFF2-40B4-BE49-F238E27FC236}">
                    <a16:creationId xmlns:a16="http://schemas.microsoft.com/office/drawing/2014/main" id="{8CA9BEC9-03B1-5352-D96B-29E37A355CFF}"/>
                  </a:ext>
                </a:extLst>
              </p:cNvPr>
              <p:cNvGrpSpPr/>
              <p:nvPr/>
            </p:nvGrpSpPr>
            <p:grpSpPr>
              <a:xfrm>
                <a:off x="2190008" y="3109261"/>
                <a:ext cx="4763984" cy="1827688"/>
                <a:chOff x="2218086" y="3048214"/>
                <a:chExt cx="4763984" cy="1827688"/>
              </a:xfrm>
            </p:grpSpPr>
            <p:grpSp>
              <p:nvGrpSpPr>
                <p:cNvPr id="28" name="Group 27">
                  <a:extLst>
                    <a:ext uri="{FF2B5EF4-FFF2-40B4-BE49-F238E27FC236}">
                      <a16:creationId xmlns:a16="http://schemas.microsoft.com/office/drawing/2014/main" id="{5F2D2AD1-D8A4-B441-40CD-3CE09E282F39}"/>
                    </a:ext>
                  </a:extLst>
                </p:cNvPr>
                <p:cNvGrpSpPr/>
                <p:nvPr/>
              </p:nvGrpSpPr>
              <p:grpSpPr>
                <a:xfrm>
                  <a:off x="4806315" y="3489143"/>
                  <a:ext cx="2175755" cy="1375831"/>
                  <a:chOff x="3341587" y="3577195"/>
                  <a:chExt cx="2175755" cy="1375831"/>
                </a:xfrm>
              </p:grpSpPr>
              <p:sp>
                <p:nvSpPr>
                  <p:cNvPr id="36" name="Rectangle: Rounded Corners 35">
                    <a:extLst>
                      <a:ext uri="{FF2B5EF4-FFF2-40B4-BE49-F238E27FC236}">
                        <a16:creationId xmlns:a16="http://schemas.microsoft.com/office/drawing/2014/main" id="{25D0219C-E703-96D7-A8E6-563427293E85}"/>
                      </a:ext>
                    </a:extLst>
                  </p:cNvPr>
                  <p:cNvSpPr/>
                  <p:nvPr/>
                </p:nvSpPr>
                <p:spPr>
                  <a:xfrm>
                    <a:off x="3341587" y="3577195"/>
                    <a:ext cx="2175755" cy="137583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ea typeface="+mn-ea"/>
                      <a:cs typeface="+mn-cs"/>
                      <a:sym typeface="Arial"/>
                    </a:endParaRPr>
                  </a:p>
                </p:txBody>
              </p:sp>
              <p:grpSp>
                <p:nvGrpSpPr>
                  <p:cNvPr id="37" name="Group 36">
                    <a:extLst>
                      <a:ext uri="{FF2B5EF4-FFF2-40B4-BE49-F238E27FC236}">
                        <a16:creationId xmlns:a16="http://schemas.microsoft.com/office/drawing/2014/main" id="{552B05DB-1713-BA05-6DD8-D52A44A5C533}"/>
                      </a:ext>
                    </a:extLst>
                  </p:cNvPr>
                  <p:cNvGrpSpPr/>
                  <p:nvPr/>
                </p:nvGrpSpPr>
                <p:grpSpPr>
                  <a:xfrm>
                    <a:off x="3395898" y="3609065"/>
                    <a:ext cx="2082331" cy="1276229"/>
                    <a:chOff x="3395898" y="3609065"/>
                    <a:chExt cx="2082331" cy="1276229"/>
                  </a:xfrm>
                </p:grpSpPr>
                <p:pic>
                  <p:nvPicPr>
                    <p:cNvPr id="38" name="Picture 7" descr="Logo, icon&#10;&#10;Description automatically generated">
                      <a:extLst>
                        <a:ext uri="{FF2B5EF4-FFF2-40B4-BE49-F238E27FC236}">
                          <a16:creationId xmlns:a16="http://schemas.microsoft.com/office/drawing/2014/main" id="{5F0A13B3-2843-0FA3-0413-9F6FCA1F6A19}"/>
                        </a:ext>
                      </a:extLst>
                    </p:cNvPr>
                    <p:cNvPicPr>
                      <a:picLocks noChangeAspect="1"/>
                    </p:cNvPicPr>
                    <p:nvPr/>
                  </p:nvPicPr>
                  <p:blipFill>
                    <a:blip r:embed="rId4"/>
                    <a:stretch>
                      <a:fillRect/>
                    </a:stretch>
                  </p:blipFill>
                  <p:spPr>
                    <a:xfrm>
                      <a:off x="4038236" y="4138204"/>
                      <a:ext cx="797654" cy="747090"/>
                    </a:xfrm>
                    <a:prstGeom prst="rect">
                      <a:avLst/>
                    </a:prstGeom>
                  </p:spPr>
                </p:pic>
                <p:sp>
                  <p:nvSpPr>
                    <p:cNvPr id="39" name="TextBox 38">
                      <a:extLst>
                        <a:ext uri="{FF2B5EF4-FFF2-40B4-BE49-F238E27FC236}">
                          <a16:creationId xmlns:a16="http://schemas.microsoft.com/office/drawing/2014/main" id="{E1EDF7C6-A611-D53B-5953-1D3EDBB475B6}"/>
                        </a:ext>
                      </a:extLst>
                    </p:cNvPr>
                    <p:cNvSpPr txBox="1"/>
                    <p:nvPr/>
                  </p:nvSpPr>
                  <p:spPr>
                    <a:xfrm>
                      <a:off x="3395898" y="3609065"/>
                      <a:ext cx="2082331"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cs typeface="Arial"/>
                          <a:sym typeface="Arial"/>
                        </a:rPr>
                        <a:t>DESSA Assessment</a:t>
                      </a:r>
                    </a:p>
                  </p:txBody>
                </p:sp>
              </p:grpSp>
            </p:grpSp>
            <p:grpSp>
              <p:nvGrpSpPr>
                <p:cNvPr id="29" name="Group 28">
                  <a:extLst>
                    <a:ext uri="{FF2B5EF4-FFF2-40B4-BE49-F238E27FC236}">
                      <a16:creationId xmlns:a16="http://schemas.microsoft.com/office/drawing/2014/main" id="{29BA605B-46D0-56E4-DBB4-D64C6FF68D79}"/>
                    </a:ext>
                  </a:extLst>
                </p:cNvPr>
                <p:cNvGrpSpPr/>
                <p:nvPr/>
              </p:nvGrpSpPr>
              <p:grpSpPr>
                <a:xfrm>
                  <a:off x="2218086" y="3500071"/>
                  <a:ext cx="2175755" cy="1375831"/>
                  <a:chOff x="930946" y="3577194"/>
                  <a:chExt cx="2175755" cy="1375831"/>
                </a:xfrm>
              </p:grpSpPr>
              <p:grpSp>
                <p:nvGrpSpPr>
                  <p:cNvPr id="32" name="Group 31">
                    <a:extLst>
                      <a:ext uri="{FF2B5EF4-FFF2-40B4-BE49-F238E27FC236}">
                        <a16:creationId xmlns:a16="http://schemas.microsoft.com/office/drawing/2014/main" id="{E9EC2DFD-CB84-5F15-2328-0931EFD5FA00}"/>
                      </a:ext>
                    </a:extLst>
                  </p:cNvPr>
                  <p:cNvGrpSpPr/>
                  <p:nvPr/>
                </p:nvGrpSpPr>
                <p:grpSpPr>
                  <a:xfrm>
                    <a:off x="970058" y="3605290"/>
                    <a:ext cx="2136643" cy="1269075"/>
                    <a:chOff x="970058" y="3605290"/>
                    <a:chExt cx="2136643" cy="1269075"/>
                  </a:xfrm>
                </p:grpSpPr>
                <p:sp>
                  <p:nvSpPr>
                    <p:cNvPr id="34" name="TextBox 33">
                      <a:extLst>
                        <a:ext uri="{FF2B5EF4-FFF2-40B4-BE49-F238E27FC236}">
                          <a16:creationId xmlns:a16="http://schemas.microsoft.com/office/drawing/2014/main" id="{3D064626-B348-773C-3658-E709F16BF83E}"/>
                        </a:ext>
                      </a:extLst>
                    </p:cNvPr>
                    <p:cNvSpPr txBox="1"/>
                    <p:nvPr/>
                  </p:nvSpPr>
                  <p:spPr>
                    <a:xfrm>
                      <a:off x="970058" y="3605290"/>
                      <a:ext cx="2136643"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cs typeface="Arial"/>
                          <a:sym typeface="Arial"/>
                        </a:rPr>
                        <a:t>DESSA-mini Universal Screener</a:t>
                      </a:r>
                    </a:p>
                  </p:txBody>
                </p:sp>
                <p:pic>
                  <p:nvPicPr>
                    <p:cNvPr id="35" name="Picture 34" descr="Icon&#10;&#10;Description automatically generated">
                      <a:extLst>
                        <a:ext uri="{FF2B5EF4-FFF2-40B4-BE49-F238E27FC236}">
                          <a16:creationId xmlns:a16="http://schemas.microsoft.com/office/drawing/2014/main" id="{7FB16091-D89C-7A55-C200-7913DA680F9B}"/>
                        </a:ext>
                      </a:extLst>
                    </p:cNvPr>
                    <p:cNvPicPr>
                      <a:picLocks noChangeAspect="1"/>
                    </p:cNvPicPr>
                    <p:nvPr/>
                  </p:nvPicPr>
                  <p:blipFill>
                    <a:blip r:embed="rId5"/>
                    <a:stretch>
                      <a:fillRect/>
                    </a:stretch>
                  </p:blipFill>
                  <p:spPr>
                    <a:xfrm>
                      <a:off x="1646117" y="4142116"/>
                      <a:ext cx="732249" cy="732249"/>
                    </a:xfrm>
                    <a:prstGeom prst="rect">
                      <a:avLst/>
                    </a:prstGeom>
                  </p:spPr>
                </p:pic>
              </p:grpSp>
              <p:sp>
                <p:nvSpPr>
                  <p:cNvPr id="33" name="Rectangle: Rounded Corners 32">
                    <a:extLst>
                      <a:ext uri="{FF2B5EF4-FFF2-40B4-BE49-F238E27FC236}">
                        <a16:creationId xmlns:a16="http://schemas.microsoft.com/office/drawing/2014/main" id="{98473FA4-7ECB-5127-6F53-BAC9E367DC29}"/>
                      </a:ext>
                    </a:extLst>
                  </p:cNvPr>
                  <p:cNvSpPr/>
                  <p:nvPr/>
                </p:nvSpPr>
                <p:spPr>
                  <a:xfrm>
                    <a:off x="930946" y="3577194"/>
                    <a:ext cx="2175755" cy="137583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ea typeface="+mn-ea"/>
                      <a:cs typeface="+mn-cs"/>
                      <a:sym typeface="Arial"/>
                    </a:endParaRPr>
                  </a:p>
                </p:txBody>
              </p:sp>
            </p:grpSp>
            <p:sp>
              <p:nvSpPr>
                <p:cNvPr id="30" name="Arc 29">
                  <a:extLst>
                    <a:ext uri="{FF2B5EF4-FFF2-40B4-BE49-F238E27FC236}">
                      <a16:creationId xmlns:a16="http://schemas.microsoft.com/office/drawing/2014/main" id="{2617050E-A222-200E-8FA4-B36BB4F396FB}"/>
                    </a:ext>
                  </a:extLst>
                </p:cNvPr>
                <p:cNvSpPr/>
                <p:nvPr/>
              </p:nvSpPr>
              <p:spPr>
                <a:xfrm>
                  <a:off x="4090395" y="3048214"/>
                  <a:ext cx="1957005" cy="828850"/>
                </a:xfrm>
                <a:prstGeom prst="arc">
                  <a:avLst/>
                </a:prstGeom>
                <a:noFill/>
                <a:ln w="5715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47679"/>
                    </a:solidFill>
                    <a:effectLst/>
                    <a:uLnTx/>
                    <a:uFillTx/>
                    <a:ea typeface="+mn-ea"/>
                    <a:cs typeface="+mn-cs"/>
                    <a:sym typeface="Arial"/>
                  </a:endParaRPr>
                </a:p>
              </p:txBody>
            </p:sp>
            <p:sp>
              <p:nvSpPr>
                <p:cNvPr id="31" name="Arc 30">
                  <a:extLst>
                    <a:ext uri="{FF2B5EF4-FFF2-40B4-BE49-F238E27FC236}">
                      <a16:creationId xmlns:a16="http://schemas.microsoft.com/office/drawing/2014/main" id="{9494BA88-D091-B55E-7AD8-3E3ECD9AABE0}"/>
                    </a:ext>
                  </a:extLst>
                </p:cNvPr>
                <p:cNvSpPr/>
                <p:nvPr/>
              </p:nvSpPr>
              <p:spPr>
                <a:xfrm flipH="1">
                  <a:off x="3028011" y="3048214"/>
                  <a:ext cx="1924756" cy="880063"/>
                </a:xfrm>
                <a:prstGeom prst="arc">
                  <a:avLst/>
                </a:prstGeom>
                <a:noFill/>
                <a:ln w="5715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47679"/>
                    </a:solidFill>
                    <a:effectLst/>
                    <a:uLnTx/>
                    <a:uFillTx/>
                    <a:ea typeface="+mn-ea"/>
                    <a:cs typeface="+mn-cs"/>
                    <a:sym typeface="Arial"/>
                  </a:endParaRPr>
                </a:p>
              </p:txBody>
            </p:sp>
          </p:grpSp>
          <p:sp>
            <p:nvSpPr>
              <p:cNvPr id="27" name="TextBox 26">
                <a:extLst>
                  <a:ext uri="{FF2B5EF4-FFF2-40B4-BE49-F238E27FC236}">
                    <a16:creationId xmlns:a16="http://schemas.microsoft.com/office/drawing/2014/main" id="{8F52A797-DFE6-8D08-E085-D9D8E76F5E53}"/>
                  </a:ext>
                </a:extLst>
              </p:cNvPr>
              <p:cNvSpPr txBox="1"/>
              <p:nvPr/>
            </p:nvSpPr>
            <p:spPr>
              <a:xfrm>
                <a:off x="3865700" y="2739929"/>
                <a:ext cx="1299312" cy="73866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747679"/>
                    </a:solidFill>
                    <a:effectLst/>
                    <a:uLnTx/>
                    <a:uFillTx/>
                    <a:cs typeface="Arial"/>
                    <a:sym typeface="Arial"/>
                  </a:rPr>
                  <a:t>K-12th Educators Complete</a:t>
                </a:r>
              </a:p>
            </p:txBody>
          </p:sp>
        </p:grpSp>
        <p:grpSp>
          <p:nvGrpSpPr>
            <p:cNvPr id="18" name="Group 17">
              <a:extLst>
                <a:ext uri="{FF2B5EF4-FFF2-40B4-BE49-F238E27FC236}">
                  <a16:creationId xmlns:a16="http://schemas.microsoft.com/office/drawing/2014/main" id="{4DF5AAEF-EC4C-3DF6-4665-D754632D20F3}"/>
                </a:ext>
              </a:extLst>
            </p:cNvPr>
            <p:cNvGrpSpPr/>
            <p:nvPr/>
          </p:nvGrpSpPr>
          <p:grpSpPr>
            <a:xfrm>
              <a:off x="629369" y="2746194"/>
              <a:ext cx="2416078" cy="2166216"/>
              <a:chOff x="617934" y="2671475"/>
              <a:chExt cx="2416078" cy="2166216"/>
            </a:xfrm>
          </p:grpSpPr>
          <p:grpSp>
            <p:nvGrpSpPr>
              <p:cNvPr id="19" name="Group 18">
                <a:extLst>
                  <a:ext uri="{FF2B5EF4-FFF2-40B4-BE49-F238E27FC236}">
                    <a16:creationId xmlns:a16="http://schemas.microsoft.com/office/drawing/2014/main" id="{32B98CFE-08E0-24AD-C30D-42BBD5CD94E8}"/>
                  </a:ext>
                </a:extLst>
              </p:cNvPr>
              <p:cNvGrpSpPr/>
              <p:nvPr/>
            </p:nvGrpSpPr>
            <p:grpSpPr>
              <a:xfrm>
                <a:off x="617934" y="2671475"/>
                <a:ext cx="2416078" cy="2166216"/>
                <a:chOff x="617934" y="2671475"/>
                <a:chExt cx="2416078" cy="2166216"/>
              </a:xfrm>
            </p:grpSpPr>
            <p:grpSp>
              <p:nvGrpSpPr>
                <p:cNvPr id="21" name="Group 20">
                  <a:extLst>
                    <a:ext uri="{FF2B5EF4-FFF2-40B4-BE49-F238E27FC236}">
                      <a16:creationId xmlns:a16="http://schemas.microsoft.com/office/drawing/2014/main" id="{959BA4A9-D918-0E8A-2615-6E57C0370F98}"/>
                    </a:ext>
                  </a:extLst>
                </p:cNvPr>
                <p:cNvGrpSpPr/>
                <p:nvPr/>
              </p:nvGrpSpPr>
              <p:grpSpPr>
                <a:xfrm>
                  <a:off x="858257" y="3461860"/>
                  <a:ext cx="2175755" cy="1375831"/>
                  <a:chOff x="930946" y="3577194"/>
                  <a:chExt cx="2175755" cy="1375831"/>
                </a:xfrm>
              </p:grpSpPr>
              <p:sp>
                <p:nvSpPr>
                  <p:cNvPr id="24" name="TextBox 23">
                    <a:extLst>
                      <a:ext uri="{FF2B5EF4-FFF2-40B4-BE49-F238E27FC236}">
                        <a16:creationId xmlns:a16="http://schemas.microsoft.com/office/drawing/2014/main" id="{2FDE421B-AADE-5E3A-2499-C118FCE5234A}"/>
                      </a:ext>
                    </a:extLst>
                  </p:cNvPr>
                  <p:cNvSpPr txBox="1"/>
                  <p:nvPr/>
                </p:nvSpPr>
                <p:spPr>
                  <a:xfrm>
                    <a:off x="970058" y="3605290"/>
                    <a:ext cx="2136643"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cs typeface="Arial"/>
                        <a:sym typeface="Arial"/>
                      </a:rPr>
                      <a:t>DESSA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cs typeface="Arial"/>
                        <a:sym typeface="Arial"/>
                      </a:rPr>
                      <a:t>SSR </a:t>
                    </a:r>
                  </a:p>
                </p:txBody>
              </p:sp>
              <p:sp>
                <p:nvSpPr>
                  <p:cNvPr id="25" name="Rectangle: Rounded Corners 24">
                    <a:extLst>
                      <a:ext uri="{FF2B5EF4-FFF2-40B4-BE49-F238E27FC236}">
                        <a16:creationId xmlns:a16="http://schemas.microsoft.com/office/drawing/2014/main" id="{36307F5F-4378-6678-C99B-0C95145D33E5}"/>
                      </a:ext>
                    </a:extLst>
                  </p:cNvPr>
                  <p:cNvSpPr/>
                  <p:nvPr/>
                </p:nvSpPr>
                <p:spPr>
                  <a:xfrm>
                    <a:off x="930946" y="3577194"/>
                    <a:ext cx="2175755" cy="137583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ea typeface="+mn-ea"/>
                      <a:cs typeface="+mn-cs"/>
                      <a:sym typeface="Arial"/>
                    </a:endParaRPr>
                  </a:p>
                </p:txBody>
              </p:sp>
            </p:grpSp>
            <p:sp>
              <p:nvSpPr>
                <p:cNvPr id="22" name="Arc 21">
                  <a:extLst>
                    <a:ext uri="{FF2B5EF4-FFF2-40B4-BE49-F238E27FC236}">
                      <a16:creationId xmlns:a16="http://schemas.microsoft.com/office/drawing/2014/main" id="{84BCF1FE-9202-80E5-EC17-B4BEE64E810C}"/>
                    </a:ext>
                  </a:extLst>
                </p:cNvPr>
                <p:cNvSpPr/>
                <p:nvPr/>
              </p:nvSpPr>
              <p:spPr>
                <a:xfrm flipH="1">
                  <a:off x="617934" y="3010003"/>
                  <a:ext cx="1544806" cy="990213"/>
                </a:xfrm>
                <a:prstGeom prst="arc">
                  <a:avLst>
                    <a:gd name="adj1" fmla="val 15675788"/>
                    <a:gd name="adj2" fmla="val 2028804"/>
                  </a:avLst>
                </a:prstGeom>
                <a:noFill/>
                <a:ln w="5715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47679"/>
                    </a:solidFill>
                    <a:effectLst/>
                    <a:uLnTx/>
                    <a:uFillTx/>
                    <a:ea typeface="+mn-ea"/>
                    <a:cs typeface="+mn-cs"/>
                    <a:sym typeface="Arial"/>
                  </a:endParaRPr>
                </a:p>
              </p:txBody>
            </p:sp>
            <p:sp>
              <p:nvSpPr>
                <p:cNvPr id="23" name="TextBox 22">
                  <a:extLst>
                    <a:ext uri="{FF2B5EF4-FFF2-40B4-BE49-F238E27FC236}">
                      <a16:creationId xmlns:a16="http://schemas.microsoft.com/office/drawing/2014/main" id="{2C141A47-41F2-CFD5-C589-95E855740713}"/>
                    </a:ext>
                  </a:extLst>
                </p:cNvPr>
                <p:cNvSpPr txBox="1"/>
                <p:nvPr/>
              </p:nvSpPr>
              <p:spPr>
                <a:xfrm>
                  <a:off x="1329373" y="2671475"/>
                  <a:ext cx="1299312" cy="73866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747679"/>
                      </a:solidFill>
                      <a:effectLst/>
                      <a:uLnTx/>
                      <a:uFillTx/>
                      <a:cs typeface="Arial"/>
                      <a:sym typeface="Arial"/>
                    </a:rPr>
                    <a:t>6</a:t>
                  </a:r>
                  <a:r>
                    <a:rPr kumimoji="0" lang="en-US" sz="1400" b="1" i="0" u="none" strike="noStrike" kern="0" cap="none" spc="0" normalizeH="0" baseline="30000" noProof="0">
                      <a:ln>
                        <a:noFill/>
                      </a:ln>
                      <a:solidFill>
                        <a:srgbClr val="747679"/>
                      </a:solidFill>
                      <a:effectLst/>
                      <a:uLnTx/>
                      <a:uFillTx/>
                      <a:cs typeface="Arial"/>
                      <a:sym typeface="Arial"/>
                    </a:rPr>
                    <a:t>th</a:t>
                  </a:r>
                  <a:r>
                    <a:rPr kumimoji="0" lang="en-US" sz="1400" b="1" i="0" u="none" strike="noStrike" kern="0" cap="none" spc="0" normalizeH="0" baseline="0" noProof="0">
                      <a:ln>
                        <a:noFill/>
                      </a:ln>
                      <a:solidFill>
                        <a:srgbClr val="747679"/>
                      </a:solidFill>
                      <a:effectLst/>
                      <a:uLnTx/>
                      <a:uFillTx/>
                      <a:cs typeface="Arial"/>
                      <a:sym typeface="Arial"/>
                    </a:rPr>
                    <a:t>-12</a:t>
                  </a:r>
                  <a:r>
                    <a:rPr kumimoji="0" lang="en-US" sz="1400" b="1" i="0" u="none" strike="noStrike" kern="0" cap="none" spc="0" normalizeH="0" baseline="30000" noProof="0">
                      <a:ln>
                        <a:noFill/>
                      </a:ln>
                      <a:solidFill>
                        <a:srgbClr val="747679"/>
                      </a:solidFill>
                      <a:effectLst/>
                      <a:uLnTx/>
                      <a:uFillTx/>
                      <a:cs typeface="Arial"/>
                      <a:sym typeface="Arial"/>
                    </a:rPr>
                    <a:t>th</a:t>
                  </a:r>
                  <a:r>
                    <a:rPr kumimoji="0" lang="en-US" sz="1400" b="1" i="0" u="none" strike="noStrike" kern="0" cap="none" spc="0" normalizeH="0" baseline="0" noProof="0">
                      <a:ln>
                        <a:noFill/>
                      </a:ln>
                      <a:solidFill>
                        <a:srgbClr val="747679"/>
                      </a:solidFill>
                      <a:effectLst/>
                      <a:uLnTx/>
                      <a:uFillTx/>
                      <a:cs typeface="Arial"/>
                      <a:sym typeface="Arial"/>
                    </a:rPr>
                    <a:t>  Students Complete</a:t>
                  </a:r>
                </a:p>
              </p:txBody>
            </p:sp>
          </p:grpSp>
          <p:pic>
            <p:nvPicPr>
              <p:cNvPr id="20" name="Picture 7" descr="Logo, icon&#10;&#10;Description automatically generated">
                <a:extLst>
                  <a:ext uri="{FF2B5EF4-FFF2-40B4-BE49-F238E27FC236}">
                    <a16:creationId xmlns:a16="http://schemas.microsoft.com/office/drawing/2014/main" id="{6146FF38-7A47-772C-924F-75B39406F6D3}"/>
                  </a:ext>
                </a:extLst>
              </p:cNvPr>
              <p:cNvPicPr>
                <a:picLocks noChangeAspect="1"/>
              </p:cNvPicPr>
              <p:nvPr/>
            </p:nvPicPr>
            <p:blipFill>
              <a:blip r:embed="rId4"/>
              <a:stretch>
                <a:fillRect/>
              </a:stretch>
            </p:blipFill>
            <p:spPr>
              <a:xfrm>
                <a:off x="1547307" y="4028312"/>
                <a:ext cx="797654" cy="747090"/>
              </a:xfrm>
              <a:prstGeom prst="rect">
                <a:avLst/>
              </a:prstGeom>
            </p:spPr>
          </p:pic>
        </p:grpSp>
      </p:grpSp>
    </p:spTree>
    <p:extLst>
      <p:ext uri="{BB962C8B-B14F-4D97-AF65-F5344CB8AC3E}">
        <p14:creationId xmlns:p14="http://schemas.microsoft.com/office/powerpoint/2010/main" val="14615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2919-1258-2BCF-1B2A-F97F409971A7}"/>
              </a:ext>
            </a:extLst>
          </p:cNvPr>
          <p:cNvSpPr>
            <a:spLocks noGrp="1"/>
          </p:cNvSpPr>
          <p:nvPr>
            <p:ph type="title"/>
          </p:nvPr>
        </p:nvSpPr>
        <p:spPr/>
        <p:txBody>
          <a:bodyPr/>
          <a:lstStyle/>
          <a:p>
            <a:r>
              <a:rPr lang="en-US"/>
              <a:t>What does the DESSA measure?</a:t>
            </a:r>
          </a:p>
        </p:txBody>
      </p:sp>
      <p:sp>
        <p:nvSpPr>
          <p:cNvPr id="6" name="Text Placeholder 5">
            <a:extLst>
              <a:ext uri="{FF2B5EF4-FFF2-40B4-BE49-F238E27FC236}">
                <a16:creationId xmlns:a16="http://schemas.microsoft.com/office/drawing/2014/main" id="{AD446735-9747-073E-3D89-039077E59B7B}"/>
              </a:ext>
            </a:extLst>
          </p:cNvPr>
          <p:cNvSpPr>
            <a:spLocks noGrp="1"/>
          </p:cNvSpPr>
          <p:nvPr>
            <p:ph type="body" sz="half" idx="11"/>
          </p:nvPr>
        </p:nvSpPr>
        <p:spPr/>
        <p:txBody>
          <a:bodyPr>
            <a:normAutofit fontScale="92500" lnSpcReduction="10000"/>
          </a:bodyPr>
          <a:lstStyle/>
          <a:p>
            <a:endParaRPr lang="en-US"/>
          </a:p>
        </p:txBody>
      </p:sp>
      <p:pic>
        <p:nvPicPr>
          <p:cNvPr id="5" name="Graphic 4">
            <a:extLst>
              <a:ext uri="{FF2B5EF4-FFF2-40B4-BE49-F238E27FC236}">
                <a16:creationId xmlns:a16="http://schemas.microsoft.com/office/drawing/2014/main" id="{51445EA9-C42B-2A3E-97A8-A808C21F3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5013" y="1834116"/>
            <a:ext cx="5328613" cy="3189767"/>
          </a:xfrm>
          <a:prstGeom prst="rect">
            <a:avLst/>
          </a:prstGeom>
        </p:spPr>
      </p:pic>
    </p:spTree>
    <p:extLst>
      <p:ext uri="{BB962C8B-B14F-4D97-AF65-F5344CB8AC3E}">
        <p14:creationId xmlns:p14="http://schemas.microsoft.com/office/powerpoint/2010/main" val="284550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B333BA-1AC9-C629-7D7C-B12FBC8CD324}"/>
              </a:ext>
            </a:extLst>
          </p:cNvPr>
          <p:cNvSpPr>
            <a:spLocks noGrp="1"/>
          </p:cNvSpPr>
          <p:nvPr>
            <p:ph type="body" sz="half" idx="11"/>
          </p:nvPr>
        </p:nvSpPr>
        <p:spPr/>
        <p:txBody>
          <a:bodyPr>
            <a:normAutofit fontScale="92500" lnSpcReduction="10000"/>
          </a:bodyPr>
          <a:lstStyle/>
          <a:p>
            <a:endParaRPr lang="en-US"/>
          </a:p>
        </p:txBody>
      </p:sp>
      <p:sp>
        <p:nvSpPr>
          <p:cNvPr id="7" name="Title 6">
            <a:extLst>
              <a:ext uri="{FF2B5EF4-FFF2-40B4-BE49-F238E27FC236}">
                <a16:creationId xmlns:a16="http://schemas.microsoft.com/office/drawing/2014/main" id="{59F42664-EF03-DA87-C0B7-1BC99ED15603}"/>
              </a:ext>
            </a:extLst>
          </p:cNvPr>
          <p:cNvSpPr>
            <a:spLocks noGrp="1"/>
          </p:cNvSpPr>
          <p:nvPr>
            <p:ph type="title"/>
          </p:nvPr>
        </p:nvSpPr>
        <p:spPr/>
        <p:txBody>
          <a:bodyPr>
            <a:normAutofit fontScale="90000"/>
          </a:bodyPr>
          <a:lstStyle/>
          <a:p>
            <a:r>
              <a:rPr lang="en-US" b="1"/>
              <a:t>These skills are </a:t>
            </a:r>
            <a:r>
              <a:rPr lang="en-US" b="1">
                <a:solidFill>
                  <a:schemeClr val="accent2"/>
                </a:solidFill>
              </a:rPr>
              <a:t>critical</a:t>
            </a:r>
            <a:r>
              <a:rPr lang="en-US" b="1"/>
              <a:t> for students to be successful inside and outside the classroom</a:t>
            </a:r>
            <a:br>
              <a:rPr lang="en-US"/>
            </a:br>
            <a:endParaRPr lang="en-US"/>
          </a:p>
        </p:txBody>
      </p:sp>
      <p:pic>
        <p:nvPicPr>
          <p:cNvPr id="10" name="Picture 9">
            <a:extLst>
              <a:ext uri="{FF2B5EF4-FFF2-40B4-BE49-F238E27FC236}">
                <a16:creationId xmlns:a16="http://schemas.microsoft.com/office/drawing/2014/main" id="{FD33CB41-26E2-890D-0CC2-5972AB3E6A5C}"/>
              </a:ext>
            </a:extLst>
          </p:cNvPr>
          <p:cNvPicPr>
            <a:picLocks noChangeAspect="1"/>
          </p:cNvPicPr>
          <p:nvPr/>
        </p:nvPicPr>
        <p:blipFill>
          <a:blip r:embed="rId3"/>
          <a:stretch>
            <a:fillRect/>
          </a:stretch>
        </p:blipFill>
        <p:spPr>
          <a:xfrm>
            <a:off x="811648" y="1570748"/>
            <a:ext cx="10542151" cy="4287817"/>
          </a:xfrm>
          <a:prstGeom prst="rect">
            <a:avLst/>
          </a:prstGeom>
        </p:spPr>
      </p:pic>
    </p:spTree>
    <p:extLst>
      <p:ext uri="{BB962C8B-B14F-4D97-AF65-F5344CB8AC3E}">
        <p14:creationId xmlns:p14="http://schemas.microsoft.com/office/powerpoint/2010/main" val="2964557805"/>
      </p:ext>
    </p:extLst>
  </p:cSld>
  <p:clrMapOvr>
    <a:masterClrMapping/>
  </p:clrMapOvr>
</p:sld>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C96D1F-5740-4188-8DE5-BAA5184E05EB}">
  <ds:schemaRefs>
    <ds:schemaRef ds:uri="335dc268-5597-4ef9-843e-319efa1f772d"/>
    <ds:schemaRef ds:uri="7627477e-2d09-447b-ae1d-56cec2f273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01479e0-dab6-485a-b933-7aa7f81877fa"/>
    <ds:schemaRef ds:uri="154ecf3d-40c0-4d8a-be3d-dfdd03b377b6"/>
    <ds:schemaRef ds:uri="eae8f27f-b4c2-4838-b340-e7c6d6c0d42c"/>
  </ds:schemaRefs>
</ds:datastoreItem>
</file>

<file path=customXml/itemProps2.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3.xml><?xml version="1.0" encoding="utf-8"?>
<ds:datastoreItem xmlns:ds="http://schemas.openxmlformats.org/officeDocument/2006/customXml" ds:itemID="{0D1A80EF-11D7-4BB6-B029-8B28E190B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8f27f-b4c2-4838-b340-e7c6d6c0d42c"/>
    <ds:schemaRef ds:uri="301479e0-dab6-485a-b933-7aa7f81877fa"/>
    <ds:schemaRef ds:uri="f546119e-645c-4fe6-a772-2a93abe1fa10"/>
    <ds:schemaRef ds:uri="154ecf3d-40c0-4d8a-be3d-dfdd03b37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Tema de Office</Template>
  <TotalTime>322</TotalTime>
  <Words>4829</Words>
  <Application>Microsoft Office PowerPoint</Application>
  <PresentationFormat>Widescreen</PresentationFormat>
  <Paragraphs>425</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Tema de Office</vt:lpstr>
      <vt:lpstr>Getting Started with the DESSA System Teacher-Completed Assessments</vt:lpstr>
      <vt:lpstr>Goals for Today’s Session</vt:lpstr>
      <vt:lpstr>Opening Reflection</vt:lpstr>
      <vt:lpstr>Today’s Agenda</vt:lpstr>
      <vt:lpstr>What is the DESSA?</vt:lpstr>
      <vt:lpstr>Overview: The DESSA</vt:lpstr>
      <vt:lpstr>Fast Facts about the DESSA</vt:lpstr>
      <vt:lpstr>What does the DESSA measure?</vt:lpstr>
      <vt:lpstr>These skills are critical for students to be successful inside and outside the classroom </vt:lpstr>
      <vt:lpstr>DESSA Results</vt:lpstr>
      <vt:lpstr>DESSA Continuum of Scores</vt:lpstr>
      <vt:lpstr>DESSA 2 mini (K-8)</vt:lpstr>
      <vt:lpstr>DESSA High School Edition (HSE) Mini (9-12)</vt:lpstr>
      <vt:lpstr>DESSA 2</vt:lpstr>
      <vt:lpstr>DESSA High School Edition (HSE)</vt:lpstr>
      <vt:lpstr>DESSA 2 and DESSA HSE Results</vt:lpstr>
      <vt:lpstr>Think-Pair-Share:   How might a strength-based approach improve:  Conversations about students?  Culture and climate?  Engagement with families? </vt:lpstr>
      <vt:lpstr>Q &amp; A</vt:lpstr>
      <vt:lpstr>How to Complete a Rating</vt:lpstr>
      <vt:lpstr>Tips for Educators Preparing to Rate</vt:lpstr>
      <vt:lpstr>Let’s Practice a Rating</vt:lpstr>
      <vt:lpstr>Completing a Rating</vt:lpstr>
      <vt:lpstr>Completing a Rating</vt:lpstr>
      <vt:lpstr>Completing a Rating</vt:lpstr>
      <vt:lpstr>Completing a Rating</vt:lpstr>
      <vt:lpstr>Completing a Rating</vt:lpstr>
      <vt:lpstr>The Educator Portal</vt:lpstr>
      <vt:lpstr>User Roles in the DESSA System</vt:lpstr>
      <vt:lpstr>Site Leader Dashboard</vt:lpstr>
      <vt:lpstr>Educator Dashboard</vt:lpstr>
      <vt:lpstr>Ratings Tab</vt:lpstr>
      <vt:lpstr>Data and Insights</vt:lpstr>
      <vt:lpstr>DESSA-Aligned Strategies</vt:lpstr>
      <vt:lpstr>Training</vt:lpstr>
      <vt:lpstr>Implementation Timeline</vt:lpstr>
      <vt:lpstr>Educator Implementation Checklist</vt:lpstr>
      <vt:lpstr>General Implementation Overview</vt:lpstr>
      <vt:lpstr>Optimistic Closure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Brittnei McKeithen-Barnes</cp:lastModifiedBy>
  <cp:revision>23</cp:revision>
  <dcterms:created xsi:type="dcterms:W3CDTF">2024-12-03T14:59:02Z</dcterms:created>
  <dcterms:modified xsi:type="dcterms:W3CDTF">2025-08-06T14:45:16Z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{"FileActivityType":"9","FileActivityTimeStamp":"2025-06-11T16:13:16.280Z","FileActivityUsersOnPage":[{"DisplayName":"Brittnei McKeithen-Barnes","Id":"bmckeithenbarnes@riversideinsights.com"},{"DisplayName":"Robitaille, Jennifer","Id":"jrobitaille@riversideinsights.com"}],"FileActivityNavigationId":null}</vt:lpwstr>
  </property>
  <property fmtid="{D5CDD505-2E9C-101B-9397-08002B2CF9AE}" pid="9" name="TriggerFlowInfo">
    <vt:lpwstr/>
  </property>
</Properties>
</file>