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7_571D4BC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E75_EE57341A.xml" ContentType="application/vnd.ms-powerpoint.comments+xml"/>
  <Override PartName="/ppt/notesSlides/notesSlide12.xml" ContentType="application/vnd.openxmlformats-officedocument.presentationml.notesSlide+xml"/>
  <Override PartName="/ppt/comments/modernComment_132_A99AE64D.xml" ContentType="application/vnd.ms-powerpoint.comments+xml"/>
  <Override PartName="/ppt/notesSlides/notesSlide13.xml" ContentType="application/vnd.openxmlformats-officedocument.presentationml.notesSlide+xml"/>
  <Override PartName="/ppt/comments/modernComment_16D_EB2B2145.xml" ContentType="application/vnd.ms-powerpoint.comments+xml"/>
  <Override PartName="/ppt/notesSlides/notesSlide14.xml" ContentType="application/vnd.openxmlformats-officedocument.presentationml.notesSlide+xml"/>
  <Override PartName="/ppt/comments/modernComment_7FFFFE79_B3AAA207.xml" ContentType="application/vnd.ms-powerpoint.comments+xml"/>
  <Override PartName="/ppt/notesSlides/notesSlide15.xml" ContentType="application/vnd.openxmlformats-officedocument.presentationml.notesSlide+xml"/>
  <Override PartName="/ppt/comments/modernComment_7FFFFE7A_648577A.xml" ContentType="application/vnd.ms-powerpoint.comments+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FE6A_E2ED6144.xml" ContentType="application/vnd.ms-powerpoint.comments+xml"/>
  <Override PartName="/ppt/notesSlides/notesSlide20.xml" ContentType="application/vnd.openxmlformats-officedocument.presentationml.notesSlide+xml"/>
  <Override PartName="/ppt/comments/modernComment_136_155204EE.xml" ContentType="application/vnd.ms-powerpoint.comments+xml"/>
  <Override PartName="/ppt/notesSlides/notesSlide21.xml" ContentType="application/vnd.openxmlformats-officedocument.presentationml.notesSlide+xml"/>
  <Override PartName="/ppt/comments/modernComment_177_20DCF0D.xml" ContentType="application/vnd.ms-powerpoint.comments+xml"/>
  <Override PartName="/ppt/notesSlides/notesSlide22.xml" ContentType="application/vnd.openxmlformats-officedocument.presentationml.notesSlide+xml"/>
  <Override PartName="/ppt/comments/modernComment_13D_C4A35650.xml" ContentType="application/vnd.ms-powerpoint.comments+xml"/>
  <Override PartName="/ppt/notesSlides/notesSlide23.xml" ContentType="application/vnd.openxmlformats-officedocument.presentationml.notesSlide+xml"/>
  <Override PartName="/ppt/comments/modernComment_7FFFFE87_4D5D4FD4.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FE6C_28DA2567.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47_E952C1A4.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FFE7B_37C11E4B.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50_59B100AD.xml" ContentType="application/vnd.ms-powerpoint.comments+xml"/>
  <Override PartName="/ppt/notesSlides/notesSlide49.xml" ContentType="application/vnd.openxmlformats-officedocument.presentationml.notesSlide+xml"/>
  <Override PartName="/ppt/comments/modernComment_151_9E68E7A6.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53_2A945CE2.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handoutMasterIdLst>
    <p:handoutMasterId r:id="rId64"/>
  </p:handoutMasterIdLst>
  <p:sldIdLst>
    <p:sldId id="256" r:id="rId5"/>
    <p:sldId id="268" r:id="rId6"/>
    <p:sldId id="2147483260" r:id="rId7"/>
    <p:sldId id="300" r:id="rId8"/>
    <p:sldId id="373" r:id="rId9"/>
    <p:sldId id="309" r:id="rId10"/>
    <p:sldId id="311" r:id="rId11"/>
    <p:sldId id="2147483254" r:id="rId12"/>
    <p:sldId id="2147483262" r:id="rId13"/>
    <p:sldId id="2147483252" r:id="rId14"/>
    <p:sldId id="2147483253" r:id="rId15"/>
    <p:sldId id="306" r:id="rId16"/>
    <p:sldId id="365" r:id="rId17"/>
    <p:sldId id="2147483257" r:id="rId18"/>
    <p:sldId id="2147483258" r:id="rId19"/>
    <p:sldId id="2147483255" r:id="rId20"/>
    <p:sldId id="658" r:id="rId21"/>
    <p:sldId id="2147483248" r:id="rId22"/>
    <p:sldId id="2147483242" r:id="rId23"/>
    <p:sldId id="310" r:id="rId24"/>
    <p:sldId id="375" r:id="rId25"/>
    <p:sldId id="317" r:id="rId26"/>
    <p:sldId id="2147483271" r:id="rId27"/>
    <p:sldId id="374" r:id="rId28"/>
    <p:sldId id="320" r:id="rId29"/>
    <p:sldId id="2147483263" r:id="rId30"/>
    <p:sldId id="321" r:id="rId31"/>
    <p:sldId id="325" r:id="rId32"/>
    <p:sldId id="2147483244" r:id="rId33"/>
    <p:sldId id="2147483264" r:id="rId34"/>
    <p:sldId id="2147483265" r:id="rId35"/>
    <p:sldId id="326" r:id="rId36"/>
    <p:sldId id="327" r:id="rId37"/>
    <p:sldId id="328" r:id="rId38"/>
    <p:sldId id="329" r:id="rId39"/>
    <p:sldId id="2147483266" r:id="rId40"/>
    <p:sldId id="272" r:id="rId41"/>
    <p:sldId id="2147483646" r:id="rId42"/>
    <p:sldId id="2147483269" r:id="rId43"/>
    <p:sldId id="2147483647" r:id="rId44"/>
    <p:sldId id="257" r:id="rId45"/>
    <p:sldId id="258" r:id="rId46"/>
    <p:sldId id="2147483259" r:id="rId47"/>
    <p:sldId id="346" r:id="rId48"/>
    <p:sldId id="2147483267" r:id="rId49"/>
    <p:sldId id="333" r:id="rId50"/>
    <p:sldId id="334" r:id="rId51"/>
    <p:sldId id="335" r:id="rId52"/>
    <p:sldId id="336" r:id="rId53"/>
    <p:sldId id="337" r:id="rId54"/>
    <p:sldId id="338" r:id="rId55"/>
    <p:sldId id="339" r:id="rId56"/>
    <p:sldId id="340" r:id="rId57"/>
    <p:sldId id="351" r:id="rId58"/>
    <p:sldId id="347" r:id="rId59"/>
    <p:sldId id="376" r:id="rId60"/>
    <p:sldId id="377" r:id="rId61"/>
    <p:sldId id="355" r:id="rId62"/>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BC15E924-86B4-0D17-8B4A-F54112351FA0}" name="Alexandra Baker" initials="AB" userId="S::abaker@riversideinsights.com::333686e7-2f0b-42ce-84b8-f76d7b79f4b8" providerId="AD"/>
  <p188:author id="{54002672-67C7-9B53-14BC-A42C4C83ABD4}" name="Brittnei McKeithen-Barnes" initials="BM" userId="S::bmckeithenbarnes@apertureed.com::74da6f25-a38a-40e7-8d8f-184a330f7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2F"/>
    <a:srgbClr val="FFF8EC"/>
    <a:srgbClr val="20252E"/>
    <a:srgbClr val="5BD8B0"/>
    <a:srgbClr val="2C86FE"/>
    <a:srgbClr val="00325E"/>
    <a:srgbClr val="4286F5"/>
    <a:srgbClr val="FFC34A"/>
    <a:srgbClr val="FFF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258" autoAdjust="0"/>
  </p:normalViewPr>
  <p:slideViewPr>
    <p:cSldViewPr snapToGrid="0">
      <p:cViewPr varScale="1">
        <p:scale>
          <a:sx n="41" d="100"/>
          <a:sy n="41" d="100"/>
        </p:scale>
        <p:origin x="1604" y="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32_A99AE64D.xml><?xml version="1.0" encoding="utf-8"?>
<p188:cmLst xmlns:a="http://schemas.openxmlformats.org/drawingml/2006/main" xmlns:r="http://schemas.openxmlformats.org/officeDocument/2006/relationships" xmlns:p188="http://schemas.microsoft.com/office/powerpoint/2018/8/main">
  <p188:cm id="{2E822A50-603D-4C1C-B426-5A50D106220B}" authorId="{BC15E924-86B4-0D17-8B4A-F54112351FA0}" status="resolved" created="2025-07-29T10:09:44.523" complete="100000">
    <pc:sldMkLst xmlns:pc="http://schemas.microsoft.com/office/powerpoint/2013/main/command">
      <pc:docMk/>
      <pc:sldMk cId="2845501005" sldId="306"/>
    </pc:sldMkLst>
    <p188:txBody>
      <a:bodyPr/>
      <a:lstStyle/>
      <a:p>
        <a:r>
          <a:rPr lang="en-US"/>
          <a:t>Updated slide and notes with second step competencies</a:t>
        </a:r>
      </a:p>
    </p188:txBody>
    <p188:extLst>
      <p:ext xmlns:p="http://schemas.openxmlformats.org/presentationml/2006/main" uri="{57CB4572-C831-44C2-8A1C-0ADB6CCDFE69}">
        <p223:reactions xmlns:p223="http://schemas.microsoft.com/office/powerpoint/2022/03/main">
          <p223:rxn type="👍">
            <p223:instance time="2025-08-04T15:05:37.629" authorId="{24B7B61B-A151-466C-9752-EA55ACE8CE12}"/>
          </p223:rxn>
        </p223:reactions>
      </p:ext>
    </p188:extLst>
  </p188:cm>
</p188:cmLst>
</file>

<file path=ppt/comments/modernComment_136_155204EE.xml><?xml version="1.0" encoding="utf-8"?>
<p188:cmLst xmlns:a="http://schemas.openxmlformats.org/drawingml/2006/main" xmlns:r="http://schemas.openxmlformats.org/officeDocument/2006/relationships" xmlns:p188="http://schemas.microsoft.com/office/powerpoint/2018/8/main">
  <p188:cm id="{82F1F0E7-F09B-4C9C-9FFA-636DB13C4010}" authorId="{BC15E924-86B4-0D17-8B4A-F54112351FA0}" status="resolved" created="2025-07-29T10:18:10.824" complete="100000">
    <pc:sldMkLst xmlns:pc="http://schemas.microsoft.com/office/powerpoint/2013/main/command">
      <pc:docMk/>
      <pc:sldMk cId="357696750" sldId="310"/>
    </pc:sldMkLst>
    <p188:replyLst>
      <p188:reply id="{B67E8922-FF31-45AE-AD1C-AB5A440C65C8}" authorId="{BC15E924-86B4-0D17-8B4A-F54112351FA0}" created="2025-07-29T10:18:18.579">
        <p188:txBody>
          <a:bodyPr/>
          <a:lstStyle/>
          <a:p>
            <a:r>
              <a:rPr lang="en-US"/>
              <a:t>Update norming information, if needed</a:t>
            </a:r>
          </a:p>
        </p188:txBody>
      </p188:reply>
    </p188:replyLst>
    <p188:txBody>
      <a:bodyPr/>
      <a:lstStyle/>
      <a:p>
        <a:r>
          <a:rPr lang="en-US"/>
          <a:t>Removed references to high school</a:t>
        </a:r>
      </a:p>
    </p188:txBody>
    <p188:extLst>
      <p:ext xmlns:p="http://schemas.openxmlformats.org/presentationml/2006/main" uri="{57CB4572-C831-44C2-8A1C-0ADB6CCDFE69}">
        <p223:reactions xmlns:p223="http://schemas.microsoft.com/office/powerpoint/2022/03/main">
          <p223:rxn type="👍">
            <p223:instance time="2025-08-04T15:23:12.801" authorId="{24B7B61B-A151-466C-9752-EA55ACE8CE12}"/>
          </p223:rxn>
        </p223:reactions>
      </p:ext>
    </p188:extLst>
  </p188:cm>
</p188:cmLst>
</file>

<file path=ppt/comments/modernComment_137_571D4BCA.xml><?xml version="1.0" encoding="utf-8"?>
<p188:cmLst xmlns:a="http://schemas.openxmlformats.org/drawingml/2006/main" xmlns:r="http://schemas.openxmlformats.org/officeDocument/2006/relationships" xmlns:p188="http://schemas.microsoft.com/office/powerpoint/2018/8/main">
  <p188:cm id="{3D61053E-D149-4845-8D0D-4EEAB4B3B441}" authorId="{BC15E924-86B4-0D17-8B4A-F54112351FA0}" status="resolved" created="2025-07-29T10:08:50.101" complete="100000">
    <ac:deMkLst xmlns:ac="http://schemas.microsoft.com/office/drawing/2013/main/command">
      <pc:docMk xmlns:pc="http://schemas.microsoft.com/office/powerpoint/2013/main/command"/>
      <pc:sldMk xmlns:pc="http://schemas.microsoft.com/office/powerpoint/2013/main/command" cId="1461537738" sldId="311"/>
      <ac:spMk id="27" creationId="{8F52A797-DFE6-8D08-E085-D9D8E76F5E53}"/>
    </ac:deMkLst>
    <p188:replyLst>
      <p188:reply id="{40AA2678-1F7D-4B3A-B12D-40B73F9AFF0E}" authorId="{BC15E924-86B4-0D17-8B4A-F54112351FA0}" created="2025-07-29T10:14:01.509">
        <p188:txBody>
          <a:bodyPr/>
          <a:lstStyle/>
          <a:p>
            <a:r>
              <a:rPr lang="en-US"/>
              <a:t>Updated the notes to include an example question from the second step edition</a:t>
            </a:r>
          </a:p>
        </p188:txBody>
      </p188:reply>
    </p188:replyLst>
    <p188:txBody>
      <a:bodyPr/>
      <a:lstStyle/>
      <a:p>
        <a:r>
          <a:rPr lang="en-US"/>
          <a:t>I removed the information about the 2 versions of the assessment (student and teacher), due to the next slide</a:t>
        </a:r>
      </a:p>
    </p188:txBody>
    <p188:extLst>
      <p:ext xmlns:p="http://schemas.openxmlformats.org/presentationml/2006/main" uri="{57CB4572-C831-44C2-8A1C-0ADB6CCDFE69}">
        <p223:reactions xmlns:p223="http://schemas.microsoft.com/office/powerpoint/2022/03/main">
          <p223:rxn type="👍">
            <p223:instance time="2025-08-04T14:54:48.898" authorId="{24B7B61B-A151-466C-9752-EA55ACE8CE12}"/>
          </p223:rxn>
        </p223:reactions>
      </p:ext>
    </p188:extLst>
  </p188:cm>
</p188:cmLst>
</file>

<file path=ppt/comments/modernComment_13D_C4A35650.xml><?xml version="1.0" encoding="utf-8"?>
<p188:cmLst xmlns:a="http://schemas.openxmlformats.org/drawingml/2006/main" xmlns:r="http://schemas.openxmlformats.org/officeDocument/2006/relationships" xmlns:p188="http://schemas.microsoft.com/office/powerpoint/2018/8/main">
  <p188:cm id="{E08551B9-9F4B-40A1-BD99-23791F611B8C}" authorId="{BC15E924-86B4-0D17-8B4A-F54112351FA0}" status="resolved" created="2025-07-29T21:12:23.265" complete="100000">
    <pc:sldMkLst xmlns:pc="http://schemas.microsoft.com/office/powerpoint/2013/main/command">
      <pc:docMk/>
      <pc:sldMk cId="3299038800" sldId="317"/>
    </pc:sldMkLst>
    <p188:replyLst>
      <p188:reply id="{007D4EF6-CCB9-4362-BF51-4CDABAFCF175}" authorId="{BC15E924-86B4-0D17-8B4A-F54112351FA0}" created="2025-07-29T21:13:33.238">
        <p188:txBody>
          <a:bodyPr/>
          <a:lstStyle/>
          <a:p>
            <a:r>
              <a:rPr lang="en-US"/>
              <a:t>Updated title and notes for second step</a:t>
            </a:r>
          </a:p>
        </p188:txBody>
      </p188:reply>
      <p188:reply id="{CF56B587-80AA-4B22-B68E-3B319A7E68E2}" authorId="{24B7B61B-A151-466C-9752-EA55ACE8CE12}" created="2025-08-04T15:26:03.827">
        <p188:txBody>
          <a:bodyPr/>
          <a:lstStyle/>
          <a:p>
            <a:r>
              <a:rPr lang="en-US"/>
              <a:t>Updated screenshot</a:t>
            </a:r>
          </a:p>
        </p188:txBody>
      </p188:reply>
    </p188:replyLst>
    <p188:txBody>
      <a:bodyPr/>
      <a:lstStyle/>
      <a:p>
        <a:r>
          <a:rPr lang="en-US"/>
          <a:t>Update with second step screenshot</a:t>
        </a:r>
      </a:p>
    </p188:txBody>
    <p188:extLst>
      <p:ext xmlns:p="http://schemas.openxmlformats.org/presentationml/2006/main" uri="{57CB4572-C831-44C2-8A1C-0ADB6CCDFE69}">
        <p223:reactions xmlns:p223="http://schemas.microsoft.com/office/powerpoint/2022/03/main">
          <p223:rxn type="👍">
            <p223:instance time="2025-08-04T15:25:58.442" authorId="{24B7B61B-A151-466C-9752-EA55ACE8CE12}"/>
          </p223:rxn>
        </p223:reactions>
      </p:ext>
    </p188:extLst>
  </p188:cm>
</p188:cmLst>
</file>

<file path=ppt/comments/modernComment_147_E952C1A4.xml><?xml version="1.0" encoding="utf-8"?>
<p188:cmLst xmlns:a="http://schemas.openxmlformats.org/drawingml/2006/main" xmlns:r="http://schemas.openxmlformats.org/officeDocument/2006/relationships" xmlns:p188="http://schemas.microsoft.com/office/powerpoint/2018/8/main">
  <p188:cm id="{91F91099-DA03-453D-9A4F-FE967C44A913}" authorId="{BC15E924-86B4-0D17-8B4A-F54112351FA0}" status="resolved" created="2025-07-29T21:17:10.148" complete="100000">
    <pc:sldMkLst xmlns:pc="http://schemas.microsoft.com/office/powerpoint/2013/main/command">
      <pc:docMk/>
      <pc:sldMk cId="3914514852" sldId="327"/>
    </pc:sldMkLst>
    <p188:replyLst>
      <p188:reply id="{6EF028D3-A470-429E-9B6C-6AF58B488B4A}" authorId="{24B7B61B-A151-466C-9752-EA55ACE8CE12}" created="2025-08-04T15:38:09.469">
        <p188:txBody>
          <a:bodyPr/>
          <a:lstStyle/>
          <a:p>
            <a:r>
              <a:rPr lang="en-US"/>
              <a:t>updated</a:t>
            </a:r>
          </a:p>
        </p188:txBody>
      </p188:reply>
    </p188:replyLst>
    <p188:txBody>
      <a:bodyPr/>
      <a:lstStyle/>
      <a:p>
        <a:r>
          <a:rPr lang="en-US"/>
          <a:t>Updated image with second step questions</a:t>
        </a:r>
      </a:p>
    </p188:txBody>
    <p188:extLst>
      <p:ext xmlns:p="http://schemas.openxmlformats.org/presentationml/2006/main" uri="{57CB4572-C831-44C2-8A1C-0ADB6CCDFE69}">
        <p223:reactions xmlns:p223="http://schemas.microsoft.com/office/powerpoint/2022/03/main">
          <p223:rxn type="👍">
            <p223:instance time="2025-08-04T15:38:10.154" authorId="{24B7B61B-A151-466C-9752-EA55ACE8CE12}"/>
          </p223:rxn>
        </p223:reactions>
      </p:ext>
    </p188:extLst>
  </p188:cm>
</p188:cmLst>
</file>

<file path=ppt/comments/modernComment_150_59B100AD.xml><?xml version="1.0" encoding="utf-8"?>
<p188:cmLst xmlns:a="http://schemas.openxmlformats.org/drawingml/2006/main" xmlns:r="http://schemas.openxmlformats.org/officeDocument/2006/relationships" xmlns:p188="http://schemas.microsoft.com/office/powerpoint/2018/8/main">
  <p188:cm id="{C1D99D28-FAAF-4DE7-881C-5C68EBFAEAC6}" authorId="{BC15E924-86B4-0D17-8B4A-F54112351FA0}" status="resolved" created="2025-08-04T13:33:37.075" complete="100000">
    <pc:sldMkLst xmlns:pc="http://schemas.microsoft.com/office/powerpoint/2013/main/command">
      <pc:docMk/>
      <pc:sldMk cId="1504772269" sldId="336"/>
    </pc:sldMkLst>
    <p188:txBody>
      <a:bodyPr/>
      <a:lstStyle/>
      <a:p>
        <a:r>
          <a:rPr lang="en-US"/>
          <a:t>Update competency section to show ssmse competencies</a:t>
        </a:r>
      </a:p>
    </p188:txBody>
  </p188:cm>
</p188:cmLst>
</file>

<file path=ppt/comments/modernComment_151_9E68E7A6.xml><?xml version="1.0" encoding="utf-8"?>
<p188:cmLst xmlns:a="http://schemas.openxmlformats.org/drawingml/2006/main" xmlns:r="http://schemas.openxmlformats.org/officeDocument/2006/relationships" xmlns:p188="http://schemas.microsoft.com/office/powerpoint/2018/8/main">
  <p188:cm id="{35BAF17A-DD1A-4945-A9EE-1E6765470161}" authorId="{BC15E924-86B4-0D17-8B4A-F54112351FA0}" status="resolved" created="2025-08-04T13:35:35.276" complete="100000">
    <ac:deMkLst xmlns:ac="http://schemas.microsoft.com/office/drawing/2013/main/command">
      <pc:docMk xmlns:pc="http://schemas.microsoft.com/office/powerpoint/2013/main/command"/>
      <pc:sldMk xmlns:pc="http://schemas.microsoft.com/office/powerpoint/2013/main/command" cId="2657675174" sldId="337"/>
      <ac:spMk id="6" creationId="{147004C5-4903-62E0-D26F-7EDFF5326B79}"/>
    </ac:deMkLst>
    <p188:replyLst>
      <p188:reply id="{5C3E7108-C3D9-4EB5-92A7-30A639A74710}" authorId="{BC15E924-86B4-0D17-8B4A-F54112351FA0}" created="2025-08-04T13:37:12.702">
        <p188:txBody>
          <a:bodyPr/>
          <a:lstStyle/>
          <a:p>
            <a:r>
              <a:rPr lang="en-US"/>
              <a:t>Replaced questions with a snapshot of a second step assessment</a:t>
            </a:r>
          </a:p>
        </p188:txBody>
      </p188:reply>
    </p188:replyLst>
    <p188:txBody>
      <a:bodyPr/>
      <a:lstStyle/>
      <a:p>
        <a:r>
          <a:rPr lang="en-US"/>
          <a:t>Removed references to DESSA-mini. I also removed this bullet about how many questions can be skipped. Can any be skipped on second step assessments?
“Educators can skip up to 2 questions on DESSA 2”</a:t>
        </a:r>
      </a:p>
    </p188:txBody>
    <p188:extLst>
      <p:ext xmlns:p="http://schemas.openxmlformats.org/presentationml/2006/main" uri="{57CB4572-C831-44C2-8A1C-0ADB6CCDFE69}">
        <p223:reactions xmlns:p223="http://schemas.microsoft.com/office/powerpoint/2022/03/main">
          <p223:rxn type="👍">
            <p223:instance time="2025-08-04T15:53:48.798" authorId="{24B7B61B-A151-466C-9752-EA55ACE8CE12}"/>
          </p223:rxn>
        </p223:reactions>
      </p:ext>
    </p188:extLst>
  </p188:cm>
</p188:cmLst>
</file>

<file path=ppt/comments/modernComment_153_2A945CE2.xml><?xml version="1.0" encoding="utf-8"?>
<p188:cmLst xmlns:a="http://schemas.openxmlformats.org/drawingml/2006/main" xmlns:r="http://schemas.openxmlformats.org/officeDocument/2006/relationships" xmlns:p188="http://schemas.microsoft.com/office/powerpoint/2018/8/main">
  <p188:cm id="{B5266ED1-0646-4879-9FB0-4A9A081380D2}" authorId="{BC15E924-86B4-0D17-8B4A-F54112351FA0}" status="resolved" created="2025-07-29T21:22:07.616" complete="100000">
    <pc:sldMkLst xmlns:pc="http://schemas.microsoft.com/office/powerpoint/2013/main/command">
      <pc:docMk/>
      <pc:sldMk cId="714366178" sldId="339"/>
    </pc:sldMkLst>
    <p188:txBody>
      <a:bodyPr/>
      <a:lstStyle/>
      <a:p>
        <a:r>
          <a:rPr lang="en-US"/>
          <a:t>Updated with second step screenshot</a:t>
        </a:r>
      </a:p>
    </p188:txBody>
    <p188:extLst>
      <p:ext xmlns:p="http://schemas.openxmlformats.org/presentationml/2006/main" uri="{57CB4572-C831-44C2-8A1C-0ADB6CCDFE69}">
        <p223:reactions xmlns:p223="http://schemas.microsoft.com/office/powerpoint/2022/03/main">
          <p223:rxn type="👍">
            <p223:instance time="2025-08-04T15:54:41.839" authorId="{24B7B61B-A151-466C-9752-EA55ACE8CE12}"/>
          </p223:rxn>
        </p223:reactions>
      </p:ext>
    </p188:extLst>
  </p188:cm>
</p188:cmLst>
</file>

<file path=ppt/comments/modernComment_16D_EB2B2145.xml><?xml version="1.0" encoding="utf-8"?>
<p188:cmLst xmlns:a="http://schemas.openxmlformats.org/drawingml/2006/main" xmlns:r="http://schemas.openxmlformats.org/officeDocument/2006/relationships" xmlns:p188="http://schemas.microsoft.com/office/powerpoint/2018/8/main">
  <p188:cm id="{A420EB1D-6EFE-4C64-B1FB-52FA316B305F}" authorId="{BC15E924-86B4-0D17-8B4A-F54112351FA0}" status="resolved" created="2025-07-29T10:15:48.376" complete="100000">
    <pc:sldMkLst xmlns:pc="http://schemas.microsoft.com/office/powerpoint/2013/main/command">
      <pc:docMk/>
      <pc:sldMk cId="3945472325" sldId="365"/>
    </pc:sldMkLst>
    <p188:replyLst>
      <p188:reply id="{04BED821-E8D6-4A99-972F-C9F84898B95E}" authorId="{24B7B61B-A151-466C-9752-EA55ACE8CE12}" created="2025-08-04T15:20:48.453">
        <p188:txBody>
          <a:bodyPr/>
          <a:lstStyle/>
          <a:p>
            <a:r>
              <a:rPr lang="en-US"/>
              <a:t>Updated/trimmed slide to focus on providing a preview of the items</a:t>
            </a:r>
          </a:p>
        </p188:txBody>
      </p188:reply>
    </p188:replyLst>
    <p188:txBody>
      <a:bodyPr/>
      <a:lstStyle/>
      <a:p>
        <a:r>
          <a:rPr lang="en-US"/>
          <a:t>Replace with SSE MSE and SSE ESE questions/description (both slide and notes)</a:t>
        </a:r>
      </a:p>
    </p188:txBody>
  </p188:cm>
</p188:cmLst>
</file>

<file path=ppt/comments/modernComment_177_20DCF0D.xml><?xml version="1.0" encoding="utf-8"?>
<p188:cmLst xmlns:a="http://schemas.openxmlformats.org/drawingml/2006/main" xmlns:r="http://schemas.openxmlformats.org/officeDocument/2006/relationships" xmlns:p188="http://schemas.microsoft.com/office/powerpoint/2018/8/main">
  <p188:cm id="{0EFEE84E-2E97-4B4F-900C-992B237A764A}" authorId="{BC15E924-86B4-0D17-8B4A-F54112351FA0}" status="resolved" created="2025-07-29T21:18:07.693" complete="100000">
    <pc:sldMkLst xmlns:pc="http://schemas.microsoft.com/office/powerpoint/2013/main/command">
      <pc:docMk/>
      <pc:sldMk cId="34459405" sldId="375"/>
    </pc:sldMkLst>
    <p188:replyLst>
      <p188:reply id="{2DAB371E-797D-4983-AB30-E0CEE9EC5106}" authorId="{24B7B61B-A151-466C-9752-EA55ACE8CE12}" created="2025-08-04T15:47:24.545">
        <p188:txBody>
          <a:bodyPr/>
          <a:lstStyle/>
          <a:p>
            <a:r>
              <a:rPr lang="en-US"/>
              <a:t>updated</a:t>
            </a:r>
          </a:p>
        </p188:txBody>
      </p188:reply>
    </p188:replyLst>
    <p188:txBody>
      <a:bodyPr/>
      <a:lstStyle/>
      <a:p>
        <a:r>
          <a:rPr lang="en-US"/>
          <a:t>Update slide for second step</a:t>
        </a:r>
      </a:p>
    </p188:txBody>
    <p188:extLst>
      <p:ext xmlns:p="http://schemas.openxmlformats.org/presentationml/2006/main" uri="{57CB4572-C831-44C2-8A1C-0ADB6CCDFE69}">
        <p223:reactions xmlns:p223="http://schemas.microsoft.com/office/powerpoint/2022/03/main">
          <p223:rxn type="👍">
            <p223:instance time="2025-08-04T15:47:25.254" authorId="{24B7B61B-A151-466C-9752-EA55ACE8CE12}"/>
          </p223:rxn>
        </p223:reactions>
      </p:ext>
    </p188:extLst>
  </p188:cm>
</p188:cmLst>
</file>

<file path=ppt/comments/modernComment_7FFFFE6A_E2ED6144.xml><?xml version="1.0" encoding="utf-8"?>
<p188:cmLst xmlns:a="http://schemas.openxmlformats.org/drawingml/2006/main" xmlns:r="http://schemas.openxmlformats.org/officeDocument/2006/relationships" xmlns:p188="http://schemas.microsoft.com/office/powerpoint/2018/8/main">
  <p188:cm id="{6DDA0D41-C922-4442-BC57-71FCA0A97298}" authorId="{BC15E924-86B4-0D17-8B4A-F54112351FA0}" status="resolved" created="2025-07-29T10:19:57.651" complete="100000">
    <pc:sldMkLst xmlns:pc="http://schemas.microsoft.com/office/powerpoint/2013/main/command">
      <pc:docMk/>
      <pc:sldMk cId="3807207748" sldId="2147483242"/>
    </pc:sldMkLst>
    <p188:replyLst>
      <p188:reply id="{B728F635-DABC-401B-8D32-1D6F7DADA6EC}" authorId="{24B7B61B-A151-466C-9752-EA55ACE8CE12}" created="2025-08-04T15:21:50.469">
        <p188:txBody>
          <a:bodyPr/>
          <a:lstStyle/>
          <a:p>
            <a:r>
              <a:rPr lang="en-US"/>
              <a:t>Updated slide</a:t>
            </a:r>
          </a:p>
        </p188:txBody>
      </p188:reply>
    </p188:replyLst>
    <p188:txBody>
      <a:bodyPr/>
      <a:lstStyle/>
      <a:p>
        <a:r>
          <a:rPr lang="en-US"/>
          <a:t>Update slide and text with name of Second Step SSR assessment </a:t>
        </a:r>
      </a:p>
    </p188:txBody>
    <p188:extLst>
      <p:ext xmlns:p="http://schemas.openxmlformats.org/presentationml/2006/main" uri="{57CB4572-C831-44C2-8A1C-0ADB6CCDFE69}">
        <p223:reactions xmlns:p223="http://schemas.microsoft.com/office/powerpoint/2022/03/main">
          <p223:rxn type="👍">
            <p223:instance time="2025-08-04T15:21:45.866" authorId="{24B7B61B-A151-466C-9752-EA55ACE8CE12}"/>
          </p223:rxn>
        </p223:reactions>
      </p:ext>
    </p188:extLst>
  </p188:cm>
</p188:cmLst>
</file>

<file path=ppt/comments/modernComment_7FFFFE6C_28DA2567.xml><?xml version="1.0" encoding="utf-8"?>
<p188:cmLst xmlns:a="http://schemas.openxmlformats.org/drawingml/2006/main" xmlns:r="http://schemas.openxmlformats.org/officeDocument/2006/relationships" xmlns:p188="http://schemas.microsoft.com/office/powerpoint/2018/8/main">
  <p188:cm id="{BD451214-09F6-47C7-A319-4D54D8ED532C}" authorId="{BC15E924-86B4-0D17-8B4A-F54112351FA0}" status="resolved" created="2025-07-29T21:16:45.604" complete="100000">
    <pc:sldMkLst xmlns:pc="http://schemas.microsoft.com/office/powerpoint/2013/main/command">
      <pc:docMk/>
      <pc:sldMk cId="685385063" sldId="2147483244"/>
    </pc:sldMkLst>
    <p188:replyLst>
      <p188:reply id="{BD3F9DDC-B4EB-4444-B065-FB903EB6C3B4}" authorId="{24B7B61B-A151-466C-9752-EA55ACE8CE12}" created="2025-08-04T15:32:42.288">
        <p188:txBody>
          <a:bodyPr/>
          <a:lstStyle/>
          <a:p>
            <a:r>
              <a:rPr lang="en-US"/>
              <a:t>updated</a:t>
            </a:r>
          </a:p>
        </p188:txBody>
      </p188:reply>
    </p188:replyLst>
    <p188:txBody>
      <a:bodyPr/>
      <a:lstStyle/>
      <a:p>
        <a:r>
          <a:rPr lang="en-US"/>
          <a:t>Update slide and text for second step</a:t>
        </a:r>
      </a:p>
    </p188:txBody>
    <p188:extLst>
      <p:ext xmlns:p="http://schemas.openxmlformats.org/presentationml/2006/main" uri="{57CB4572-C831-44C2-8A1C-0ADB6CCDFE69}">
        <p223:reactions xmlns:p223="http://schemas.microsoft.com/office/powerpoint/2022/03/main">
          <p223:rxn type="👍">
            <p223:instance time="2025-08-04T15:32:44.004" authorId="{24B7B61B-A151-466C-9752-EA55ACE8CE12}"/>
          </p223:rxn>
        </p223:reactions>
      </p:ext>
    </p188:extLst>
  </p188:cm>
  <p188:cm id="{9B6A2020-64BB-4B1D-8ADF-46F0D3A44EA0}" authorId="{BC15E924-86B4-0D17-8B4A-F54112351FA0}" status="resolved" created="2025-08-04T13:12:53.817" complete="100000">
    <pc:sldMkLst xmlns:pc="http://schemas.microsoft.com/office/powerpoint/2013/main/command">
      <pc:docMk/>
      <pc:sldMk cId="685385063" sldId="2147483244"/>
    </pc:sldMkLst>
    <p188:replyLst>
      <p188:reply id="{33A2EC46-847A-4769-832E-3D8AE082085C}" authorId="{24B7B61B-A151-466C-9752-EA55ACE8CE12}" created="2025-08-04T15:32:38.833">
        <p188:txBody>
          <a:bodyPr/>
          <a:lstStyle/>
          <a:p>
            <a:r>
              <a:rPr lang="en-US"/>
              <a:t>Thanks for the context! [@Alexandra Baker] I agree - I think it’s still a good activity to do, but I modified it to be Second Step questions so that they are familiar when Matteson staff go to do their ratings</a:t>
            </a:r>
          </a:p>
        </p188:txBody>
      </p188:reply>
    </p188:replyLst>
    <p188:txBody>
      <a:bodyPr/>
      <a:lstStyle/>
      <a:p>
        <a:r>
          <a:rPr lang="en-US"/>
          <a:t>FYI Katy, they did not use DESSA mini in the spring (only used the long-form DESSA). I think it’s okay to do this activity, because it keeps things short, but wanted to let you know</a:t>
        </a:r>
      </a:p>
    </p188:txBody>
    <p188:extLst>
      <p:ext xmlns:p="http://schemas.openxmlformats.org/presentationml/2006/main" uri="{57CB4572-C831-44C2-8A1C-0ADB6CCDFE69}">
        <p223:reactions xmlns:p223="http://schemas.microsoft.com/office/powerpoint/2022/03/main">
          <p223:rxn type="👍">
            <p223:instance time="2025-08-04T15:31:15.297" authorId="{24B7B61B-A151-466C-9752-EA55ACE8CE12}"/>
          </p223:rxn>
        </p223:reactions>
      </p:ext>
    </p188:extLst>
  </p188:cm>
</p188:cmLst>
</file>

<file path=ppt/comments/modernComment_7FFFFE75_EE57341A.xml><?xml version="1.0" encoding="utf-8"?>
<p188:cmLst xmlns:a="http://schemas.openxmlformats.org/drawingml/2006/main" xmlns:r="http://schemas.openxmlformats.org/officeDocument/2006/relationships" xmlns:p188="http://schemas.microsoft.com/office/powerpoint/2018/8/main">
  <p188:cm id="{CFFD979E-18E2-4C51-8A9F-3C4B152F4010}" authorId="{BC15E924-86B4-0D17-8B4A-F54112351FA0}" status="resolved" created="2025-08-01T12:44:12.503" complete="100000">
    <ac:deMkLst xmlns:ac="http://schemas.microsoft.com/office/drawing/2013/main/command">
      <pc:docMk xmlns:pc="http://schemas.microsoft.com/office/powerpoint/2013/main/command"/>
      <pc:sldMk xmlns:pc="http://schemas.microsoft.com/office/powerpoint/2013/main/command" cId="3998692378" sldId="2147483253"/>
      <ac:spMk id="14" creationId="{33A860F5-1D06-329F-C6FA-D0DBA7BC1CB1}"/>
    </ac:deMkLst>
    <p188:txBody>
      <a:bodyPr/>
      <a:lstStyle/>
      <a:p>
        <a:r>
          <a:rPr lang="en-US"/>
          <a:t>Removed the SSE language, since they are using SSESE and SSEMSE. Original language: “The DESSA Second Step Edition is a 36-item, teacher completed assessment aligned to the Second Step classroom kits curriculum for K-5”</a:t>
        </a:r>
      </a:p>
    </p188:txBody>
    <p188:extLst>
      <p:ext xmlns:p="http://schemas.openxmlformats.org/presentationml/2006/main" uri="{57CB4572-C831-44C2-8A1C-0ADB6CCDFE69}">
        <p223:reactions xmlns:p223="http://schemas.microsoft.com/office/powerpoint/2022/03/main">
          <p223:rxn type="👍">
            <p223:instance time="2025-08-04T15:05:25.940" authorId="{24B7B61B-A151-466C-9752-EA55ACE8CE12}"/>
          </p223:rxn>
        </p223:reactions>
      </p:ext>
    </p188:extLst>
  </p188:cm>
</p188:cmLst>
</file>

<file path=ppt/comments/modernComment_7FFFFE79_B3AAA207.xml><?xml version="1.0" encoding="utf-8"?>
<p188:cmLst xmlns:a="http://schemas.openxmlformats.org/drawingml/2006/main" xmlns:r="http://schemas.openxmlformats.org/officeDocument/2006/relationships" xmlns:p188="http://schemas.microsoft.com/office/powerpoint/2018/8/main">
  <p188:cm id="{05D4F4EB-B2A9-41C3-9F6E-DE46CC65042C}" authorId="{BC15E924-86B4-0D17-8B4A-F54112351FA0}" status="resolved" created="2025-08-01T12:43:30.911" complete="100000">
    <pc:sldMkLst xmlns:pc="http://schemas.microsoft.com/office/powerpoint/2013/main/command">
      <pc:docMk/>
      <pc:sldMk cId="3014304263" sldId="2147483257"/>
    </pc:sldMkLst>
    <p188:txBody>
      <a:bodyPr/>
      <a:lstStyle/>
      <a:p>
        <a:r>
          <a:rPr lang="en-US"/>
          <a:t>We probably don’t need to cover these, but are helpful to have on hand if anyone wants a definition of one of the units</a:t>
        </a:r>
      </a:p>
    </p188:txBody>
    <p188:extLst>
      <p:ext xmlns:p="http://schemas.openxmlformats.org/presentationml/2006/main" uri="{57CB4572-C831-44C2-8A1C-0ADB6CCDFE69}">
        <p223:reactions xmlns:p223="http://schemas.microsoft.com/office/powerpoint/2022/03/main">
          <p223:rxn type="👍">
            <p223:instance time="2025-08-04T15:05:50.559" authorId="{24B7B61B-A151-466C-9752-EA55ACE8CE12}"/>
          </p223:rxn>
        </p223:reactions>
      </p:ext>
    </p188:extLst>
  </p188:cm>
</p188:cmLst>
</file>

<file path=ppt/comments/modernComment_7FFFFE7A_648577A.xml><?xml version="1.0" encoding="utf-8"?>
<p188:cmLst xmlns:a="http://schemas.openxmlformats.org/drawingml/2006/main" xmlns:r="http://schemas.openxmlformats.org/officeDocument/2006/relationships" xmlns:p188="http://schemas.microsoft.com/office/powerpoint/2018/8/main">
  <p188:cm id="{2FD2CADD-3F8C-48A5-AA79-7A79CF6AB0FE}" authorId="{BC15E924-86B4-0D17-8B4A-F54112351FA0}" status="resolved" created="2025-08-01T12:43:34.002" complete="100000">
    <pc:sldMkLst xmlns:pc="http://schemas.microsoft.com/office/powerpoint/2013/main/command">
      <pc:docMk/>
      <pc:sldMk cId="105404282" sldId="2147483258"/>
    </pc:sldMkLst>
    <p188:txBody>
      <a:bodyPr/>
      <a:lstStyle/>
      <a:p>
        <a:r>
          <a:rPr lang="en-US"/>
          <a:t>We probably don’t need to cover these, but are helpful to have on hand if anyone wants a definition of one of the units</a:t>
        </a:r>
      </a:p>
    </p188:txBody>
    <p188:extLst>
      <p:ext xmlns:p="http://schemas.openxmlformats.org/presentationml/2006/main" uri="{57CB4572-C831-44C2-8A1C-0ADB6CCDFE69}">
        <p223:reactions xmlns:p223="http://schemas.microsoft.com/office/powerpoint/2022/03/main">
          <p223:rxn type="👍">
            <p223:instance time="2025-08-04T15:05:54.720" authorId="{24B7B61B-A151-466C-9752-EA55ACE8CE12}"/>
          </p223:rxn>
        </p223:reactions>
      </p:ext>
    </p188:extLst>
  </p188:cm>
</p188:cmLst>
</file>

<file path=ppt/comments/modernComment_7FFFFE7B_37C11E4B.xml><?xml version="1.0" encoding="utf-8"?>
<p188:cmLst xmlns:a="http://schemas.openxmlformats.org/drawingml/2006/main" xmlns:r="http://schemas.openxmlformats.org/officeDocument/2006/relationships" xmlns:p188="http://schemas.microsoft.com/office/powerpoint/2018/8/main">
  <p188:cm id="{C6D8E8AE-6DFC-4269-8DD3-DCB767799DD1}" authorId="{BC15E924-86B4-0D17-8B4A-F54112351FA0}" status="resolved" created="2025-08-04T13:24:26.414" complete="100000">
    <ac:deMkLst xmlns:ac="http://schemas.microsoft.com/office/drawing/2013/main/command">
      <pc:docMk xmlns:pc="http://schemas.microsoft.com/office/powerpoint/2013/main/command"/>
      <pc:sldMk xmlns:pc="http://schemas.microsoft.com/office/powerpoint/2013/main/command" cId="935403083" sldId="2147483259"/>
      <ac:picMk id="13" creationId="{AA0E09CB-9942-4481-75D9-76410E5D9B7F}"/>
    </ac:deMkLst>
    <p188:txBody>
      <a:bodyPr/>
      <a:lstStyle/>
      <a:p>
        <a:r>
          <a:rPr lang="en-US"/>
          <a:t>Added this slide so they can see the rest of the results page</a:t>
        </a:r>
      </a:p>
    </p188:txBody>
    <p188:extLst>
      <p:ext xmlns:p="http://schemas.openxmlformats.org/presentationml/2006/main" uri="{57CB4572-C831-44C2-8A1C-0ADB6CCDFE69}">
        <p223:reactions xmlns:p223="http://schemas.microsoft.com/office/powerpoint/2022/03/main">
          <p223:rxn type="👍">
            <p223:instance time="2025-08-04T15:49:14.166" authorId="{24B7B61B-A151-466C-9752-EA55ACE8CE12}"/>
          </p223:rxn>
        </p223:reactions>
      </p:ext>
    </p188:extLst>
  </p188:cm>
</p188:cmLst>
</file>

<file path=ppt/comments/modernComment_7FFFFE87_4D5D4FD4.xml><?xml version="1.0" encoding="utf-8"?>
<p188:cmLst xmlns:a="http://schemas.openxmlformats.org/drawingml/2006/main" xmlns:r="http://schemas.openxmlformats.org/officeDocument/2006/relationships" xmlns:p188="http://schemas.microsoft.com/office/powerpoint/2018/8/main">
  <p188:cm id="{061FC2F7-E5C6-4ACF-8FC2-4F492BBD7B2A}" authorId="{BC15E924-86B4-0D17-8B4A-F54112351FA0}" status="resolved" created="2025-07-29T21:12:23.265">
    <pc:sldMkLst xmlns:pc="http://schemas.microsoft.com/office/powerpoint/2013/main/command">
      <pc:docMk/>
      <pc:sldMk cId="3299038800" sldId="317"/>
    </pc:sldMkLst>
    <p188:replyLst>
      <p188:reply id="{007D4EF6-CCB9-4362-BF51-4CDABAFCF175}" authorId="{BC15E924-86B4-0D17-8B4A-F54112351FA0}" created="2025-07-29T21:13:33.238">
        <p188:txBody>
          <a:bodyPr/>
          <a:lstStyle/>
          <a:p>
            <a:r>
              <a:rPr lang="en-US"/>
              <a:t>Updated title and notes for second step</a:t>
            </a:r>
          </a:p>
        </p188:txBody>
      </p188:reply>
      <p188:reply id="{CF56B587-80AA-4B22-B68E-3B319A7E68E2}" authorId="{24B7B61B-A151-466C-9752-EA55ACE8CE12}" created="2025-08-04T15:26:03.827">
        <p188:txBody>
          <a:bodyPr/>
          <a:lstStyle/>
          <a:p>
            <a:r>
              <a:rPr lang="en-US"/>
              <a:t>Updated screenshot</a:t>
            </a:r>
          </a:p>
        </p188:txBody>
      </p188:reply>
    </p188:replyLst>
    <p188:txBody>
      <a:bodyPr/>
      <a:lstStyle/>
      <a:p>
        <a:r>
          <a:rPr lang="en-US"/>
          <a:t>Update with second step screenshot</a:t>
        </a:r>
      </a:p>
    </p188:txBody>
    <p188:extLst>
      <p:ext xmlns:p="http://schemas.openxmlformats.org/presentationml/2006/main" uri="{57CB4572-C831-44C2-8A1C-0ADB6CCDFE69}">
        <p223:reactions xmlns:p223="http://schemas.microsoft.com/office/powerpoint/2022/03/main">
          <p223:rxn type="👍">
            <p223:instance time="2025-08-04T15:25:58.442" authorId="{24B7B61B-A151-466C-9752-EA55ACE8CE12}"/>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3/2/2026</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325B"/>
              </a:solidFill>
              <a:effectLst/>
            </a:endParaRPr>
          </a:p>
          <a:p>
            <a:r>
              <a:rPr lang="en-US" b="0" i="0" dirty="0">
                <a:solidFill>
                  <a:srgbClr val="00325B"/>
                </a:solidFill>
                <a:effectLst/>
              </a:rPr>
              <a:t>Hello and welcome to Getting Started with the DESSA System! In this session we’ll give an overview of the DESSA System for teacher and student-completed Second Step assessments.</a:t>
            </a:r>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CF22-71D4-E466-8F3C-D324AEAB0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ED43E-281A-0FC2-D847-A47612C46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87B0B-D574-217D-917B-92D1AF681806}"/>
              </a:ext>
            </a:extLst>
          </p:cNvPr>
          <p:cNvSpPr>
            <a:spLocks noGrp="1"/>
          </p:cNvSpPr>
          <p:nvPr>
            <p:ph type="body" idx="1"/>
          </p:nvPr>
        </p:nvSpPr>
        <p:spPr/>
        <p:txBody>
          <a:bodyPr/>
          <a:lstStyle/>
          <a:p>
            <a:pPr algn="l" rtl="0" fontAlgn="base">
              <a:lnSpc>
                <a:spcPts val="1275"/>
              </a:lnSpc>
              <a:buFont typeface="Arial" panose="020B0604020202020204" pitchFamily="34" charset="0"/>
              <a:buChar char="•"/>
            </a:pPr>
            <a:r>
              <a:rPr lang="en-US" sz="1800" b="0" i="0" dirty="0">
                <a:solidFill>
                  <a:srgbClr val="000000"/>
                </a:solidFill>
                <a:effectLst/>
                <a:latin typeface="Arial" panose="020B0604020202020204" pitchFamily="34" charset="0"/>
              </a:rPr>
              <a:t>The DESSA provides two versions of the Second Step Assessments: Educator Completed Forms and Student Completed Forms. The Educator Completed Forms include the DESSA Elementary School Edition (DESSA-SSESE) and the DESSA Second Step Middle School Edition (DESSA-SSMSE). </a:t>
            </a:r>
            <a:r>
              <a:rPr lang="en-US" b="0" i="0" dirty="0">
                <a:solidFill>
                  <a:srgbClr val="000000"/>
                </a:solidFill>
                <a:effectLst/>
                <a:latin typeface="WordVisi_MSFontService"/>
              </a:rPr>
              <a:t>The Student Completed Form includes the DESSA Second </a:t>
            </a:r>
            <a:r>
              <a:rPr lang="en-US" sz="1800" b="0" i="0" dirty="0">
                <a:solidFill>
                  <a:srgbClr val="000000"/>
                </a:solidFill>
                <a:effectLst/>
                <a:latin typeface="Arial" panose="020B0604020202020204" pitchFamily="34" charset="0"/>
              </a:rPr>
              <a:t>Step Middle School Edition Student Self Report (DESSA-SSMSE SSR).  </a:t>
            </a:r>
          </a:p>
          <a:p>
            <a:pPr algn="l" rtl="0" fontAlgn="base">
              <a:lnSpc>
                <a:spcPts val="1275"/>
              </a:lnSpc>
              <a:buNone/>
            </a:pPr>
            <a:r>
              <a:rPr lang="en-US" sz="1800" b="0" i="0" dirty="0">
                <a:solidFill>
                  <a:srgbClr val="000000"/>
                </a:solidFill>
                <a:effectLst/>
                <a:latin typeface="Arial" panose="020B0604020202020204" pitchFamily="34" charset="0"/>
              </a:rPr>
              <a:t> </a:t>
            </a:r>
            <a:endParaRPr lang="en-US"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US" sz="1800" b="0" i="0" dirty="0">
                <a:solidFill>
                  <a:srgbClr val="000000"/>
                </a:solidFill>
                <a:effectLst/>
                <a:latin typeface="Arial" panose="020B0604020202020204" pitchFamily="34" charset="0"/>
              </a:rPr>
              <a:t>Each of the DESSA Second Step assessments will evaluate students based on the competencies taught within that specific Second Step curriculum.  </a:t>
            </a:r>
          </a:p>
          <a:p>
            <a:endParaRPr lang="en-US" dirty="0"/>
          </a:p>
        </p:txBody>
      </p:sp>
      <p:sp>
        <p:nvSpPr>
          <p:cNvPr id="4" name="Slide Number Placeholder 3">
            <a:extLst>
              <a:ext uri="{FF2B5EF4-FFF2-40B4-BE49-F238E27FC236}">
                <a16:creationId xmlns:a16="http://schemas.microsoft.com/office/drawing/2014/main" id="{16EA771A-F708-3944-1652-FE47791B1C24}"/>
              </a:ext>
            </a:extLst>
          </p:cNvPr>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42451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rgbClr val="20252E"/>
                </a:solidFill>
                <a:latin typeface="Arial" panose="020B0604020202020204" pitchFamily="34" charset="0"/>
                <a:ea typeface="Work Sans"/>
                <a:cs typeface="Arial" panose="020B0604020202020204" pitchFamily="34" charset="0"/>
                <a:sym typeface="Work Sans"/>
              </a:rPr>
              <a:t>The DESSA Second Step Elementary School Edition is a 26-item, teacher completed assessment aligned to the Second Step </a:t>
            </a:r>
            <a:r>
              <a:rPr lang="en-US" sz="1200" b="1" i="0" u="none" strike="noStrike" cap="none" dirty="0">
                <a:solidFill>
                  <a:srgbClr val="20252E"/>
                </a:solidFill>
                <a:latin typeface="Arial" panose="020B0604020202020204" pitchFamily="34" charset="0"/>
                <a:ea typeface="Work Sans"/>
                <a:cs typeface="Arial" panose="020B0604020202020204" pitchFamily="34" charset="0"/>
                <a:sym typeface="Work Sans"/>
              </a:rPr>
              <a:t>digital</a:t>
            </a:r>
            <a:r>
              <a:rPr lang="en-US" sz="1200" b="0" i="0" u="none" strike="noStrike" cap="none" dirty="0">
                <a:solidFill>
                  <a:srgbClr val="20252E"/>
                </a:solidFill>
                <a:latin typeface="Arial" panose="020B0604020202020204" pitchFamily="34" charset="0"/>
                <a:ea typeface="Work Sans"/>
                <a:cs typeface="Arial" panose="020B0604020202020204" pitchFamily="34" charset="0"/>
                <a:sym typeface="Work Sans"/>
              </a:rPr>
              <a:t> K-5 curriculum.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latin typeface="Arial" panose="020B0604020202020204" pitchFamily="34" charset="0"/>
                <a:ea typeface="Work Sans"/>
                <a:cs typeface="Arial" panose="020B0604020202020204" pitchFamily="34" charset="0"/>
                <a:sym typeface="Work Sans"/>
              </a:rPr>
              <a:t>The DESSA Second Step Middle School Edition is a </a:t>
            </a:r>
            <a:r>
              <a:rPr lang="en-US" sz="1200" b="0" i="0" u="none" strike="noStrike" cap="none" dirty="0">
                <a:solidFill>
                  <a:schemeClr val="dk1"/>
                </a:solidFill>
                <a:highlight>
                  <a:srgbClr val="FFFF00"/>
                </a:highlight>
                <a:latin typeface="Arial" panose="020B0604020202020204" pitchFamily="34" charset="0"/>
                <a:ea typeface="Work Sans"/>
                <a:cs typeface="Arial" panose="020B0604020202020204" pitchFamily="34" charset="0"/>
                <a:sym typeface="Work Sans"/>
              </a:rPr>
              <a:t>33</a:t>
            </a:r>
            <a:r>
              <a:rPr lang="en-US" sz="1200" b="0" i="0" u="none" strike="noStrike" cap="none" dirty="0">
                <a:solidFill>
                  <a:schemeClr val="dk1"/>
                </a:solidFill>
                <a:latin typeface="Arial" panose="020B0604020202020204" pitchFamily="34" charset="0"/>
                <a:ea typeface="Work Sans"/>
                <a:cs typeface="Arial" panose="020B0604020202020204" pitchFamily="34" charset="0"/>
                <a:sym typeface="Work Sans"/>
              </a:rPr>
              <a:t> item, teacher completed assessment aligned to the Second Step digital 6-8 grade curriculum.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latin typeface="Arial" panose="020B0604020202020204" pitchFamily="34" charset="0"/>
                <a:ea typeface="Work Sans"/>
                <a:cs typeface="Arial" panose="020B0604020202020204" pitchFamily="34" charset="0"/>
                <a:sym typeface="Work Sans"/>
              </a:rPr>
              <a:t>The DESSA Second Step Middle School Edition Student Self-Report includes 37 items, aligned to the Second Step Middl</a:t>
            </a:r>
            <a:r>
              <a:rPr lang="en-US" sz="1200" dirty="0">
                <a:solidFill>
                  <a:schemeClr val="dk1"/>
                </a:solidFill>
                <a:latin typeface="Arial" panose="020B0604020202020204" pitchFamily="34" charset="0"/>
                <a:ea typeface="Work Sans"/>
                <a:cs typeface="Arial" panose="020B0604020202020204" pitchFamily="34" charset="0"/>
                <a:sym typeface="Work Sans"/>
              </a:rPr>
              <a:t>e School digital program.</a:t>
            </a:r>
            <a:endParaRPr lang="en-US" sz="1200" b="0" i="0" u="none" strike="noStrike" cap="none" dirty="0">
              <a:solidFill>
                <a:schemeClr val="dk1"/>
              </a:solidFill>
              <a:latin typeface="Arial" panose="020B0604020202020204" pitchFamily="34" charset="0"/>
              <a:ea typeface="Work Sans"/>
              <a:cs typeface="Arial" panose="020B0604020202020204" pitchFamily="34" charset="0"/>
              <a:sym typeface="Work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dirty="0">
              <a:solidFill>
                <a:schemeClr val="dk1"/>
              </a:solidFill>
              <a:latin typeface="Arial" panose="020B0604020202020204" pitchFamily="34" charset="0"/>
              <a:ea typeface="Work Sans"/>
              <a:cs typeface="Arial" panose="020B0604020202020204" pitchFamily="34" charset="0"/>
              <a:sym typeface="Work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dirty="0">
              <a:solidFill>
                <a:srgbClr val="20252E"/>
              </a:solidFill>
              <a:latin typeface="Arial" panose="020B0604020202020204" pitchFamily="34" charset="0"/>
              <a:ea typeface="Work Sans"/>
              <a:cs typeface="Arial" panose="020B0604020202020204" pitchFamily="34" charset="0"/>
              <a:sym typeface="Work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dirty="0">
              <a:solidFill>
                <a:srgbClr val="20252E"/>
              </a:solidFill>
              <a:latin typeface="Arial" panose="020B0604020202020204" pitchFamily="34" charset="0"/>
              <a:ea typeface="Work Sans"/>
              <a:cs typeface="Arial" panose="020B0604020202020204" pitchFamily="34" charset="0"/>
              <a:sym typeface="Work Sans"/>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125584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does the DESSA measure? In elementary, it measures Growth Mindset and Goal Setting, Emotion Management, Empathy and Kindness, and Problem Solving. At the middle school level, it measures mindsets &amp; goals, developing a positive sense of self, thoughts, emotions and decisions, and managing relationships and social conflict</a:t>
            </a:r>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279974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Let’s take a look at a sample </a:t>
            </a:r>
            <a:r>
              <a:rPr lang="en-US" b="0" i="0" dirty="0">
                <a:solidFill>
                  <a:srgbClr val="00325B"/>
                </a:solidFill>
                <a:effectLst/>
              </a:rPr>
              <a:t>each question or two. Each item (or question) on the DESSA is a positively worded, desirable behavior and offers the educator (or rater) the same Likert frequency scale to select their answer. (click to view samples)</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a:solidFill>
                  <a:srgbClr val="1F1F1F"/>
                </a:solidFill>
                <a:latin typeface="Work Sans"/>
                <a:ea typeface="Work Sans"/>
                <a:cs typeface="Work Sans"/>
                <a:sym typeface="Work Sans"/>
              </a:rPr>
              <a:t>The </a:t>
            </a:r>
            <a:r>
              <a:rPr lang="en-US">
                <a:solidFill>
                  <a:srgbClr val="1F1F1F"/>
                </a:solidFill>
                <a:latin typeface="Work Sans"/>
                <a:ea typeface="Work Sans"/>
                <a:cs typeface="Work Sans"/>
                <a:sym typeface="Work Sans"/>
              </a:rPr>
              <a:t>Second Step K-5</a:t>
            </a:r>
            <a:r>
              <a:rPr lang="en-US" sz="1200" b="0" i="0" u="none" strike="noStrike" cap="none">
                <a:solidFill>
                  <a:srgbClr val="1F1F1F"/>
                </a:solidFill>
                <a:latin typeface="Work Sans"/>
                <a:ea typeface="Work Sans"/>
                <a:cs typeface="Work Sans"/>
                <a:sym typeface="Work Sans"/>
              </a:rPr>
              <a:t> digital program includes four units. Each unit focuses on one social and emotional competency. Lessons and units are sequenced to help students develop their skills.</a:t>
            </a:r>
          </a:p>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327880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a:solidFill>
                  <a:srgbClr val="1F1F1F"/>
                </a:solidFill>
                <a:latin typeface="Work Sans"/>
                <a:ea typeface="Work Sans"/>
                <a:cs typeface="Work Sans"/>
                <a:sym typeface="Work Sans"/>
              </a:rPr>
              <a:t>The </a:t>
            </a:r>
            <a:r>
              <a:rPr lang="en-US">
                <a:solidFill>
                  <a:srgbClr val="1F1F1F"/>
                </a:solidFill>
                <a:latin typeface="Work Sans"/>
                <a:ea typeface="Work Sans"/>
                <a:cs typeface="Work Sans"/>
                <a:sym typeface="Work Sans"/>
              </a:rPr>
              <a:t>Second Step 6-8</a:t>
            </a:r>
            <a:r>
              <a:rPr lang="en-US" sz="1200" b="0" i="0" u="none" strike="noStrike" cap="none">
                <a:solidFill>
                  <a:srgbClr val="1F1F1F"/>
                </a:solidFill>
                <a:latin typeface="Work Sans"/>
                <a:ea typeface="Work Sans"/>
                <a:cs typeface="Work Sans"/>
                <a:sym typeface="Work Sans"/>
              </a:rPr>
              <a:t> digital program includes four units. Each unit focuses on one social and emotional competency. Lessons and units are sequenced to help students develop their skills.</a:t>
            </a:r>
          </a:p>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406072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0CC0-C1F4-18E4-661A-A13084DB0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49FC8-21F5-80F6-FDD9-1C247A16B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89109-0853-8195-42D7-51982D4A7C95}"/>
              </a:ext>
            </a:extLst>
          </p:cNvPr>
          <p:cNvSpPr>
            <a:spLocks noGrp="1"/>
          </p:cNvSpPr>
          <p:nvPr>
            <p:ph type="body" idx="1"/>
          </p:nvPr>
        </p:nvSpPr>
        <p:spPr/>
        <p:txBody>
          <a:bodyPr/>
          <a:lstStyle/>
          <a:p>
            <a:pPr algn="l" rtl="0" fontAlgn="base"/>
            <a:r>
              <a:rPr lang="en-US" sz="1200" b="0" i="0" dirty="0">
                <a:solidFill>
                  <a:srgbClr val="000000"/>
                </a:solidFill>
                <a:effectLst/>
                <a:latin typeface="Work Sans" pitchFamily="2" charset="0"/>
              </a:rPr>
              <a:t>There are several use cases for the DESSA Second Step assessments. – read slide visuals</a:t>
            </a:r>
          </a:p>
          <a:p>
            <a:pPr algn="l" rtl="0" fontAlgn="base"/>
            <a:endParaRPr lang="en-US" sz="1200" b="0" i="0" dirty="0">
              <a:solidFill>
                <a:srgbClr val="000000"/>
              </a:solidFill>
              <a:effectLst/>
              <a:latin typeface="Work Sans" pitchFamily="2" charset="0"/>
            </a:endParaRPr>
          </a:p>
          <a:p>
            <a:pPr algn="l" rtl="0" fontAlgn="base"/>
            <a:r>
              <a:rPr lang="en-US" sz="1200" dirty="0">
                <a:latin typeface="Work Sans" pitchFamily="2" charset="0"/>
              </a:rPr>
              <a:t>DESSA users should have training in the interpretation and use of the data obtained from these assessments.</a:t>
            </a:r>
            <a:endParaRPr lang="en-US" sz="1200" i="0" dirty="0">
              <a:solidFill>
                <a:srgbClr val="000000"/>
              </a:solidFill>
              <a:effectLst/>
              <a:latin typeface="Work Sans" pitchFamily="2" charset="0"/>
            </a:endParaRPr>
          </a:p>
          <a:p>
            <a:pPr algn="l" rtl="0" fontAlgn="base"/>
            <a:endParaRPr lang="en-US" sz="1200" i="0" dirty="0">
              <a:solidFill>
                <a:srgbClr val="000000"/>
              </a:solidFill>
              <a:effectLst/>
              <a:latin typeface="Work Sans" pitchFamily="2" charset="0"/>
            </a:endParaRPr>
          </a:p>
          <a:p>
            <a:pPr algn="l" rtl="0" fontAlgn="base"/>
            <a:r>
              <a:rPr lang="en-US" sz="1200" i="0" dirty="0">
                <a:solidFill>
                  <a:srgbClr val="000000"/>
                </a:solidFill>
                <a:effectLst/>
                <a:latin typeface="Work Sans" pitchFamily="2" charset="0"/>
              </a:rPr>
              <a:t>Refer to the manual for the specific version of the </a:t>
            </a:r>
            <a:r>
              <a:rPr lang="en-US" sz="1200" dirty="0">
                <a:latin typeface="Work Sans" pitchFamily="2" charset="0"/>
              </a:rPr>
              <a:t>DESSA </a:t>
            </a:r>
            <a:r>
              <a:rPr lang="en-US" sz="1200" i="0" dirty="0">
                <a:solidFill>
                  <a:srgbClr val="000000"/>
                </a:solidFill>
                <a:effectLst/>
                <a:latin typeface="Work Sans" pitchFamily="2" charset="0"/>
              </a:rPr>
              <a:t>Second Step assessment you are using.</a:t>
            </a:r>
            <a:endParaRPr lang="en-US" sz="1200" b="0" i="0" dirty="0">
              <a:solidFill>
                <a:srgbClr val="000000"/>
              </a:solidFill>
              <a:effectLst/>
              <a:latin typeface="Work Sans" pitchFamily="2" charset="0"/>
            </a:endParaRPr>
          </a:p>
          <a:p>
            <a:endParaRPr lang="en-US" dirty="0"/>
          </a:p>
        </p:txBody>
      </p:sp>
      <p:sp>
        <p:nvSpPr>
          <p:cNvPr id="4" name="Slide Number Placeholder 3">
            <a:extLst>
              <a:ext uri="{FF2B5EF4-FFF2-40B4-BE49-F238E27FC236}">
                <a16:creationId xmlns:a16="http://schemas.microsoft.com/office/drawing/2014/main" id="{9979BFE7-FC66-4DBF-271C-02585C28ECD5}"/>
              </a:ext>
            </a:extLst>
          </p:cNvPr>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62501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c12c62b0f2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6" name="Google Shape;1326;gc12c62b0f2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dirty="0">
                <a:latin typeface="Proxima Nova" panose="02000506030000020004" pitchFamily="50" charset="0"/>
              </a:rPr>
              <a:t>The DESSA is norm-referenced, and reports </a:t>
            </a:r>
            <a:r>
              <a:rPr lang="en-US" sz="1200" i="1" dirty="0">
                <a:latin typeface="Proxima Nova" panose="02000506030000020004" pitchFamily="50" charset="0"/>
              </a:rPr>
              <a:t>T-</a:t>
            </a:r>
            <a:r>
              <a:rPr lang="en-US" sz="1200" dirty="0">
                <a:latin typeface="Proxima Nova" panose="02000506030000020004" pitchFamily="50" charset="0"/>
              </a:rPr>
              <a:t>scores, where the mean is 50 and the SD is 10. </a:t>
            </a:r>
          </a:p>
          <a:p>
            <a:r>
              <a:rPr lang="en-US" sz="1200" dirty="0">
                <a:latin typeface="Proxima Nova"/>
              </a:rPr>
              <a:t>A Social Emotional Composite (SEC) and a score for each competency area are reported.</a:t>
            </a:r>
          </a:p>
          <a:p>
            <a:r>
              <a:rPr lang="en-US" sz="1200" i="1" dirty="0">
                <a:latin typeface="Proxima Nova"/>
              </a:rPr>
              <a:t>T-</a:t>
            </a:r>
            <a:r>
              <a:rPr lang="en-US" sz="1200" dirty="0">
                <a:latin typeface="Proxima Nova"/>
              </a:rPr>
              <a:t>scores are then categorized into 3 descriptors:</a:t>
            </a:r>
          </a:p>
          <a:p>
            <a:endParaRPr lang="en-US" sz="1200" dirty="0">
              <a:latin typeface="Proxima Nova" panose="02000506030000020004" pitchFamily="50" charset="0"/>
            </a:endParaRPr>
          </a:p>
          <a:p>
            <a:r>
              <a:rPr lang="en-US" sz="1200" dirty="0">
                <a:latin typeface="Proxima Nova" panose="02000506030000020004" pitchFamily="50" charset="0"/>
              </a:rPr>
              <a:t>60 - 72 = </a:t>
            </a:r>
            <a:r>
              <a:rPr lang="en-US" sz="1200" dirty="0">
                <a:solidFill>
                  <a:srgbClr val="00B050"/>
                </a:solidFill>
                <a:latin typeface="Proxima Nova" panose="02000506030000020004" pitchFamily="50" charset="0"/>
              </a:rPr>
              <a:t>Strength</a:t>
            </a:r>
          </a:p>
          <a:p>
            <a:r>
              <a:rPr lang="en-US" sz="1200" dirty="0">
                <a:latin typeface="Proxima Nova" panose="02000506030000020004" pitchFamily="50" charset="0"/>
              </a:rPr>
              <a:t>41 - 59 = </a:t>
            </a:r>
            <a:r>
              <a:rPr lang="en-US" sz="1200" dirty="0">
                <a:solidFill>
                  <a:srgbClr val="0070C0"/>
                </a:solidFill>
                <a:latin typeface="Proxima Nova" panose="02000506030000020004" pitchFamily="50" charset="0"/>
              </a:rPr>
              <a:t>Typical</a:t>
            </a:r>
          </a:p>
          <a:p>
            <a:r>
              <a:rPr lang="en-US" sz="1200" dirty="0">
                <a:latin typeface="Proxima Nova" panose="02000506030000020004" pitchFamily="50" charset="0"/>
              </a:rPr>
              <a:t>28 - 40 = </a:t>
            </a:r>
            <a:r>
              <a:rPr lang="en-US" sz="1200" dirty="0">
                <a:solidFill>
                  <a:srgbClr val="FF0000"/>
                </a:solidFill>
                <a:latin typeface="Proxima Nova" panose="02000506030000020004" pitchFamily="50" charset="0"/>
              </a:rPr>
              <a:t>Need for Instruction</a:t>
            </a:r>
          </a:p>
          <a:p>
            <a:endParaRPr lang="en-US" sz="1200" dirty="0">
              <a:solidFill>
                <a:srgbClr val="FF0000"/>
              </a:solidFill>
              <a:latin typeface="Proxima Nova" panose="02000506030000020004" pitchFamily="50" charset="0"/>
            </a:endParaRP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1F1F1F"/>
                </a:solidFill>
                <a:latin typeface="Work Sans"/>
                <a:ea typeface="Work Sans"/>
                <a:cs typeface="Work Sans"/>
                <a:sym typeface="Work Sans"/>
              </a:rPr>
              <a:t>Here’s an example of what those scores will look like. The DESSA Second Step Elementary School Edition (DESSA-SSESE) assesses the four competencies taught in the Second Step Elementary Digital Program. The Educator Portal will provide scores for each of the four competencies and a total (composite) score.</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2105895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Let’s review our student-completed version, </a:t>
            </a:r>
            <a:r>
              <a:rPr lang="en-US" sz="1200" b="0" i="0" u="none" strike="noStrike" cap="none">
                <a:solidFill>
                  <a:schemeClr val="dk1"/>
                </a:solidFill>
                <a:latin typeface="Arial" panose="020B0604020202020204" pitchFamily="34" charset="0"/>
                <a:ea typeface="Work Sans"/>
                <a:cs typeface="Arial" panose="020B0604020202020204" pitchFamily="34" charset="0"/>
                <a:sym typeface="Work Sans"/>
              </a:rPr>
              <a:t>The DESSA Second Step </a:t>
            </a:r>
            <a:r>
              <a:rPr lang="en-US" sz="1200" b="1" i="0" u="none" strike="noStrike" cap="none">
                <a:solidFill>
                  <a:schemeClr val="dk1"/>
                </a:solidFill>
                <a:latin typeface="Arial" panose="020B0604020202020204" pitchFamily="34" charset="0"/>
                <a:ea typeface="Work Sans"/>
                <a:cs typeface="Arial" panose="020B0604020202020204" pitchFamily="34" charset="0"/>
                <a:sym typeface="Work Sans"/>
              </a:rPr>
              <a:t>Middle School Edition Student Self-Report </a:t>
            </a:r>
            <a:endParaRPr lang="en-US" sz="1200"/>
          </a:p>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238928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40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1200">
                <a:solidFill>
                  <a:srgbClr val="00325E"/>
                </a:solidFill>
                <a:latin typeface="+mn-lt"/>
              </a:rPr>
              <a:t>Identify </a:t>
            </a:r>
            <a:r>
              <a:rPr lang="en-US" sz="1200" b="0" i="0">
                <a:solidFill>
                  <a:srgbClr val="00325E"/>
                </a:solidFill>
                <a:effectLst/>
                <a:latin typeface="+mn-lt"/>
              </a:rPr>
              <a:t>key components of the DESSA teacher- and student-completed assessments</a:t>
            </a:r>
            <a:endParaRPr lang="en-US" sz="1200">
              <a:solidFill>
                <a:srgbClr val="00325E"/>
              </a:solidFill>
              <a:latin typeface="+mn-lt"/>
            </a:endParaRPr>
          </a:p>
          <a:p>
            <a:pPr marL="342900" indent="-342900">
              <a:lnSpc>
                <a:spcPct val="150000"/>
              </a:lnSpc>
              <a:buFont typeface="Arial" panose="020B0604020202020204" pitchFamily="34" charset="0"/>
              <a:buChar char="•"/>
            </a:pPr>
            <a:r>
              <a:rPr lang="en-US" sz="1200" b="0" i="0">
                <a:solidFill>
                  <a:srgbClr val="00325E"/>
                </a:solidFill>
                <a:effectLst/>
                <a:latin typeface="+mn-lt"/>
              </a:rPr>
              <a:t>Demonstrate best practices for completing ratings</a:t>
            </a:r>
            <a:r>
              <a:rPr lang="en-US" sz="1200">
                <a:solidFill>
                  <a:srgbClr val="00325E"/>
                </a:solidFill>
                <a:latin typeface="+mn-lt"/>
              </a:rPr>
              <a:t> and interpreting</a:t>
            </a:r>
            <a:r>
              <a:rPr lang="en-US" sz="1200" b="0" i="0">
                <a:solidFill>
                  <a:srgbClr val="00325E"/>
                </a:solidFill>
                <a:effectLst/>
                <a:latin typeface="+mn-lt"/>
              </a:rPr>
              <a:t> the scoring result categories. </a:t>
            </a:r>
            <a:endParaRPr lang="en-US" sz="1200">
              <a:solidFill>
                <a:srgbClr val="00325E"/>
              </a:solidFill>
              <a:latin typeface="+mn-lt"/>
            </a:endParaRPr>
          </a:p>
          <a:p>
            <a:pPr marL="342900" indent="-342900">
              <a:lnSpc>
                <a:spcPct val="150000"/>
              </a:lnSpc>
              <a:buFont typeface="Arial" panose="020B0604020202020204" pitchFamily="34" charset="0"/>
              <a:buChar char="•"/>
            </a:pPr>
            <a:r>
              <a:rPr lang="en-US" sz="1200" b="0" i="0">
                <a:solidFill>
                  <a:srgbClr val="00325E"/>
                </a:solidFill>
                <a:effectLst/>
                <a:latin typeface="+mn-lt"/>
              </a:rPr>
              <a:t>Explore key features of the Educator and Student Portal</a:t>
            </a:r>
            <a:r>
              <a:rPr lang="en-US" sz="1200">
                <a:solidFill>
                  <a:srgbClr val="00325E"/>
                </a:solidFill>
              </a:rPr>
              <a:t>s</a:t>
            </a:r>
            <a:r>
              <a:rPr lang="en-US" sz="1200" b="0" i="0">
                <a:solidFill>
                  <a:srgbClr val="00325E"/>
                </a:solidFill>
                <a:effectLst/>
                <a:latin typeface="+mn-lt"/>
              </a:rPr>
              <a:t>.</a:t>
            </a:r>
            <a:endParaRPr lang="en-US" sz="1200">
              <a:solidFill>
                <a:srgbClr val="00325E"/>
              </a:solidFill>
              <a:latin typeface="+mn-lt"/>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DESSA Student Self-Report is completed by students in grades 6-8 and the results can be found both in the Student Portal and Educator Portal.</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The DESSA Student Self-Report is a self-assessment for middle school students to rate themselves on social emotional competencies and takes most students less than 7 minutes to complete. Students complete assessments in the student portal.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It was normed using a nationally representative diverse sample spanning different races, ethnic, and socioeconomic groups.</a:t>
            </a:r>
          </a:p>
          <a:p>
            <a:pPr>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3825157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8A283-1B6D-A6FC-062E-357D100A5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B1F1E-8F84-DEDA-4321-50F5484BC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6E4DD-280D-8047-B830-DD55E4A32070}"/>
              </a:ext>
            </a:extLst>
          </p:cNvPr>
          <p:cNvSpPr>
            <a:spLocks noGrp="1"/>
          </p:cNvSpPr>
          <p:nvPr>
            <p:ph type="body" idx="1"/>
          </p:nvPr>
        </p:nvSpPr>
        <p:spPr/>
        <p:txBody>
          <a:bodyPr/>
          <a:lstStyle/>
          <a:p>
            <a:r>
              <a:rPr lang="en-US" dirty="0"/>
              <a:t>Here is an example Student Self-Report questions.</a:t>
            </a:r>
          </a:p>
        </p:txBody>
      </p:sp>
      <p:sp>
        <p:nvSpPr>
          <p:cNvPr id="4" name="Slide Number Placeholder 3">
            <a:extLst>
              <a:ext uri="{FF2B5EF4-FFF2-40B4-BE49-F238E27FC236}">
                <a16:creationId xmlns:a16="http://schemas.microsoft.com/office/drawing/2014/main" id="{5A27243B-7955-C568-9149-4D5EB098D5CE}"/>
              </a:ext>
            </a:extLst>
          </p:cNvPr>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409444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you’ll see after the full teacher Second Step DESSA or student-completed assessment is complete.</a:t>
            </a:r>
          </a:p>
          <a:p>
            <a:endParaRPr lang="en-US" dirty="0"/>
          </a:p>
          <a:p>
            <a:r>
              <a:rPr lang="en-US" dirty="0"/>
              <a:t>You will see a social-emotional composite score and a score for each individual competency.</a:t>
            </a:r>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8E16-2A24-D103-8401-794DF5EB2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1B611-684F-B3F0-33CE-C46386860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C85F1-5F05-47C8-EEA6-2F535DAD0402}"/>
              </a:ext>
            </a:extLst>
          </p:cNvPr>
          <p:cNvSpPr>
            <a:spLocks noGrp="1"/>
          </p:cNvSpPr>
          <p:nvPr>
            <p:ph type="body" idx="1"/>
          </p:nvPr>
        </p:nvSpPr>
        <p:spPr/>
        <p:txBody>
          <a:bodyPr/>
          <a:lstStyle/>
          <a:p>
            <a:r>
              <a:rPr lang="en-US" dirty="0"/>
              <a:t>Here is what you’ll see after the full teacher Second Step DESSA or student-completed assessment is complete.</a:t>
            </a:r>
          </a:p>
          <a:p>
            <a:endParaRPr lang="en-US" dirty="0"/>
          </a:p>
          <a:p>
            <a:r>
              <a:rPr lang="en-US" dirty="0"/>
              <a:t>You will see a social-emotional composite score and a score for each individual competency.</a:t>
            </a:r>
          </a:p>
        </p:txBody>
      </p:sp>
      <p:sp>
        <p:nvSpPr>
          <p:cNvPr id="4" name="Slide Number Placeholder 3">
            <a:extLst>
              <a:ext uri="{FF2B5EF4-FFF2-40B4-BE49-F238E27FC236}">
                <a16:creationId xmlns:a16="http://schemas.microsoft.com/office/drawing/2014/main" id="{05F9D866-19A5-4455-C507-31F3A43DF5FE}"/>
              </a:ext>
            </a:extLst>
          </p:cNvPr>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164844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a few moments, I will invite you to pair up and discuss how a strength-based approach can improve school culture and climate.</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jot down some thoughts and then we’ll pair up and share.</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What questions, curiosities, or big ideas would you like to share regarding any of the DESSA assessments?</a:t>
            </a:r>
          </a:p>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3647928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325B"/>
                </a:solidFill>
                <a:effectLst/>
              </a:rPr>
              <a:t>Now that we know what the DESSA is, let’s practice how to use it. It’s time to complete a rating. This information is most relevant to those using the DESSA teacher-completed forms.</a:t>
            </a:r>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In just a moment, we’ll take some time to complete a DESSA-mini as our next engagement activity. First, we’ll include some tips or best practices for completing ratings:</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Be intentional with observations.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Familiarize yourself with the DESSA assessment questions. The more you know about the assessment, the easier your intentional observation will be and the more accurately you will be able to complete your rating. You can download the form you will use from the support portal. I will show you where to find it later when we look at the online system. Read it over, think about the behaviors it asks about, and when and how you might observe them. Do a sample rating on someone you know for practice.</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Try not to overthink or overanalyze. Ask yourselves simple questions like this: What can students do on their own? How often do they do it?</a:t>
            </a:r>
            <a:endParaRPr lang="en-US" b="0"/>
          </a:p>
          <a:p>
            <a:pPr>
              <a:buFont typeface="Arial" panose="020B0604020202020204" pitchFamily="34" charset="0"/>
              <a:buChar char="•"/>
            </a:pPr>
            <a:endParaRPr lang="en-US" b="0" i="0">
              <a:solidFill>
                <a:srgbClr val="00325B"/>
              </a:solidFill>
              <a:effectLst/>
            </a:endParaRPr>
          </a:p>
          <a:p>
            <a:pPr>
              <a:buFont typeface="Arial" panose="020B0604020202020204" pitchFamily="34" charset="0"/>
              <a:buChar char="•"/>
            </a:pPr>
            <a:r>
              <a:rPr lang="en-US" b="0" i="0">
                <a:solidFill>
                  <a:srgbClr val="00325B"/>
                </a:solidFill>
                <a:effectLst/>
              </a:rPr>
              <a:t>Stick to the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Finally, it’s important to plan your rating time. School leaders are encouraged to identify a time for educators to complete the ratings, such as during or in lieu of a staff meeting or PLC. </a:t>
            </a:r>
          </a:p>
          <a:p>
            <a:pPr>
              <a:buFont typeface="Arial" panose="020B0604020202020204" pitchFamily="34" charset="0"/>
              <a:buChar char="•"/>
            </a:pPr>
            <a:endParaRPr lang="en-US" b="0"/>
          </a:p>
          <a:p>
            <a:pPr>
              <a:lnSpc>
                <a:spcPts val="1350"/>
              </a:lnSpc>
            </a:pPr>
            <a:r>
              <a:rPr lang="en-US" b="0" i="0">
                <a:solidFill>
                  <a:srgbClr val="00325B"/>
                </a:solidFill>
                <a:effectLst/>
                <a:latin typeface="YAFcfjveRFU 0"/>
              </a:rPr>
              <a:t>(Optional Facilitation: Read each question aloud to educators as they complete the rating).</a:t>
            </a:r>
            <a:endParaRPr lang="en-US" b="0">
              <a:solidFill>
                <a:srgbClr val="00325B"/>
              </a:solidFill>
              <a:effectLst/>
              <a:latin typeface="YAFcfjveRFU 0"/>
            </a:endParaRPr>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257118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 practice a rating!</a:t>
            </a:r>
          </a:p>
          <a:p>
            <a:endParaRPr lang="en-US"/>
          </a:p>
          <a:p>
            <a:pPr>
              <a:lnSpc>
                <a:spcPct val="150000"/>
              </a:lnSpc>
            </a:pPr>
            <a:r>
              <a:rPr lang="en-US"/>
              <a:t>Imagine your school-aged self or someone you know. You can even imagine your favorite book character.</a:t>
            </a:r>
          </a:p>
          <a:p>
            <a:pPr>
              <a:lnSpc>
                <a:spcPct val="150000"/>
              </a:lnSpc>
            </a:pPr>
            <a:endParaRPr lang="en-US"/>
          </a:p>
          <a:p>
            <a:pPr>
              <a:lnSpc>
                <a:spcPct val="150000"/>
              </a:lnSpc>
            </a:pPr>
            <a:r>
              <a:rPr lang="en-US"/>
              <a:t>Answer each question according to that person’s behavior.</a:t>
            </a:r>
          </a:p>
          <a:p>
            <a:pPr>
              <a:lnSpc>
                <a:spcPct val="150000"/>
              </a:lnSpc>
            </a:pPr>
            <a:endParaRPr lang="en-US"/>
          </a:p>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375983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Introductory, focused on an overview of the DESSA System and assessments </a:t>
            </a:r>
          </a:p>
          <a:p>
            <a:pPr marL="0" indent="0">
              <a:buNone/>
            </a:pPr>
            <a:endParaRPr lang="en-US" sz="1200" dirty="0"/>
          </a:p>
          <a:p>
            <a:r>
              <a:rPr lang="en-US" sz="1200" dirty="0"/>
              <a:t>Program-specific details will be provided by your leadership team </a:t>
            </a:r>
          </a:p>
          <a:p>
            <a:pPr marL="0" indent="0">
              <a:buNone/>
            </a:pPr>
            <a:endParaRPr lang="en-US" sz="1200" dirty="0"/>
          </a:p>
          <a:p>
            <a:r>
              <a:rPr lang="en-US" sz="1200" dirty="0"/>
              <a:t>As questions come to mind, feel free to drop them in the chat so that we can compile them and share back with your administrators to address</a:t>
            </a:r>
          </a:p>
          <a:p>
            <a:endParaRPr lang="en-US" sz="1200" dirty="0"/>
          </a:p>
          <a:p>
            <a:r>
              <a:rPr lang="en-US" sz="1200" dirty="0"/>
              <a:t>Opportunities to collaborate and connect are embedded in the session. Halfway through, we will take a break!</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362897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85AC-4270-A240-9CF7-C7EEAC260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F0A4D-E7FC-B568-FEBE-2506C7A5F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6D5E-23D8-AFC2-4870-8538B69805AF}"/>
              </a:ext>
            </a:extLst>
          </p:cNvPr>
          <p:cNvSpPr>
            <a:spLocks noGrp="1"/>
          </p:cNvSpPr>
          <p:nvPr>
            <p:ph type="body" idx="1"/>
          </p:nvPr>
        </p:nvSpPr>
        <p:spPr/>
        <p:txBody>
          <a:bodyPr/>
          <a:lstStyle/>
          <a:p>
            <a:pPr>
              <a:lnSpc>
                <a:spcPct val="150000"/>
              </a:lnSpc>
            </a:pPr>
            <a:r>
              <a:rPr lang="en-US"/>
              <a:t>Use the example for the grades that most attendees indicated during the opening poll </a:t>
            </a:r>
          </a:p>
          <a:p>
            <a:pPr>
              <a:lnSpc>
                <a:spcPct val="150000"/>
              </a:lnSpc>
            </a:pPr>
            <a:endParaRPr lang="en-US"/>
          </a:p>
          <a:p>
            <a:r>
              <a:rPr lang="en-US"/>
              <a:t>Elementary example</a:t>
            </a:r>
          </a:p>
        </p:txBody>
      </p:sp>
      <p:sp>
        <p:nvSpPr>
          <p:cNvPr id="4" name="Slide Number Placeholder 3">
            <a:extLst>
              <a:ext uri="{FF2B5EF4-FFF2-40B4-BE49-F238E27FC236}">
                <a16:creationId xmlns:a16="http://schemas.microsoft.com/office/drawing/2014/main" id="{D580C4FC-9B4F-A6EC-24B4-95FCA0840CFE}"/>
              </a:ext>
            </a:extLst>
          </p:cNvPr>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73823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7D56-E66C-AF9F-1E3B-5DD5E4CEC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3E5FA-987B-5DF3-4A72-905661B18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0CF0F-FF9C-FC24-BEEE-1A6D87BCE964}"/>
              </a:ext>
            </a:extLst>
          </p:cNvPr>
          <p:cNvSpPr>
            <a:spLocks noGrp="1"/>
          </p:cNvSpPr>
          <p:nvPr>
            <p:ph type="body" idx="1"/>
          </p:nvPr>
        </p:nvSpPr>
        <p:spPr/>
        <p:txBody>
          <a:bodyPr/>
          <a:lstStyle/>
          <a:p>
            <a:pPr>
              <a:lnSpc>
                <a:spcPct val="150000"/>
              </a:lnSpc>
            </a:pPr>
            <a:r>
              <a:rPr lang="en-US"/>
              <a:t>Use the example for the grades that most attendees indicated during the opening poll </a:t>
            </a:r>
          </a:p>
          <a:p>
            <a:pPr>
              <a:lnSpc>
                <a:spcPct val="150000"/>
              </a:lnSpc>
            </a:pPr>
            <a:endParaRPr lang="en-US"/>
          </a:p>
          <a:p>
            <a:r>
              <a:rPr lang="en-US"/>
              <a:t>Middle example</a:t>
            </a:r>
          </a:p>
        </p:txBody>
      </p:sp>
      <p:sp>
        <p:nvSpPr>
          <p:cNvPr id="4" name="Slide Number Placeholder 3">
            <a:extLst>
              <a:ext uri="{FF2B5EF4-FFF2-40B4-BE49-F238E27FC236}">
                <a16:creationId xmlns:a16="http://schemas.microsoft.com/office/drawing/2014/main" id="{50DB7D87-4B16-5FDA-BE34-7AB936E1A097}"/>
              </a:ext>
            </a:extLst>
          </p:cNvPr>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3099782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seem to have the hang of it on paper, so let’s look at how to complete a rating in our Educator Portal.</a:t>
            </a:r>
          </a:p>
          <a:p>
            <a:endParaRPr lang="en-US"/>
          </a:p>
          <a:p>
            <a:r>
              <a:rPr lang="en-US"/>
              <a:t>Here are the steps to completing a rating. </a:t>
            </a:r>
          </a:p>
          <a:p>
            <a:endParaRPr lang="en-US"/>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p:txBody>
      </p:sp>
      <p:sp>
        <p:nvSpPr>
          <p:cNvPr id="4" name="Slide Number Placeholder 3"/>
          <p:cNvSpPr>
            <a:spLocks noGrp="1"/>
          </p:cNvSpPr>
          <p:nvPr>
            <p:ph type="sldNum" sz="quarter" idx="5"/>
          </p:nvPr>
        </p:nvSpPr>
        <p:spPr/>
        <p:txBody>
          <a:bodyPr/>
          <a:lstStyle/>
          <a:p>
            <a:fld id="{F48421BB-A003-3F4F-9B85-D56C23132542}" type="slidenum">
              <a:rPr lang="en-US" smtClean="0"/>
              <a:t>32</a:t>
            </a:fld>
            <a:endParaRPr lang="en-US"/>
          </a:p>
        </p:txBody>
      </p:sp>
    </p:spTree>
    <p:extLst>
      <p:ext uri="{BB962C8B-B14F-4D97-AF65-F5344CB8AC3E}">
        <p14:creationId xmlns:p14="http://schemas.microsoft.com/office/powerpoint/2010/main" val="146308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a:lnSpc>
                <a:spcPct val="107000"/>
              </a:lnSpc>
              <a:spcBef>
                <a:spcPts val="0"/>
              </a:spcBef>
              <a:spcAft>
                <a:spcPts val="1067"/>
              </a:spcAft>
              <a:buClr>
                <a:srgbClr val="747679"/>
              </a:buClr>
              <a:buFont typeface="+mj-lt"/>
              <a:buAutoNum type="arabicPeriod" startAt="3"/>
              <a:defRPr/>
            </a:pPr>
            <a:r>
              <a:rPr lang="en-US" kern="100" dirty="0">
                <a:solidFill>
                  <a:srgbClr val="747679"/>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Click “Submit”.</a:t>
            </a:r>
          </a:p>
        </p:txBody>
      </p:sp>
      <p:sp>
        <p:nvSpPr>
          <p:cNvPr id="4" name="Slide Number Placeholder 3"/>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2910670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endParaRPr lang="en-US" kern="0" dirty="0">
              <a:solidFill>
                <a:srgbClr val="20252E"/>
              </a:solidFill>
              <a:latin typeface="Arial" panose="020B0604020202020204"/>
            </a:endParaRP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2979385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we mentioned this before, but I want to reiterate the meaning of each colored circle. </a:t>
            </a:r>
          </a:p>
          <a:p>
            <a:endParaRPr lang="en-US"/>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red circle represents the Need for Instruction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blue circle represents the Typical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green circle represents the strength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gray circle means the student has not yet been rated.</a:t>
            </a:r>
          </a:p>
        </p:txBody>
      </p:sp>
      <p:sp>
        <p:nvSpPr>
          <p:cNvPr id="4" name="Slide Number Placeholder 3"/>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1147867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CDAD-AB36-97BB-B748-CE5EB58F9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E826-3C0A-892D-405A-1C3217E52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EAC9C-04F4-3C16-66CE-DA42BB2F0A3C}"/>
              </a:ext>
            </a:extLst>
          </p:cNvPr>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dirty="0"/>
              <a:t>In this next section, we are going to review the Student Portal.  </a:t>
            </a:r>
          </a:p>
          <a:p>
            <a:pPr marL="171450" indent="-171450">
              <a:buFont typeface="Arial" panose="020B0604020202020204" pitchFamily="34" charset="0"/>
              <a:buChar char="•"/>
            </a:pPr>
            <a:r>
              <a:rPr lang="en-US" dirty="0"/>
              <a:t>We will end our session with looking at the Educator Portal, which houses everything you need as the educator. </a:t>
            </a:r>
          </a:p>
        </p:txBody>
      </p:sp>
      <p:sp>
        <p:nvSpPr>
          <p:cNvPr id="4" name="Slide Number Placeholder 3">
            <a:extLst>
              <a:ext uri="{FF2B5EF4-FFF2-40B4-BE49-F238E27FC236}">
                <a16:creationId xmlns:a16="http://schemas.microsoft.com/office/drawing/2014/main" id="{CCD665C4-63C5-6724-DB15-02A76AF177BD}"/>
              </a:ext>
            </a:extLst>
          </p:cNvPr>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683453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0E8B-E932-51F1-952C-14856789A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FEE67-6153-60A7-B348-18A801F30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E0DC7-A171-E7ED-5DE0-1B2C7273D3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pPr marL="171450" indent="-171450">
              <a:buFont typeface="Arial" panose="020B0604020202020204" pitchFamily="34" charset="0"/>
              <a:buChar char="•"/>
            </a:pPr>
            <a:r>
              <a:rPr lang="en-US" dirty="0"/>
              <a:t>We’ll start by viewing this video that will share an overview of the Student Portal. This video is shared with students when they log into their Student Portal and it’s a help introduction to both the assessment and platform. </a:t>
            </a:r>
          </a:p>
          <a:p>
            <a:endParaRPr lang="en-US" dirty="0"/>
          </a:p>
          <a:p>
            <a:endParaRPr lang="en-US" dirty="0"/>
          </a:p>
          <a:p>
            <a:r>
              <a:rPr lang="en-US" dirty="0"/>
              <a:t>https://www.youtube.com/watch?v=EWt1YMYDLLs </a:t>
            </a:r>
          </a:p>
        </p:txBody>
      </p:sp>
      <p:sp>
        <p:nvSpPr>
          <p:cNvPr id="4" name="Slide Number Placeholder 3">
            <a:extLst>
              <a:ext uri="{FF2B5EF4-FFF2-40B4-BE49-F238E27FC236}">
                <a16:creationId xmlns:a16="http://schemas.microsoft.com/office/drawing/2014/main" id="{91BB3495-15C0-D6D9-1140-7EFCE13F08BC}"/>
              </a:ext>
            </a:extLst>
          </p:cNvPr>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2880240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4EC70-7F35-A920-DA27-BDBCFB65E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637EB-740D-628F-942E-C38C3DF43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2C925-5C3B-0791-E81F-504113169090}"/>
              </a:ext>
            </a:extLst>
          </p:cNvPr>
          <p:cNvSpPr>
            <a:spLocks noGrp="1"/>
          </p:cNvSpPr>
          <p:nvPr>
            <p:ph type="body" idx="1"/>
          </p:nvPr>
        </p:nvSpPr>
        <p:spPr/>
        <p:txBody>
          <a:bodyPr/>
          <a:lstStyle/>
          <a:p>
            <a:r>
              <a:rPr lang="en-US" b="1"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different ways students can access their student portal, including a website login with username and password or through an SSO login, such as Clever or </a:t>
            </a:r>
            <a:r>
              <a:rPr lang="en-US" dirty="0" err="1"/>
              <a:t>ClassLink</a:t>
            </a:r>
            <a:r>
              <a:rPr lang="en-US" dirty="0"/>
              <a:t>. These integration details of adding students into the DESSA System and the method for accessing their own Student Portal account is managed by designated district leadership.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that is set up, educators are typically assigned a roster of students to support for accessing and completing the SSR, as well as continuing their growth using the Student Portal activity features.</a:t>
            </a:r>
          </a:p>
        </p:txBody>
      </p:sp>
      <p:sp>
        <p:nvSpPr>
          <p:cNvPr id="4" name="Slide Number Placeholder 3">
            <a:extLst>
              <a:ext uri="{FF2B5EF4-FFF2-40B4-BE49-F238E27FC236}">
                <a16:creationId xmlns:a16="http://schemas.microsoft.com/office/drawing/2014/main" id="{A33E7101-E289-A5D3-482A-C56EBE01A01D}"/>
              </a:ext>
            </a:extLst>
          </p:cNvPr>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3157720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6F376-CCE9-9E25-A538-F72BA5A5F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DD65D-0470-4102-4DD9-3C525E131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7453C-4156-5ABD-C1A9-0BD977418BA5}"/>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b="1" dirty="0"/>
              <a:t>Talking Points: </a:t>
            </a:r>
          </a:p>
          <a:p>
            <a:pPr marL="171450" marR="0" lvl="0" indent="-171450" algn="l" defTabSz="914400" rtl="0" eaLnBrk="1" fontAlgn="auto" latinLnBrk="0" hangingPunct="1">
              <a:lnSpc>
                <a:spcPct val="150000"/>
              </a:lnSpc>
              <a:spcBef>
                <a:spcPts val="0"/>
              </a:spcBef>
              <a:spcAft>
                <a:spcPts val="0"/>
              </a:spcAft>
              <a:buClr>
                <a:srgbClr val="747679"/>
              </a:buClr>
              <a:buSzTx/>
              <a:buFont typeface="Arial" panose="020B0604020202020204" pitchFamily="34" charset="0"/>
              <a:buChar char="•"/>
              <a:tabLst/>
              <a:defRPr/>
            </a:pPr>
            <a:r>
              <a:rPr lang="en-US" dirty="0"/>
              <a:t>When a Rating Window is open and students login to their Student Portal account for the first time, they will be met with a welcome letter and can follow the prompts to the assessment.</a:t>
            </a:r>
          </a:p>
        </p:txBody>
      </p:sp>
      <p:sp>
        <p:nvSpPr>
          <p:cNvPr id="4" name="Slide Number Placeholder 3">
            <a:extLst>
              <a:ext uri="{FF2B5EF4-FFF2-40B4-BE49-F238E27FC236}">
                <a16:creationId xmlns:a16="http://schemas.microsoft.com/office/drawing/2014/main" id="{94FCF4C0-B73D-BC59-EDF5-2C6E8D71E77A}"/>
              </a:ext>
            </a:extLst>
          </p:cNvPr>
          <p:cNvSpPr>
            <a:spLocks noGrp="1"/>
          </p:cNvSpPr>
          <p:nvPr>
            <p:ph type="sldNum" sz="quarter" idx="5"/>
          </p:nvPr>
        </p:nvSpPr>
        <p:spPr/>
        <p:txBody>
          <a:bodyPr/>
          <a:lstStyle/>
          <a:p>
            <a:fld id="{F48421BB-A003-3F4F-9B85-D56C23132542}" type="slidenum">
              <a:rPr lang="en-US" smtClean="0"/>
              <a:t>40</a:t>
            </a:fld>
            <a:endParaRPr lang="en-US"/>
          </a:p>
        </p:txBody>
      </p:sp>
    </p:spTree>
    <p:extLst>
      <p:ext uri="{BB962C8B-B14F-4D97-AF65-F5344CB8AC3E}">
        <p14:creationId xmlns:p14="http://schemas.microsoft.com/office/powerpoint/2010/main" val="90657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sz="1200" b="0" i="0" dirty="0">
                <a:solidFill>
                  <a:srgbClr val="00325B"/>
                </a:solidFill>
                <a:effectLst/>
                <a:latin typeface="Arial" panose="020B0604020202020204" pitchFamily="34" charset="0"/>
                <a:cs typeface="Arial" panose="020B0604020202020204" pitchFamily="34" charset="0"/>
              </a:rPr>
              <a:t>As an opening activity, before diving right into content, let’s take a moment to do an opening reflection. What hopes do you have for the students, staff, and families in your school community this year? </a:t>
            </a:r>
            <a:endParaRPr lang="en-US" sz="1200" b="0" dirty="0">
              <a:solidFill>
                <a:srgbClr val="00325B"/>
              </a:solidFill>
              <a:effectLst/>
              <a:latin typeface="Arial" panose="020B0604020202020204" pitchFamily="34" charset="0"/>
              <a:cs typeface="Arial" panose="020B0604020202020204" pitchFamily="34" charset="0"/>
            </a:endParaRP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sz="1200" b="0" i="0" dirty="0">
                <a:solidFill>
                  <a:srgbClr val="00325B"/>
                </a:solidFill>
                <a:effectLst/>
                <a:latin typeface="Arial" panose="020B0604020202020204" pitchFamily="34" charset="0"/>
                <a:cs typeface="Arial" panose="020B0604020202020204" pitchFamily="34" charset="0"/>
              </a:rPr>
              <a:t>When we open training with reflection, it centers us on our “why” and helps us frame our work accordingly. Take a moment to just think about your response, maybe jot something down.</a:t>
            </a:r>
            <a:endParaRPr lang="en-US" sz="1200" b="0" dirty="0">
              <a:solidFill>
                <a:srgbClr val="00325B"/>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20252E"/>
              </a:solidFill>
              <a:effectLst/>
            </a:endParaRPr>
          </a:p>
          <a:p>
            <a:pPr marL="171450" indent="-171450">
              <a:buFont typeface="Arial" panose="020B0604020202020204" pitchFamily="34" charset="0"/>
              <a:buChar char="•"/>
            </a:pPr>
            <a:r>
              <a:rPr lang="en-US" dirty="0"/>
              <a:t>To support the implementation in the classroom, we recommend using the ready-to-use materials available within the Support Portal.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PowerPoint slide deck is an in-classroom resource can be used by teachers to introduce the SSR to students and guide them in the process of Registering and Accessing the Student Portal.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quick start guide provides an overview of the main components needed to successfully collect SSR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also a one-page resource that is student-facing that connects the skills measured by the DESSA to their overall development and growth.</a:t>
            </a:r>
          </a:p>
          <a:p>
            <a:endParaRPr lang="en-US" dirty="0"/>
          </a:p>
          <a:p>
            <a:r>
              <a:rPr lang="en-US" i="1" dirty="0"/>
              <a:t>https://info.apertureed.com/en/hc/getting-started-with-the-dessa-student-self-report-ssr-educator-and-student-facing-resources</a:t>
            </a:r>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41</a:t>
            </a:fld>
            <a:endParaRPr lang="en-US"/>
          </a:p>
        </p:txBody>
      </p:sp>
    </p:spTree>
    <p:extLst>
      <p:ext uri="{BB962C8B-B14F-4D97-AF65-F5344CB8AC3E}">
        <p14:creationId xmlns:p14="http://schemas.microsoft.com/office/powerpoint/2010/main" val="3229461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i="0" dirty="0">
                <a:solidFill>
                  <a:srgbClr val="00325B"/>
                </a:solidFill>
                <a:effectLst/>
              </a:rPr>
              <a:t>Talking Points:</a:t>
            </a:r>
          </a:p>
          <a:p>
            <a:pPr marL="171450" indent="-171450">
              <a:buFont typeface="Arial" panose="020B0604020202020204" pitchFamily="34" charset="0"/>
              <a:buChar char="•"/>
            </a:pPr>
            <a:r>
              <a:rPr lang="en-US" b="0" i="0" dirty="0">
                <a:solidFill>
                  <a:srgbClr val="00325B"/>
                </a:solidFill>
                <a:effectLst/>
              </a:rPr>
              <a:t>Let’s take a look at those different features within the Student Portal that were mentioned in the video.</a:t>
            </a:r>
          </a:p>
          <a:p>
            <a:pPr marL="171450" indent="-171450">
              <a:buFont typeface="Arial" panose="020B0604020202020204" pitchFamily="34" charset="0"/>
              <a:buChar char="•"/>
            </a:pPr>
            <a:r>
              <a:rPr lang="en-US" b="0" i="0" dirty="0">
                <a:solidFill>
                  <a:srgbClr val="00325B"/>
                </a:solidFill>
                <a:effectLst/>
              </a:rPr>
              <a:t>Once students complete the SSR, they will have access to their results. </a:t>
            </a:r>
          </a:p>
          <a:p>
            <a:pPr marL="171450" indent="-171450">
              <a:buFont typeface="Arial" panose="020B0604020202020204" pitchFamily="34" charset="0"/>
              <a:buChar char="•"/>
            </a:pPr>
            <a:r>
              <a:rPr lang="en-US" b="0" i="0" dirty="0">
                <a:solidFill>
                  <a:srgbClr val="00325B"/>
                </a:solidFill>
                <a:effectLst/>
              </a:rPr>
              <a:t>Students will first be able to see the Top Skills that they have developed and a specific competency that aligns to their strengths.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42</a:t>
            </a:fld>
            <a:endParaRPr lang="en-US"/>
          </a:p>
        </p:txBody>
      </p:sp>
    </p:spTree>
    <p:extLst>
      <p:ext uri="{BB962C8B-B14F-4D97-AF65-F5344CB8AC3E}">
        <p14:creationId xmlns:p14="http://schemas.microsoft.com/office/powerpoint/2010/main" val="721449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F2F58-C35C-D6C8-8A4F-0C3366F7B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B626D-279B-F223-9548-09BBD297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7877D-AD44-124F-7AE0-760FE75DC415}"/>
              </a:ext>
            </a:extLst>
          </p:cNvPr>
          <p:cNvSpPr>
            <a:spLocks noGrp="1"/>
          </p:cNvSpPr>
          <p:nvPr>
            <p:ph type="body" idx="1"/>
          </p:nvPr>
        </p:nvSpPr>
        <p:spPr/>
        <p:txBody>
          <a:bodyPr/>
          <a:lstStyle/>
          <a:p>
            <a:pPr>
              <a:buFont typeface="Arial" panose="020B0604020202020204" pitchFamily="34" charset="0"/>
              <a:buNone/>
            </a:pPr>
            <a:r>
              <a:rPr lang="en-US" b="0" i="0" dirty="0">
                <a:solidFill>
                  <a:srgbClr val="00325B"/>
                </a:solidFill>
                <a:effectLst/>
              </a:rPr>
              <a:t>Students can also see their results for each competency, represented with battery pack imagery. By clicking the “Learn More” button each competency, they can also see specific skills that are strengths and areas of growth for them.</a:t>
            </a:r>
          </a:p>
          <a:p>
            <a:pPr>
              <a:buFont typeface="Arial" panose="020B0604020202020204" pitchFamily="34" charset="0"/>
              <a:buNone/>
            </a:pPr>
            <a:endParaRPr lang="en-US" b="0" i="0" dirty="0">
              <a:solidFill>
                <a:srgbClr val="00325B"/>
              </a:solidFill>
              <a:effectLst/>
            </a:endParaRPr>
          </a:p>
          <a:p>
            <a:pPr>
              <a:buFont typeface="Arial" panose="020B0604020202020204" pitchFamily="34" charset="0"/>
              <a:buNone/>
            </a:pPr>
            <a:r>
              <a:rPr lang="en-US" b="1" i="0" dirty="0">
                <a:solidFill>
                  <a:srgbClr val="00325B"/>
                </a:solidFill>
                <a:effectLst/>
              </a:rPr>
              <a:t>Optional engagement activity</a:t>
            </a:r>
            <a:r>
              <a:rPr lang="en-US" b="0" i="0" dirty="0">
                <a:solidFill>
                  <a:srgbClr val="00325B"/>
                </a:solidFill>
                <a:effectLst/>
              </a:rPr>
              <a:t>: In the chat, share some ways that you might use this information to inform your work or conversations with students. </a:t>
            </a:r>
            <a:endParaRPr lang="en-US" b="1" dirty="0"/>
          </a:p>
          <a:p>
            <a:endParaRPr lang="en-US" b="0" dirty="0"/>
          </a:p>
        </p:txBody>
      </p:sp>
      <p:sp>
        <p:nvSpPr>
          <p:cNvPr id="4" name="Slide Number Placeholder 3">
            <a:extLst>
              <a:ext uri="{FF2B5EF4-FFF2-40B4-BE49-F238E27FC236}">
                <a16:creationId xmlns:a16="http://schemas.microsoft.com/office/drawing/2014/main" id="{CB7510F2-083A-96F6-2CE7-4E6CEA075C72}"/>
              </a:ext>
            </a:extLst>
          </p:cNvPr>
          <p:cNvSpPr>
            <a:spLocks noGrp="1"/>
          </p:cNvSpPr>
          <p:nvPr>
            <p:ph type="sldNum" sz="quarter" idx="5"/>
          </p:nvPr>
        </p:nvSpPr>
        <p:spPr/>
        <p:txBody>
          <a:bodyPr/>
          <a:lstStyle/>
          <a:p>
            <a:fld id="{F48421BB-A003-3F4F-9B85-D56C23132542}" type="slidenum">
              <a:rPr lang="en-US" smtClean="0"/>
              <a:t>43</a:t>
            </a:fld>
            <a:endParaRPr lang="en-US"/>
          </a:p>
        </p:txBody>
      </p:sp>
    </p:spTree>
    <p:extLst>
      <p:ext uri="{BB962C8B-B14F-4D97-AF65-F5344CB8AC3E}">
        <p14:creationId xmlns:p14="http://schemas.microsoft.com/office/powerpoint/2010/main" val="4271110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325B"/>
                </a:solidFill>
                <a:effectLst/>
              </a:rPr>
              <a:t>There is also independent goal setting. This platform prompts students to set SMART goals in some suggested areas here or a specific area in which they want to set a goal. What I really like about it is that it allows us to communicate back with the student. </a:t>
            </a:r>
          </a:p>
          <a:p>
            <a:pPr>
              <a:buFont typeface="Arial" panose="020B0604020202020204" pitchFamily="34" charset="0"/>
              <a:buChar char="•"/>
            </a:pPr>
            <a:endParaRPr lang="en-US" b="0" i="0">
              <a:solidFill>
                <a:srgbClr val="00325B"/>
              </a:solidFill>
              <a:effectLst/>
            </a:endParaRPr>
          </a:p>
          <a:p>
            <a:pPr>
              <a:buFont typeface="Arial" panose="020B0604020202020204" pitchFamily="34" charset="0"/>
              <a:buChar char="•"/>
            </a:pPr>
            <a:r>
              <a:rPr lang="en-US" b="0" i="0">
                <a:solidFill>
                  <a:srgbClr val="00325B"/>
                </a:solidFill>
                <a:effectLst/>
              </a:rPr>
              <a:t>The system will walk the student through how to set their smart goal by focusing in on their “why” which reinforces student agency and buy in and input.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They then will select when they want to reach that goal and can generate bulleted tasks that act as steps to obtaining their goal, along with providing updates and attachments. </a:t>
            </a:r>
          </a:p>
          <a:p>
            <a:pPr>
              <a:buFont typeface="Arial" panose="020B0604020202020204" pitchFamily="34" charset="0"/>
              <a:buChar char="•"/>
            </a:pPr>
            <a:endParaRPr lang="en-US" b="0" i="0">
              <a:solidFill>
                <a:srgbClr val="00325B"/>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325B"/>
                </a:solidFill>
                <a:effectLst/>
              </a:rPr>
              <a:t>So, if you're an assigned educator who is working in the program, or working with a student or roster of students, you can communicate and provide feedback, as well as watch their progress as they enter items into the system.</a:t>
            </a:r>
            <a:endParaRPr lang="en-US" b="0"/>
          </a:p>
          <a:p>
            <a:pPr>
              <a:buFont typeface="Arial" panose="020B0604020202020204" pitchFamily="34" charset="0"/>
              <a:buChar char="•"/>
            </a:pP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44</a:t>
            </a:fld>
            <a:endParaRPr lang="en-US"/>
          </a:p>
        </p:txBody>
      </p:sp>
    </p:spTree>
    <p:extLst>
      <p:ext uri="{BB962C8B-B14F-4D97-AF65-F5344CB8AC3E}">
        <p14:creationId xmlns:p14="http://schemas.microsoft.com/office/powerpoint/2010/main" val="1596374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45</a:t>
            </a:fld>
            <a:endParaRPr lang="en-US"/>
          </a:p>
        </p:txBody>
      </p:sp>
    </p:spTree>
    <p:extLst>
      <p:ext uri="{BB962C8B-B14F-4D97-AF65-F5344CB8AC3E}">
        <p14:creationId xmlns:p14="http://schemas.microsoft.com/office/powerpoint/2010/main" val="947249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Educators, you are not forgotten! Now that we’ve covered the DESSA and the Student Portal, let’s walk through the Educator Portal!</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46</a:t>
            </a:fld>
            <a:endParaRPr lang="en-US"/>
          </a:p>
        </p:txBody>
      </p:sp>
    </p:spTree>
    <p:extLst>
      <p:ext uri="{BB962C8B-B14F-4D97-AF65-F5344CB8AC3E}">
        <p14:creationId xmlns:p14="http://schemas.microsoft.com/office/powerpoint/2010/main" val="3798049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There are 3 different types of user access. The user access in the Educator Portal dictates what information is displayed on the dashboard and the types or amount of data viewable in your DESSA account.</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Finally, the Rater access is provided to educators that are assigned to complete ratings within the Educator Portal. The Rater access allows for educators to complete DESSA assessment for the students that they have been assigned to rate and view the data for their assigned students.</a:t>
            </a: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47</a:t>
            </a:fld>
            <a:endParaRPr lang="en-US"/>
          </a:p>
        </p:txBody>
      </p:sp>
    </p:spTree>
    <p:extLst>
      <p:ext uri="{BB962C8B-B14F-4D97-AF65-F5344CB8AC3E}">
        <p14:creationId xmlns:p14="http://schemas.microsoft.com/office/powerpoint/2010/main" val="1422856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48</a:t>
            </a:fld>
            <a:endParaRPr lang="en-US"/>
          </a:p>
        </p:txBody>
      </p:sp>
    </p:spTree>
    <p:extLst>
      <p:ext uri="{BB962C8B-B14F-4D97-AF65-F5344CB8AC3E}">
        <p14:creationId xmlns:p14="http://schemas.microsoft.com/office/powerpoint/2010/main" val="2157769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When a user first logs into the Educator Portal, the dashboard will likely appear blank since there won’t be any ratings completed yet and therefore, there won’t be any data in the system.</a:t>
            </a:r>
          </a:p>
          <a:p>
            <a:pPr>
              <a:lnSpc>
                <a:spcPts val="1350"/>
              </a:lnSpc>
            </a:pPr>
            <a:endParaRPr lang="en-US" b="0">
              <a:solidFill>
                <a:srgbClr val="00325B"/>
              </a:solidFill>
              <a:effectLst/>
              <a:latin typeface="YAFcfjveRFU 0"/>
            </a:endParaRPr>
          </a:p>
          <a:p>
            <a:pPr>
              <a:lnSpc>
                <a:spcPts val="1350"/>
              </a:lnSpc>
            </a:pPr>
            <a:r>
              <a:rPr lang="en-US" b="0" i="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a:solidFill>
                <a:srgbClr val="00325B"/>
              </a:solidFill>
              <a:effectLst/>
              <a:latin typeface="YAFcfjveRFU 0"/>
            </a:endParaRPr>
          </a:p>
          <a:p>
            <a:pPr>
              <a:lnSpc>
                <a:spcPts val="1350"/>
              </a:lnSpc>
            </a:pPr>
            <a:r>
              <a:rPr lang="en-US" b="0">
                <a:solidFill>
                  <a:srgbClr val="00325B"/>
                </a:solidFill>
                <a:effectLst/>
                <a:latin typeface="YAFcfjveRFU 0"/>
              </a:rPr>
              <a:t>Educators will see </a:t>
            </a:r>
            <a:r>
              <a:rPr lang="en-US" b="0" i="0">
                <a:solidFill>
                  <a:srgbClr val="00325B"/>
                </a:solidFill>
                <a:effectLst/>
              </a:rPr>
              <a:t>a quick snapshot of the rating progress and data that has been collected based on the current or most recent rating window, an overview of the student performance on the right side, and a breakdown of student scores who received a DESSA 2 assessment at the bottom of the screen. Educators will only see data for the students in their classroom or on their roster.</a:t>
            </a:r>
            <a:endParaRPr lang="en-US" b="0">
              <a:solidFill>
                <a:srgbClr val="00325B"/>
              </a:solidFill>
              <a:effectLst/>
              <a:latin typeface="YAFcfjveRFU 0"/>
            </a:endParaRPr>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49</a:t>
            </a:fld>
            <a:endParaRPr lang="en-US"/>
          </a:p>
        </p:txBody>
      </p:sp>
    </p:spTree>
    <p:extLst>
      <p:ext uri="{BB962C8B-B14F-4D97-AF65-F5344CB8AC3E}">
        <p14:creationId xmlns:p14="http://schemas.microsoft.com/office/powerpoint/2010/main" val="2682106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Under the “Ratings” tab, educators will be able to view their assigned roster of students. </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As a reminder, the circles on the left side of the student names indicate whether or not they’ve been rated, and the descriptive range in which they scored.</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Gray signifies that they have not been rated, red means they have a need for instruction, blue means they scored in the typical range, and green means they scored in the strength range.</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Students with a check mark do not need any further assessment.</a:t>
            </a:r>
          </a:p>
        </p:txBody>
      </p:sp>
      <p:sp>
        <p:nvSpPr>
          <p:cNvPr id="4" name="Slide Number Placeholder 3"/>
          <p:cNvSpPr>
            <a:spLocks noGrp="1"/>
          </p:cNvSpPr>
          <p:nvPr>
            <p:ph type="sldNum" sz="quarter" idx="5"/>
          </p:nvPr>
        </p:nvSpPr>
        <p:spPr/>
        <p:txBody>
          <a:bodyPr/>
          <a:lstStyle/>
          <a:p>
            <a:fld id="{F48421BB-A003-3F4F-9B85-D56C23132542}" type="slidenum">
              <a:rPr lang="en-US" smtClean="0"/>
              <a:t>50</a:t>
            </a:fld>
            <a:endParaRPr lang="en-US"/>
          </a:p>
        </p:txBody>
      </p:sp>
    </p:spTree>
    <p:extLst>
      <p:ext uri="{BB962C8B-B14F-4D97-AF65-F5344CB8AC3E}">
        <p14:creationId xmlns:p14="http://schemas.microsoft.com/office/powerpoint/2010/main" val="87200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a:lnSpc>
                <a:spcPts val="1350"/>
              </a:lnSpc>
            </a:pPr>
            <a:r>
              <a:rPr lang="en-US" b="0" i="0" dirty="0">
                <a:solidFill>
                  <a:srgbClr val="00325B"/>
                </a:solidFill>
                <a:effectLst/>
                <a:latin typeface="Arial" panose="020B0604020202020204" pitchFamily="34" charset="0"/>
                <a:cs typeface="Arial" panose="020B0604020202020204" pitchFamily="34" charset="0"/>
              </a:rPr>
              <a:t>Thank you so much for taking a moment to center. Let’s talk through how we’ll spend the rest of our time together:</a:t>
            </a:r>
            <a:endParaRPr lang="en-US" b="0" dirty="0">
              <a:solidFill>
                <a:srgbClr val="00325B"/>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start with an overview of the DESSA assessments, both the teacher completed version and the student completed version. Matteson is using a version of these assessments called the DESSA Second Step, which aligns with your Second Step curriculum, so we will be looking at those details specifically.</a:t>
            </a:r>
            <a:endParaRPr lang="en-US"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practice completing a rating,</a:t>
            </a:r>
            <a:endParaRPr lang="en-US"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walk through an overview of the Educator and Student Portals and the roles within it, </a:t>
            </a:r>
            <a:endParaRPr lang="en-US"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finally, we’ll close out with an overview of the implementation timeline.</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Data and Insights will give you just that: data from the DESSA assessments and insights into how you can support your students. </a:t>
            </a:r>
            <a:endParaRPr lang="en-US" b="0">
              <a:solidFill>
                <a:srgbClr val="00325B"/>
              </a:solidFill>
              <a:effectLst/>
              <a:latin typeface="YAFcfjveRFU 0"/>
            </a:endParaRPr>
          </a:p>
          <a:p>
            <a:pPr>
              <a:lnSpc>
                <a:spcPts val="1350"/>
              </a:lnSpc>
            </a:pPr>
            <a:endParaRPr lang="en-US" b="0" i="0">
              <a:solidFill>
                <a:srgbClr val="00325B"/>
              </a:solidFill>
              <a:effectLst/>
              <a:latin typeface="YAFcfjveRFU 0"/>
            </a:endParaRPr>
          </a:p>
          <a:p>
            <a:pPr>
              <a:lnSpc>
                <a:spcPts val="1350"/>
              </a:lnSpc>
            </a:pPr>
            <a:r>
              <a:rPr lang="en-US" b="0" i="0">
                <a:solidFill>
                  <a:srgbClr val="00325B"/>
                </a:solidFill>
                <a:effectLst/>
                <a:latin typeface="YAFcfjveRFU 0"/>
              </a:rPr>
              <a:t>You’ll get Real-time results, Interactive, filterable charts, and Downloadable reports.</a:t>
            </a:r>
          </a:p>
        </p:txBody>
      </p:sp>
      <p:sp>
        <p:nvSpPr>
          <p:cNvPr id="4" name="Slide Number Placeholder 3"/>
          <p:cNvSpPr>
            <a:spLocks noGrp="1"/>
          </p:cNvSpPr>
          <p:nvPr>
            <p:ph type="sldNum" sz="quarter" idx="5"/>
          </p:nvPr>
        </p:nvSpPr>
        <p:spPr/>
        <p:txBody>
          <a:bodyPr/>
          <a:lstStyle/>
          <a:p>
            <a:fld id="{F48421BB-A003-3F4F-9B85-D56C23132542}" type="slidenum">
              <a:rPr lang="en-US" smtClean="0"/>
              <a:t>51</a:t>
            </a:fld>
            <a:endParaRPr lang="en-US"/>
          </a:p>
        </p:txBody>
      </p:sp>
    </p:spTree>
    <p:extLst>
      <p:ext uri="{BB962C8B-B14F-4D97-AF65-F5344CB8AC3E}">
        <p14:creationId xmlns:p14="http://schemas.microsoft.com/office/powerpoint/2010/main" val="1906487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325B"/>
                </a:solidFill>
                <a:effectLst/>
              </a:rPr>
              <a:t>Under the Strategies tab, there are resources to build social-emotional competence and future-ready skills categorized by competency and grade level. These scripted strategies can be implemented by anyone at any time.</a:t>
            </a:r>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52</a:t>
            </a:fld>
            <a:endParaRPr lang="en-US"/>
          </a:p>
        </p:txBody>
      </p:sp>
    </p:spTree>
    <p:extLst>
      <p:ext uri="{BB962C8B-B14F-4D97-AF65-F5344CB8AC3E}">
        <p14:creationId xmlns:p14="http://schemas.microsoft.com/office/powerpoint/2010/main" val="350012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Choose your preferred learning modality! The Training tab allows you to choose your own adventure to learn more about the DESSA.</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The Support Portal is open 24/7, offering resources to help guide users through the DESSA system.</a:t>
            </a: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53</a:t>
            </a:fld>
            <a:endParaRPr lang="en-US"/>
          </a:p>
        </p:txBody>
      </p:sp>
    </p:spTree>
    <p:extLst>
      <p:ext uri="{BB962C8B-B14F-4D97-AF65-F5344CB8AC3E}">
        <p14:creationId xmlns:p14="http://schemas.microsoft.com/office/powerpoint/2010/main" val="3250545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52E"/>
                </a:solidFill>
                <a:effectLst/>
              </a:rPr>
              <a:t>So, we know what the DESSA is, we know how to rate students using the DESSA, and we’ve ventured into the Educator Portal. Let’s now take a step back to talk through how all of this information fits within the full scope of implementation.</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54</a:t>
            </a:fld>
            <a:endParaRPr lang="en-US"/>
          </a:p>
        </p:txBody>
      </p:sp>
    </p:spTree>
    <p:extLst>
      <p:ext uri="{BB962C8B-B14F-4D97-AF65-F5344CB8AC3E}">
        <p14:creationId xmlns:p14="http://schemas.microsoft.com/office/powerpoint/2010/main" val="2306251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a:solidFill>
                  <a:srgbClr val="00325B"/>
                </a:solidFill>
                <a:latin typeface="YAFcfjveRFU 0"/>
              </a:rPr>
              <a:t>For your awareness, here’s what a yearlong DESSA implementation typically looks like</a:t>
            </a:r>
            <a:endParaRPr lang="en-US" b="0" i="0">
              <a:solidFill>
                <a:srgbClr val="00325B"/>
              </a:solidFill>
              <a:effectLst/>
              <a:latin typeface="YAFcfjveRFU 0"/>
            </a:endParaRPr>
          </a:p>
          <a:p>
            <a:pPr>
              <a:lnSpc>
                <a:spcPts val="1350"/>
              </a:lnSpc>
            </a:pPr>
            <a:endParaRPr lang="en-US" b="0">
              <a:solidFill>
                <a:srgbClr val="00325B"/>
              </a:solidFill>
              <a:effectLst/>
              <a:latin typeface="YAFcfjveRFU 0"/>
            </a:endParaRPr>
          </a:p>
          <a:p>
            <a:pPr>
              <a:lnSpc>
                <a:spcPts val="1350"/>
              </a:lnSpc>
            </a:pPr>
            <a:r>
              <a:rPr lang="en-US" b="0" i="0">
                <a:solidFill>
                  <a:srgbClr val="00325B"/>
                </a:solidFill>
                <a:effectLst/>
                <a:latin typeface="YAFcfjveRFU 0"/>
              </a:rPr>
              <a:t>(Click) Generally speaking:</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After the educator has had a minimum of 4 weeks to observe their class, they complete the DESSA assessment for their students. </a:t>
            </a:r>
          </a:p>
          <a:p>
            <a:pPr>
              <a:buFont typeface="Arial" panose="020B0604020202020204" pitchFamily="34" charset="0"/>
              <a:buChar char="•"/>
            </a:pPr>
            <a:endParaRPr lang="en-US" b="0"/>
          </a:p>
          <a:p>
            <a:pPr>
              <a:buFont typeface="Arial" panose="020B0604020202020204" pitchFamily="34" charset="0"/>
              <a:buChar char="•"/>
            </a:pPr>
            <a:r>
              <a:rPr lang="en-US">
                <a:solidFill>
                  <a:srgbClr val="00325B"/>
                </a:solidFill>
              </a:rPr>
              <a:t>A </a:t>
            </a:r>
            <a:r>
              <a:rPr lang="en-US" b="0" i="0">
                <a:solidFill>
                  <a:srgbClr val="00325B"/>
                </a:solidFill>
                <a:effectLst/>
              </a:rPr>
              <a:t>post-assessment is completed prior to the end of the school year. Students complete assessments during the same rating windows as their teachers</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r>
              <a:rPr lang="en-US">
                <a:solidFill>
                  <a:srgbClr val="00325B"/>
                </a:solidFill>
              </a:rPr>
              <a:t>. You can also complete a mid-year assessment</a:t>
            </a:r>
            <a:endParaRPr lang="en-US" b="0" i="0">
              <a:solidFill>
                <a:srgbClr val="00325B"/>
              </a:solidFill>
              <a:effectLst/>
            </a:endParaRP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Additionally, throughout the school year, staff are having discussions about the data they collect or best practices for supporting students in this development and are working together to create a supportive school culture and climate, the foundation for students to grow.</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A key point to keep in </a:t>
            </a:r>
            <a:r>
              <a:rPr lang="en-US">
                <a:solidFill>
                  <a:srgbClr val="00325B"/>
                </a:solidFill>
              </a:rPr>
              <a:t>mind is</a:t>
            </a:r>
            <a:r>
              <a:rPr lang="en-US" b="0" i="0">
                <a:solidFill>
                  <a:srgbClr val="00325B"/>
                </a:solidFill>
                <a:effectLst/>
              </a:rPr>
              <a:t> that the teaching and learning of social and emotional competencies are continuous.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Educators are constantly teaching these skills, whether it’s through explicit instruction, modeling, or relationship building with students.</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Students are constantly learning from each other, about themselves, and by interacting with adults within their school environment.</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It’s not just during the rating windows of collecting data that we are actively involved in this process; it’s all year round.</a:t>
            </a: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55</a:t>
            </a:fld>
            <a:endParaRPr lang="en-US"/>
          </a:p>
        </p:txBody>
      </p:sp>
    </p:spTree>
    <p:extLst>
      <p:ext uri="{BB962C8B-B14F-4D97-AF65-F5344CB8AC3E}">
        <p14:creationId xmlns:p14="http://schemas.microsoft.com/office/powerpoint/2010/main" val="2823100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questions, curiosities, or big ideas would you like to share regarding any of the DESSA assessments?</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56</a:t>
            </a:fld>
            <a:endParaRPr lang="en-US"/>
          </a:p>
        </p:txBody>
      </p:sp>
    </p:spTree>
    <p:extLst>
      <p:ext uri="{BB962C8B-B14F-4D97-AF65-F5344CB8AC3E}">
        <p14:creationId xmlns:p14="http://schemas.microsoft.com/office/powerpoint/2010/main" val="2046119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are you looking forward to most about using the DESSA?</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57</a:t>
            </a:fld>
            <a:endParaRPr lang="en-US"/>
          </a:p>
        </p:txBody>
      </p:sp>
    </p:spTree>
    <p:extLst>
      <p:ext uri="{BB962C8B-B14F-4D97-AF65-F5344CB8AC3E}">
        <p14:creationId xmlns:p14="http://schemas.microsoft.com/office/powerpoint/2010/main" val="1545398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Calibri"/>
                <a:ea typeface="Calibri" panose="020F0502020204030204" pitchFamily="34" charset="0"/>
                <a:cs typeface="Calibri"/>
              </a:rPr>
              <a:t>Thanks so much for joining us today! </a:t>
            </a:r>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58</a:t>
            </a:fld>
            <a:endParaRPr lang="en-US"/>
          </a:p>
        </p:txBody>
      </p:sp>
    </p:spTree>
    <p:extLst>
      <p:ext uri="{BB962C8B-B14F-4D97-AF65-F5344CB8AC3E}">
        <p14:creationId xmlns:p14="http://schemas.microsoft.com/office/powerpoint/2010/main" val="146862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As an overview:</a:t>
            </a: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(Click) It is a nationally standardized, strength-based behavior rating scale that assesses students’ social and emotional competence with editions that support students K-12.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It is used by districts and out-of-school time programs across the country, with district-based implementation schedules</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Finally, DESSA assessments and real-time data reports are located in the online Educator Portal, along with additional resources, and support options.</a:t>
            </a: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105777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Let’s take a look at the development and standardization properties of the DESSA assessments.</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All the DESSA assessments are standardized; there are established procedures for administering, scoring, and interpreting the results.​ The standardization sample was representative of the population across the United States and a bias analysis was completed for each question item.</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They are norm-referenced scores and are based on a national sample of students. Students’ social and emotional competence can be compared or benchmarked to other students. ​The assessments are classified as Behavior Rating Scales which are one of the most common forms of assessment used in the educational field. </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a:t>
            </a:r>
            <a:r>
              <a:rPr lang="en-US" b="0" i="0" dirty="0">
                <a:solidFill>
                  <a:srgbClr val="00325B"/>
                </a:solidFill>
                <a:effectLst/>
              </a:rPr>
              <a:t>Most uniquely, the DESSA assessments are strength-based. Every question on the DESSA is a positively worded, desirable behavior, such as “</a:t>
            </a:r>
            <a:r>
              <a:rPr lang="en-US" sz="1200" b="0" i="0" kern="1200" dirty="0">
                <a:solidFill>
                  <a:schemeClr val="tx1"/>
                </a:solidFill>
                <a:effectLst/>
                <a:latin typeface="+mn-lt"/>
                <a:ea typeface="+mn-ea"/>
                <a:cs typeface="+mn-cs"/>
              </a:rPr>
              <a:t>show an awareness of their personal strengths</a:t>
            </a:r>
            <a:r>
              <a:rPr lang="en-US" b="0" i="0" dirty="0">
                <a:solidFill>
                  <a:srgbClr val="00325B"/>
                </a:solidFill>
                <a:effectLst/>
              </a:rPr>
              <a:t>”, rather than maladaptive ones, like “annoys others”. There are many advantages to this approach of promoting social and emotional competencies, a main benefit is that these social-emotional competencies contribute to a student’s resilience in the face of adversity. By highlighting students’ strengths, educators can help students leverage their strengths in areas of growth.</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120525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F3D3-379D-7452-0928-3FD7383C5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B5976-E875-1B7E-610F-C5F32FEE8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AFC42-5BE2-9621-031B-19F1BD7297BF}"/>
              </a:ext>
            </a:extLst>
          </p:cNvPr>
          <p:cNvSpPr>
            <a:spLocks noGrp="1"/>
          </p:cNvSpPr>
          <p:nvPr>
            <p:ph type="body" idx="1"/>
          </p:nvPr>
        </p:nvSpPr>
        <p:spPr/>
        <p:txBody>
          <a:bodyPr/>
          <a:lstStyle/>
          <a:p>
            <a:pPr marL="0" marR="0" lvl="0" indent="0" algn="l" defTabSz="914400" rtl="0" eaLnBrk="1" fontAlgn="base" latinLnBrk="0" hangingPunct="1">
              <a:lnSpc>
                <a:spcPts val="1275"/>
              </a:lnSpc>
              <a:spcBef>
                <a:spcPts val="0"/>
              </a:spcBef>
              <a:spcAft>
                <a:spcPts val="0"/>
              </a:spcAft>
              <a:buClrTx/>
              <a:buSzTx/>
              <a:buFont typeface="Arial" panose="020B0604020202020204" pitchFamily="34" charset="0"/>
              <a:buChar char="•"/>
              <a:tabLst/>
              <a:defRPr/>
            </a:pPr>
            <a:r>
              <a:rPr lang="en-US" sz="1800">
                <a:solidFill>
                  <a:srgbClr val="1F1F1F"/>
                </a:solidFill>
                <a:latin typeface="Work Sans Medium"/>
                <a:ea typeface="Work Sans Medium"/>
                <a:cs typeface="Work Sans Medium"/>
                <a:sym typeface="Work Sans Medium"/>
              </a:rPr>
              <a:t>Second Step is an evidence-based social-emotional learning curriculum with distinct programs for different grade levels. </a:t>
            </a:r>
          </a:p>
          <a:p>
            <a:pPr marL="0" marR="0" lvl="0" indent="0" algn="l" defTabSz="914400" rtl="0" eaLnBrk="1" fontAlgn="base" latinLnBrk="0" hangingPunct="1">
              <a:lnSpc>
                <a:spcPts val="1275"/>
              </a:lnSpc>
              <a:spcBef>
                <a:spcPts val="0"/>
              </a:spcBef>
              <a:spcAft>
                <a:spcPts val="0"/>
              </a:spcAft>
              <a:buClrTx/>
              <a:buSzTx/>
              <a:buFont typeface="Arial" panose="020B0604020202020204" pitchFamily="34" charset="0"/>
              <a:buNone/>
              <a:tabLst/>
              <a:defRPr/>
            </a:pPr>
            <a:endParaRPr lang="en-US" sz="1800">
              <a:solidFill>
                <a:srgbClr val="1F1F1F"/>
              </a:solidFill>
              <a:latin typeface="Work Sans Medium"/>
              <a:ea typeface="Work Sans Medium"/>
              <a:cs typeface="Work Sans Medium"/>
              <a:sym typeface="Work Sans Medium"/>
            </a:endParaRPr>
          </a:p>
          <a:p>
            <a:pPr marL="0" marR="0" lvl="0" indent="0" algn="l" defTabSz="914400" rtl="0" eaLnBrk="1" fontAlgn="base" latinLnBrk="0" hangingPunct="1">
              <a:lnSpc>
                <a:spcPts val="1275"/>
              </a:lnSpc>
              <a:spcBef>
                <a:spcPts val="0"/>
              </a:spcBef>
              <a:spcAft>
                <a:spcPts val="0"/>
              </a:spcAft>
              <a:buClrTx/>
              <a:buSzTx/>
              <a:buFont typeface="Arial" panose="020B0604020202020204" pitchFamily="34" charset="0"/>
              <a:buChar char="•"/>
              <a:tabLst/>
              <a:defRPr/>
            </a:pPr>
            <a:r>
              <a:rPr lang="en-US" sz="1800" b="0" i="0" u="none" strike="noStrike" cap="none">
                <a:solidFill>
                  <a:schemeClr val="dk1"/>
                </a:solidFill>
                <a:latin typeface="Work Sans"/>
                <a:ea typeface="Work Sans"/>
                <a:cs typeface="Work Sans"/>
                <a:sym typeface="Work Sans"/>
              </a:rPr>
              <a:t>The DESSA Second Step Assessments are a suite of strength-based, behavior rating scales aligned with the Second Step programs. </a:t>
            </a:r>
            <a:endParaRPr lang="en-US" sz="1800" b="0" i="0" u="none" strike="noStrike" cap="none">
              <a:solidFill>
                <a:srgbClr val="000000"/>
              </a:solidFill>
              <a:effectLst/>
              <a:latin typeface="Work Sans Medium"/>
              <a:ea typeface="Work Sans Medium"/>
              <a:cs typeface="Work Sans Medium"/>
              <a:sym typeface="Work Sans Medium"/>
            </a:endParaRPr>
          </a:p>
        </p:txBody>
      </p:sp>
      <p:sp>
        <p:nvSpPr>
          <p:cNvPr id="4" name="Slide Number Placeholder 3">
            <a:extLst>
              <a:ext uri="{FF2B5EF4-FFF2-40B4-BE49-F238E27FC236}">
                <a16:creationId xmlns:a16="http://schemas.microsoft.com/office/drawing/2014/main" id="{3079CCF5-31DB-809B-3110-90651E82EE5D}"/>
              </a:ext>
            </a:extLst>
          </p:cNvPr>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415412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video gives us an overview of the DESSA Second Step assessments.</a:t>
            </a:r>
          </a:p>
          <a:p>
            <a:endParaRPr lang="en-US" dirty="0"/>
          </a:p>
          <a:p>
            <a:r>
              <a:rPr lang="en-US" dirty="0"/>
              <a:t>(The Mp4 video is embedded, the online version can be found here: </a:t>
            </a:r>
            <a:r>
              <a:rPr lang="en-US" i="1" dirty="0"/>
              <a:t>https://go.screenpal.com/watch/cZfXbtVsBYZ)</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1687437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p:nvPr/>
        </p:nvSpPr>
        <p:spPr>
          <a:xfrm>
            <a:off x="0" y="6205600"/>
            <a:ext cx="12192000" cy="652400"/>
          </a:xfrm>
          <a:prstGeom prst="rect">
            <a:avLst/>
          </a:prstGeom>
          <a:solidFill>
            <a:srgbClr val="F7F7F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4400"/>
              </a:solidFill>
              <a:latin typeface="Arial"/>
              <a:ea typeface="Arial"/>
              <a:cs typeface="Arial"/>
              <a:sym typeface="Arial"/>
            </a:endParaRPr>
          </a:p>
        </p:txBody>
      </p:sp>
      <p:sp>
        <p:nvSpPr>
          <p:cNvPr id="12" name="Google Shape;12;p3"/>
          <p:cNvSpPr txBox="1">
            <a:spLocks noGrp="1"/>
          </p:cNvSpPr>
          <p:nvPr>
            <p:ph type="body" idx="1"/>
          </p:nvPr>
        </p:nvSpPr>
        <p:spPr>
          <a:xfrm>
            <a:off x="575734" y="6449727"/>
            <a:ext cx="7014633" cy="164148"/>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Work Sans"/>
                <a:ea typeface="Work Sans"/>
                <a:cs typeface="Work Sans"/>
                <a:sym typeface="Work Sans"/>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3" name="Google Shape;13;p3"/>
          <p:cNvSpPr txBox="1">
            <a:spLocks noGrp="1"/>
          </p:cNvSpPr>
          <p:nvPr>
            <p:ph type="body" idx="2"/>
          </p:nvPr>
        </p:nvSpPr>
        <p:spPr>
          <a:xfrm>
            <a:off x="575734" y="548217"/>
            <a:ext cx="11040533" cy="480483"/>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933" b="1" i="0" u="none" strike="noStrike" cap="none">
                <a:solidFill>
                  <a:srgbClr val="1F1F1F"/>
                </a:solidFill>
                <a:latin typeface="Work Sans"/>
                <a:ea typeface="Work Sans"/>
                <a:cs typeface="Work Sans"/>
                <a:sym typeface="Work Sans"/>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3"/>
          <p:cNvSpPr txBox="1">
            <a:spLocks noGrp="1"/>
          </p:cNvSpPr>
          <p:nvPr>
            <p:ph type="body" idx="3"/>
          </p:nvPr>
        </p:nvSpPr>
        <p:spPr>
          <a:xfrm>
            <a:off x="575734" y="258234"/>
            <a:ext cx="11040533" cy="243417"/>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1067" b="0" i="0" u="none" strike="noStrike" cap="none">
                <a:solidFill>
                  <a:srgbClr val="1F1F1F"/>
                </a:solidFill>
                <a:latin typeface="Work Sans"/>
                <a:ea typeface="Work Sans"/>
                <a:cs typeface="Work Sans"/>
                <a:sym typeface="Work Sans"/>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 name="Google Shape;15;p3"/>
          <p:cNvSpPr txBox="1"/>
          <p:nvPr/>
        </p:nvSpPr>
        <p:spPr>
          <a:xfrm>
            <a:off x="11148667" y="6349000"/>
            <a:ext cx="467600" cy="36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GB" sz="1067" b="0" i="0" u="none" strike="noStrike" cap="none">
                <a:solidFill>
                  <a:srgbClr val="101010"/>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800"/>
                <a:buFont typeface="Arial"/>
                <a:buNone/>
              </a:pPr>
              <a:t>‹#›</a:t>
            </a:fld>
            <a:endParaRPr sz="1067" b="0" i="0" u="none" strike="noStrike" cap="none">
              <a:solidFill>
                <a:srgbClr val="101010"/>
              </a:solidFill>
              <a:latin typeface="Work Sans"/>
              <a:ea typeface="Work Sans"/>
              <a:cs typeface="Work Sans"/>
              <a:sym typeface="Work Sans"/>
            </a:endParaRPr>
          </a:p>
        </p:txBody>
      </p:sp>
    </p:spTree>
    <p:extLst>
      <p:ext uri="{BB962C8B-B14F-4D97-AF65-F5344CB8AC3E}">
        <p14:creationId xmlns:p14="http://schemas.microsoft.com/office/powerpoint/2010/main" val="2670030818"/>
      </p:ext>
    </p:extLst>
  </p:cSld>
  <p:clrMapOvr>
    <a:masterClrMapping/>
  </p:clrMapOvr>
  <p:extLst>
    <p:ext uri="{DCECCB84-F9BA-43D5-87BE-67443E8EF086}">
      <p15:sldGuideLst xmlns:p15="http://schemas.microsoft.com/office/powerpoint/2012/main">
        <p15:guide id="1" orient="horz" pos="259">
          <p15:clr>
            <a:srgbClr val="FBAE40"/>
          </p15:clr>
        </p15:guide>
        <p15:guide id="2" pos="272">
          <p15:clr>
            <a:srgbClr val="FBAE40"/>
          </p15:clr>
        </p15:guide>
        <p15:guide id="3" pos="5488">
          <p15:clr>
            <a:srgbClr val="FBAE40"/>
          </p15:clr>
        </p15:guide>
        <p15:guide id="4" orient="horz" pos="486">
          <p15:clr>
            <a:srgbClr val="FBAE40"/>
          </p15:clr>
        </p15:guide>
        <p15:guide id="5" orient="horz" pos="531">
          <p15:clr>
            <a:srgbClr val="FBAE40"/>
          </p15:clr>
        </p15:guide>
        <p15:guide id="6" orient="horz" pos="2867">
          <p15:clr>
            <a:srgbClr val="FBAE40"/>
          </p15:clr>
        </p15:guide>
        <p15:guide id="7" orient="horz" pos="23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03/02/2026</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 id="2147483665" r:id="rId12"/>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FE75_EE57341A.xml"/><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2_A99AE64D.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6D_EB2B2145.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FFE79_B3AAA207.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FFE7A_648577A.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FE6A_E2ED6144.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36_155204EE.xml"/><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77_20DCF0D.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D_C4A35650.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FE87_4D5D4FD4.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FE6C_28DA2567.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47_E952C1A4.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video" Target="https://www.youtube.com/embed/EWt1YMYDLLs?feature=oembed" TargetMode="Externa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FE7B_37C11E4B.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50_59B100AD.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51_9E68E7A6.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53_2A945CE2.xm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microsoft.com/office/2018/10/relationships/comments" Target="../comments/modernComment_137_571D4BCA.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523999" y="2941588"/>
            <a:ext cx="9144000" cy="3006651"/>
          </a:xfrm>
        </p:spPr>
        <p:txBody>
          <a:bodyPr>
            <a:normAutofit fontScale="90000"/>
          </a:bodyPr>
          <a:lstStyle/>
          <a:p>
            <a:pPr>
              <a:lnSpc>
                <a:spcPct val="150000"/>
              </a:lnSpc>
            </a:pPr>
            <a:r>
              <a:rPr lang="en-US" dirty="0"/>
              <a:t>Getting Started with the </a:t>
            </a:r>
            <a:br>
              <a:rPr lang="en-US" dirty="0"/>
            </a:br>
            <a:r>
              <a:rPr lang="en-US" dirty="0"/>
              <a:t>DESSA System</a:t>
            </a:r>
            <a:br>
              <a:rPr lang="en-US" dirty="0"/>
            </a:br>
            <a:r>
              <a:rPr lang="en-US" sz="4000" dirty="0"/>
              <a:t>Teacher and Student </a:t>
            </a:r>
            <a:br>
              <a:rPr lang="en-US" sz="4000" dirty="0"/>
            </a:br>
            <a:r>
              <a:rPr lang="en-US" sz="4000" dirty="0"/>
              <a:t>Completed Assessments</a:t>
            </a:r>
            <a:br>
              <a:rPr lang="en-US" sz="4000" dirty="0"/>
            </a:br>
            <a:endParaRPr lang="es-FI" dirty="0"/>
          </a:p>
        </p:txBody>
      </p:sp>
      <p:pic>
        <p:nvPicPr>
          <p:cNvPr id="4" name="Picture 3">
            <a:extLst>
              <a:ext uri="{FF2B5EF4-FFF2-40B4-BE49-F238E27FC236}">
                <a16:creationId xmlns:a16="http://schemas.microsoft.com/office/drawing/2014/main" id="{40B19AE2-4C59-7632-DB09-968C1C5B12EC}"/>
              </a:ext>
            </a:extLst>
          </p:cNvPr>
          <p:cNvPicPr>
            <a:picLocks noChangeAspect="1"/>
          </p:cNvPicPr>
          <p:nvPr/>
        </p:nvPicPr>
        <p:blipFill>
          <a:blip r:embed="rId3"/>
          <a:stretch>
            <a:fillRect/>
          </a:stretch>
        </p:blipFill>
        <p:spPr>
          <a:xfrm>
            <a:off x="3669550" y="5135491"/>
            <a:ext cx="4852898" cy="1032833"/>
          </a:xfrm>
          <a:prstGeom prst="rect">
            <a:avLst/>
          </a:prstGeom>
        </p:spPr>
      </p:pic>
    </p:spTree>
    <p:extLst>
      <p:ext uri="{BB962C8B-B14F-4D97-AF65-F5344CB8AC3E}">
        <p14:creationId xmlns:p14="http://schemas.microsoft.com/office/powerpoint/2010/main" val="9450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C4D19-5A60-A625-CE2B-D7E036D73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74138-9BC1-33E2-ED29-B7E91E5E2404}"/>
              </a:ext>
            </a:extLst>
          </p:cNvPr>
          <p:cNvSpPr>
            <a:spLocks noGrp="1"/>
          </p:cNvSpPr>
          <p:nvPr>
            <p:ph type="title"/>
          </p:nvPr>
        </p:nvSpPr>
        <p:spPr/>
        <p:txBody>
          <a:bodyPr>
            <a:normAutofit/>
          </a:bodyPr>
          <a:lstStyle/>
          <a:p>
            <a:r>
              <a:rPr lang="en-US" sz="3600">
                <a:ea typeface="Work Sans Medium"/>
                <a:sym typeface="Work Sans Medium"/>
              </a:rPr>
              <a:t>The DESSA Second Step Assessments</a:t>
            </a:r>
            <a:endParaRPr lang="en-US" sz="3300"/>
          </a:p>
        </p:txBody>
      </p:sp>
      <p:grpSp>
        <p:nvGrpSpPr>
          <p:cNvPr id="28" name="Group 27">
            <a:extLst>
              <a:ext uri="{FF2B5EF4-FFF2-40B4-BE49-F238E27FC236}">
                <a16:creationId xmlns:a16="http://schemas.microsoft.com/office/drawing/2014/main" id="{33E500EF-1A64-824D-11A1-F6EBE4848B01}"/>
              </a:ext>
            </a:extLst>
          </p:cNvPr>
          <p:cNvGrpSpPr/>
          <p:nvPr/>
        </p:nvGrpSpPr>
        <p:grpSpPr>
          <a:xfrm>
            <a:off x="469016" y="1773592"/>
            <a:ext cx="4884978" cy="4384262"/>
            <a:chOff x="446049" y="2001904"/>
            <a:chExt cx="4884978" cy="4384262"/>
          </a:xfrm>
        </p:grpSpPr>
        <p:grpSp>
          <p:nvGrpSpPr>
            <p:cNvPr id="26" name="Group 25">
              <a:extLst>
                <a:ext uri="{FF2B5EF4-FFF2-40B4-BE49-F238E27FC236}">
                  <a16:creationId xmlns:a16="http://schemas.microsoft.com/office/drawing/2014/main" id="{3A29CD27-D3A0-FBB1-0C02-CC56B023480E}"/>
                </a:ext>
              </a:extLst>
            </p:cNvPr>
            <p:cNvGrpSpPr/>
            <p:nvPr/>
          </p:nvGrpSpPr>
          <p:grpSpPr>
            <a:xfrm>
              <a:off x="446049" y="2487323"/>
              <a:ext cx="4884978" cy="3898843"/>
              <a:chOff x="668329" y="2664637"/>
              <a:chExt cx="4884978" cy="3898843"/>
            </a:xfrm>
          </p:grpSpPr>
          <p:sp>
            <p:nvSpPr>
              <p:cNvPr id="3" name="Google Shape;902;p185">
                <a:extLst>
                  <a:ext uri="{FF2B5EF4-FFF2-40B4-BE49-F238E27FC236}">
                    <a16:creationId xmlns:a16="http://schemas.microsoft.com/office/drawing/2014/main" id="{B32A2B7C-3C5B-4BA2-0AA3-5E9B0356127B}"/>
                  </a:ext>
                </a:extLst>
              </p:cNvPr>
              <p:cNvSpPr/>
              <p:nvPr/>
            </p:nvSpPr>
            <p:spPr>
              <a:xfrm>
                <a:off x="668329" y="2664637"/>
                <a:ext cx="4884978" cy="3898843"/>
              </a:xfrm>
              <a:prstGeom prst="roundRect">
                <a:avLst>
                  <a:gd name="adj" fmla="val 3027"/>
                </a:avLst>
              </a:prstGeom>
              <a:solidFill>
                <a:srgbClr val="FFFFFF"/>
              </a:solidFill>
              <a:ln w="38100" cap="flat" cmpd="sng">
                <a:solidFill>
                  <a:srgbClr val="0032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b="0" i="0" u="none" strike="noStrike" cap="none">
                  <a:solidFill>
                    <a:srgbClr val="20252E"/>
                  </a:solidFill>
                  <a:latin typeface="Arial"/>
                  <a:ea typeface="Arial"/>
                  <a:cs typeface="Arial"/>
                  <a:sym typeface="Arial"/>
                </a:endParaRPr>
              </a:p>
            </p:txBody>
          </p:sp>
          <p:sp>
            <p:nvSpPr>
              <p:cNvPr id="5" name="Google Shape;903;p185">
                <a:extLst>
                  <a:ext uri="{FF2B5EF4-FFF2-40B4-BE49-F238E27FC236}">
                    <a16:creationId xmlns:a16="http://schemas.microsoft.com/office/drawing/2014/main" id="{AF575007-F8B5-9706-0FDF-E17AD94BFFD6}"/>
                  </a:ext>
                </a:extLst>
              </p:cNvPr>
              <p:cNvSpPr txBox="1"/>
              <p:nvPr/>
            </p:nvSpPr>
            <p:spPr>
              <a:xfrm>
                <a:off x="1281186" y="2876715"/>
                <a:ext cx="2837700" cy="257400"/>
              </a:xfrm>
              <a:prstGeom prst="rect">
                <a:avLst/>
              </a:prstGeom>
              <a:noFill/>
              <a:ln>
                <a:noFill/>
              </a:ln>
            </p:spPr>
            <p:txBody>
              <a:bodyPr spcFirstLastPara="1" wrap="square" lIns="0" tIns="0" rIns="0" bIns="720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GB">
                    <a:solidFill>
                      <a:srgbClr val="20252E"/>
                    </a:solidFill>
                    <a:latin typeface="Arial" panose="020B0604020202020204" pitchFamily="34" charset="0"/>
                    <a:ea typeface="Work Sans"/>
                    <a:cs typeface="Arial" panose="020B0604020202020204" pitchFamily="34" charset="0"/>
                    <a:sym typeface="Work Sans"/>
                  </a:rPr>
                  <a:t>Educator</a:t>
                </a:r>
                <a:r>
                  <a:rPr lang="en-GB" b="0" i="0" u="none" strike="noStrike" cap="none">
                    <a:solidFill>
                      <a:srgbClr val="20252E"/>
                    </a:solidFill>
                    <a:latin typeface="Arial" panose="020B0604020202020204" pitchFamily="34" charset="0"/>
                    <a:ea typeface="Work Sans"/>
                    <a:cs typeface="Arial" panose="020B0604020202020204" pitchFamily="34" charset="0"/>
                    <a:sym typeface="Work Sans"/>
                  </a:rPr>
                  <a:t> Completed</a:t>
                </a:r>
                <a:endParaRPr lang="en-US"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cxnSp>
            <p:nvCxnSpPr>
              <p:cNvPr id="6" name="Google Shape;904;p185">
                <a:extLst>
                  <a:ext uri="{FF2B5EF4-FFF2-40B4-BE49-F238E27FC236}">
                    <a16:creationId xmlns:a16="http://schemas.microsoft.com/office/drawing/2014/main" id="{68F01625-ED12-A78F-419A-F1FB5754CBA4}"/>
                  </a:ext>
                </a:extLst>
              </p:cNvPr>
              <p:cNvCxnSpPr/>
              <p:nvPr/>
            </p:nvCxnSpPr>
            <p:spPr>
              <a:xfrm>
                <a:off x="945196" y="3255181"/>
                <a:ext cx="3173400" cy="0"/>
              </a:xfrm>
              <a:prstGeom prst="straightConnector1">
                <a:avLst/>
              </a:prstGeom>
              <a:noFill/>
              <a:ln w="9525" cap="flat" cmpd="sng">
                <a:solidFill>
                  <a:schemeClr val="accent3"/>
                </a:solidFill>
                <a:prstDash val="solid"/>
                <a:round/>
                <a:headEnd type="none" w="sm" len="sm"/>
                <a:tailEnd type="none" w="sm" len="sm"/>
              </a:ln>
            </p:spPr>
          </p:cxnSp>
          <p:sp>
            <p:nvSpPr>
              <p:cNvPr id="11" name="Google Shape;907;p185">
                <a:extLst>
                  <a:ext uri="{FF2B5EF4-FFF2-40B4-BE49-F238E27FC236}">
                    <a16:creationId xmlns:a16="http://schemas.microsoft.com/office/drawing/2014/main" id="{35998B44-5A12-8701-EB5B-5B5EA3E258AA}"/>
                  </a:ext>
                </a:extLst>
              </p:cNvPr>
              <p:cNvSpPr txBox="1"/>
              <p:nvPr/>
            </p:nvSpPr>
            <p:spPr>
              <a:xfrm>
                <a:off x="945195" y="3397384"/>
                <a:ext cx="4240121" cy="3070321"/>
              </a:xfrm>
              <a:prstGeom prst="rect">
                <a:avLst/>
              </a:prstGeom>
              <a:noFill/>
              <a:ln>
                <a:noFill/>
              </a:ln>
            </p:spPr>
            <p:txBody>
              <a:bodyPr spcFirstLastPara="1" wrap="square" lIns="0" tIns="0" rIns="0" bIns="0" anchor="t" anchorCtr="0">
                <a:noAutofit/>
              </a:bodyPr>
              <a:lstStyle/>
              <a:p>
                <a:pPr>
                  <a:lnSpc>
                    <a:spcPct val="150000"/>
                  </a:lnSpc>
                  <a:buClr>
                    <a:schemeClr val="dk1"/>
                  </a:buClr>
                  <a:buSzPts val="900"/>
                </a:pPr>
                <a:r>
                  <a:rPr lang="en-US">
                    <a:solidFill>
                      <a:srgbClr val="20252E"/>
                    </a:solidFill>
                    <a:latin typeface="Arial" panose="020B0604020202020204" pitchFamily="34" charset="0"/>
                    <a:ea typeface="Work Sans"/>
                    <a:cs typeface="Arial" panose="020B0604020202020204" pitchFamily="34" charset="0"/>
                    <a:sym typeface="Work Sans"/>
                  </a:rPr>
                  <a:t>Educators* should have sufficient opportunity to observe the student to rate accurately.</a:t>
                </a:r>
                <a:endParaRPr lang="en-US" b="0" i="0" u="none" strike="noStrike" cap="none">
                  <a:solidFill>
                    <a:srgbClr val="20252E"/>
                  </a:solidFill>
                  <a:latin typeface="Arial" panose="020B0604020202020204" pitchFamily="34" charset="0"/>
                  <a:ea typeface="Work Sans"/>
                  <a:cs typeface="Arial" panose="020B0604020202020204" pitchFamily="34" charset="0"/>
                </a:endParaRPr>
              </a:p>
              <a:p>
                <a:pPr>
                  <a:lnSpc>
                    <a:spcPct val="150000"/>
                  </a:lnSpc>
                  <a:spcBef>
                    <a:spcPts val="600"/>
                  </a:spcBef>
                  <a:buClr>
                    <a:schemeClr val="dk1"/>
                  </a:buClr>
                  <a:buSzPts val="900"/>
                </a:pPr>
                <a:r>
                  <a:rPr lang="en-US">
                    <a:solidFill>
                      <a:srgbClr val="20252E"/>
                    </a:solidFill>
                    <a:latin typeface="Arial" panose="020B0604020202020204" pitchFamily="34" charset="0"/>
                    <a:ea typeface="Work Sans"/>
                    <a:cs typeface="Arial" panose="020B0604020202020204" pitchFamily="34" charset="0"/>
                    <a:sym typeface="Work Sans"/>
                  </a:rPr>
                  <a:t>Items and scales are aligned to the Second Step programs. </a:t>
                </a:r>
                <a:endParaRPr lang="en-US" b="0" i="0" u="none" strike="noStrike" cap="none">
                  <a:solidFill>
                    <a:srgbClr val="20252E"/>
                  </a:solidFill>
                  <a:latin typeface="Arial" panose="020B0604020202020204" pitchFamily="34" charset="0"/>
                  <a:ea typeface="Work Sans"/>
                  <a:cs typeface="Arial" panose="020B0604020202020204" pitchFamily="34" charset="0"/>
                </a:endParaRPr>
              </a:p>
              <a:p>
                <a:pPr>
                  <a:lnSpc>
                    <a:spcPct val="150000"/>
                  </a:lnSpc>
                  <a:spcBef>
                    <a:spcPts val="600"/>
                  </a:spcBef>
                  <a:spcAft>
                    <a:spcPts val="600"/>
                  </a:spcAft>
                  <a:buClr>
                    <a:schemeClr val="dk1"/>
                  </a:buClr>
                  <a:buSzPts val="900"/>
                </a:pPr>
                <a:r>
                  <a:rPr lang="en-US">
                    <a:solidFill>
                      <a:srgbClr val="20252E"/>
                    </a:solidFill>
                    <a:latin typeface="Arial" panose="020B0604020202020204" pitchFamily="34" charset="0"/>
                    <a:ea typeface="Work Sans"/>
                    <a:cs typeface="Arial" panose="020B0604020202020204" pitchFamily="34" charset="0"/>
                    <a:sym typeface="Work Sans"/>
                  </a:rPr>
                  <a:t>Educators and administrators have immediate access to data and reports</a:t>
                </a:r>
                <a:r>
                  <a:rPr lang="en-GB" b="0" i="0" u="none" strike="noStrike" cap="none">
                    <a:solidFill>
                      <a:srgbClr val="20252E"/>
                    </a:solidFill>
                    <a:latin typeface="Arial" panose="020B0604020202020204" pitchFamily="34" charset="0"/>
                    <a:ea typeface="Work Sans"/>
                    <a:cs typeface="Arial" panose="020B0604020202020204" pitchFamily="34" charset="0"/>
                    <a:sym typeface="Work Sans"/>
                  </a:rPr>
                  <a:t>.</a:t>
                </a:r>
                <a:endParaRPr lang="en-GB" b="0" i="0" u="none" strike="noStrike" cap="none">
                  <a:solidFill>
                    <a:srgbClr val="20252E"/>
                  </a:solidFill>
                  <a:latin typeface="Arial" panose="020B0604020202020204" pitchFamily="34" charset="0"/>
                  <a:ea typeface="Work Sans"/>
                  <a:cs typeface="Arial" panose="020B0604020202020204" pitchFamily="34" charset="0"/>
                </a:endParaRPr>
              </a:p>
            </p:txBody>
          </p:sp>
        </p:grpSp>
        <p:sp>
          <p:nvSpPr>
            <p:cNvPr id="7" name="Google Shape;906;p185">
              <a:extLst>
                <a:ext uri="{FF2B5EF4-FFF2-40B4-BE49-F238E27FC236}">
                  <a16:creationId xmlns:a16="http://schemas.microsoft.com/office/drawing/2014/main" id="{F51193CC-C758-E199-89C5-B5E439FABD66}"/>
                </a:ext>
              </a:extLst>
            </p:cNvPr>
            <p:cNvSpPr/>
            <p:nvPr/>
          </p:nvSpPr>
          <p:spPr>
            <a:xfrm>
              <a:off x="595556" y="2001904"/>
              <a:ext cx="1103267" cy="108653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 name="Graphic 20" descr="Classroom outline">
              <a:extLst>
                <a:ext uri="{FF2B5EF4-FFF2-40B4-BE49-F238E27FC236}">
                  <a16:creationId xmlns:a16="http://schemas.microsoft.com/office/drawing/2014/main" id="{6A12E563-23C6-BBFA-170F-72729BC78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372" y="2127263"/>
              <a:ext cx="942728" cy="942728"/>
            </a:xfrm>
            <a:prstGeom prst="rect">
              <a:avLst/>
            </a:prstGeom>
          </p:spPr>
        </p:pic>
      </p:grpSp>
      <p:sp>
        <p:nvSpPr>
          <p:cNvPr id="12" name="Google Shape;908;p185">
            <a:extLst>
              <a:ext uri="{FF2B5EF4-FFF2-40B4-BE49-F238E27FC236}">
                <a16:creationId xmlns:a16="http://schemas.microsoft.com/office/drawing/2014/main" id="{221207B5-0174-E337-A9F9-6FC2FAE9E89B}"/>
              </a:ext>
            </a:extLst>
          </p:cNvPr>
          <p:cNvSpPr/>
          <p:nvPr/>
        </p:nvSpPr>
        <p:spPr>
          <a:xfrm>
            <a:off x="6691102" y="2315676"/>
            <a:ext cx="4662697" cy="3848403"/>
          </a:xfrm>
          <a:prstGeom prst="roundRect">
            <a:avLst>
              <a:gd name="adj" fmla="val 3027"/>
            </a:avLst>
          </a:prstGeom>
          <a:solidFill>
            <a:srgbClr val="FFFFFF"/>
          </a:solidFill>
          <a:ln w="38100" cap="flat" cmpd="sng">
            <a:solidFill>
              <a:srgbClr val="5BD8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3" name="Google Shape;909;p185">
            <a:extLst>
              <a:ext uri="{FF2B5EF4-FFF2-40B4-BE49-F238E27FC236}">
                <a16:creationId xmlns:a16="http://schemas.microsoft.com/office/drawing/2014/main" id="{2CE6FEF6-3AC6-D428-3BEC-9031CAD5FC53}"/>
              </a:ext>
            </a:extLst>
          </p:cNvPr>
          <p:cNvSpPr txBox="1"/>
          <p:nvPr/>
        </p:nvSpPr>
        <p:spPr>
          <a:xfrm>
            <a:off x="7470015" y="2574446"/>
            <a:ext cx="2837700" cy="257400"/>
          </a:xfrm>
          <a:prstGeom prst="rect">
            <a:avLst/>
          </a:prstGeom>
          <a:noFill/>
          <a:ln>
            <a:noFill/>
          </a:ln>
        </p:spPr>
        <p:txBody>
          <a:bodyPr spcFirstLastPara="1" wrap="square" lIns="0" tIns="0" rIns="0"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b="0" i="0" u="none" strike="noStrike" cap="none">
                <a:solidFill>
                  <a:schemeClr val="dk1"/>
                </a:solidFill>
                <a:latin typeface="Arial" panose="020B0604020202020204" pitchFamily="34" charset="0"/>
                <a:ea typeface="Work Sans"/>
                <a:cs typeface="Arial" panose="020B0604020202020204" pitchFamily="34" charset="0"/>
                <a:sym typeface="Work Sans"/>
              </a:rPr>
              <a:t>Student Self-Report</a:t>
            </a:r>
            <a:endParaRPr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cxnSp>
        <p:nvCxnSpPr>
          <p:cNvPr id="14" name="Google Shape;910;p185">
            <a:extLst>
              <a:ext uri="{FF2B5EF4-FFF2-40B4-BE49-F238E27FC236}">
                <a16:creationId xmlns:a16="http://schemas.microsoft.com/office/drawing/2014/main" id="{3426C6FF-894C-40B5-4029-BD10F6E64669}"/>
              </a:ext>
            </a:extLst>
          </p:cNvPr>
          <p:cNvCxnSpPr>
            <a:cxnSpLocks/>
          </p:cNvCxnSpPr>
          <p:nvPr/>
        </p:nvCxnSpPr>
        <p:spPr>
          <a:xfrm>
            <a:off x="7302165" y="2898503"/>
            <a:ext cx="3173400" cy="0"/>
          </a:xfrm>
          <a:prstGeom prst="straightConnector1">
            <a:avLst/>
          </a:prstGeom>
          <a:noFill/>
          <a:ln w="9525" cap="flat" cmpd="sng">
            <a:solidFill>
              <a:schemeClr val="accent3"/>
            </a:solidFill>
            <a:prstDash val="solid"/>
            <a:round/>
            <a:headEnd type="none" w="sm" len="sm"/>
            <a:tailEnd type="none" w="sm" len="sm"/>
          </a:ln>
        </p:spPr>
      </p:cxnSp>
      <p:sp>
        <p:nvSpPr>
          <p:cNvPr id="15" name="Google Shape;911;p185">
            <a:extLst>
              <a:ext uri="{FF2B5EF4-FFF2-40B4-BE49-F238E27FC236}">
                <a16:creationId xmlns:a16="http://schemas.microsoft.com/office/drawing/2014/main" id="{5B4CEA79-294D-3882-E7AD-D58D5CF96560}"/>
              </a:ext>
            </a:extLst>
          </p:cNvPr>
          <p:cNvSpPr txBox="1"/>
          <p:nvPr/>
        </p:nvSpPr>
        <p:spPr>
          <a:xfrm>
            <a:off x="6966465" y="3090616"/>
            <a:ext cx="4288414" cy="1140152"/>
          </a:xfrm>
          <a:prstGeom prst="rect">
            <a:avLst/>
          </a:prstGeom>
          <a:noFill/>
          <a:ln>
            <a:noFill/>
          </a:ln>
        </p:spPr>
        <p:txBody>
          <a:bodyPr spcFirstLastPara="1" wrap="square" lIns="0" tIns="0" rIns="0" bIns="0" anchor="t" anchorCtr="0">
            <a:noAutofit/>
          </a:bodyPr>
          <a:lstStyle/>
          <a:p>
            <a:pPr marL="285750" lvl="0" indent="-285750" algn="l" rtl="0">
              <a:lnSpc>
                <a:spcPct val="115000"/>
              </a:lnSpc>
              <a:spcBef>
                <a:spcPts val="0"/>
              </a:spcBef>
              <a:spcAft>
                <a:spcPts val="0"/>
              </a:spcAft>
              <a:buClr>
                <a:srgbClr val="000000"/>
              </a:buClr>
              <a:buSzPct val="80000"/>
              <a:buFont typeface="Arial" panose="020B0604020202020204" pitchFamily="34" charset="0"/>
              <a:buChar char="•"/>
            </a:pPr>
            <a:r>
              <a:rPr lang="en-GB">
                <a:solidFill>
                  <a:srgbClr val="20252E"/>
                </a:solidFill>
                <a:latin typeface="Arial" panose="020B0604020202020204" pitchFamily="34" charset="0"/>
                <a:ea typeface="Work Sans"/>
                <a:cs typeface="Arial" panose="020B0604020202020204" pitchFamily="34" charset="0"/>
                <a:sym typeface="Work Sans"/>
              </a:rPr>
              <a:t>Student-completed DESSA Second Step Assessments promote student voice and agency.</a:t>
            </a:r>
            <a:endParaRPr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7" name="Google Shape;913;p185">
            <a:extLst>
              <a:ext uri="{FF2B5EF4-FFF2-40B4-BE49-F238E27FC236}">
                <a16:creationId xmlns:a16="http://schemas.microsoft.com/office/drawing/2014/main" id="{D357F22B-9249-06B1-AB7A-CF68FC4A02DE}"/>
              </a:ext>
            </a:extLst>
          </p:cNvPr>
          <p:cNvSpPr/>
          <p:nvPr/>
        </p:nvSpPr>
        <p:spPr>
          <a:xfrm>
            <a:off x="6861223" y="1898951"/>
            <a:ext cx="1052006" cy="1086530"/>
          </a:xfrm>
          <a:prstGeom prst="ellipse">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 name="Google Shape;914;p185">
            <a:extLst>
              <a:ext uri="{FF2B5EF4-FFF2-40B4-BE49-F238E27FC236}">
                <a16:creationId xmlns:a16="http://schemas.microsoft.com/office/drawing/2014/main" id="{57A9EB70-FAA5-0747-8E0C-F6E9DA6C3CE3}"/>
              </a:ext>
            </a:extLst>
          </p:cNvPr>
          <p:cNvSpPr txBox="1"/>
          <p:nvPr/>
        </p:nvSpPr>
        <p:spPr>
          <a:xfrm>
            <a:off x="6966465" y="4107963"/>
            <a:ext cx="4288414" cy="587814"/>
          </a:xfrm>
          <a:prstGeom prst="rect">
            <a:avLst/>
          </a:prstGeom>
          <a:noFill/>
          <a:ln>
            <a:noFill/>
          </a:ln>
        </p:spPr>
        <p:txBody>
          <a:bodyPr spcFirstLastPara="1" wrap="square" lIns="0" tIns="0" rIns="0" bIns="0" anchor="t" anchorCtr="0">
            <a:noAutofit/>
          </a:bodyPr>
          <a:lstStyle/>
          <a:p>
            <a:pPr marL="285750" marR="0" lvl="0" indent="-285750" algn="l" rtl="0">
              <a:lnSpc>
                <a:spcPct val="115000"/>
              </a:lnSpc>
              <a:spcBef>
                <a:spcPts val="0"/>
              </a:spcBef>
              <a:spcAft>
                <a:spcPts val="0"/>
              </a:spcAft>
              <a:buClr>
                <a:srgbClr val="000000"/>
              </a:buClr>
              <a:buSzPct val="80000"/>
              <a:buFont typeface="Arial" panose="020B0604020202020204" pitchFamily="34" charset="0"/>
              <a:buChar char="•"/>
            </a:pPr>
            <a:r>
              <a:rPr lang="en-GB" b="0" i="0" u="none" strike="noStrike" cap="none">
                <a:solidFill>
                  <a:srgbClr val="20252E"/>
                </a:solidFill>
                <a:latin typeface="Arial" panose="020B0604020202020204" pitchFamily="34" charset="0"/>
                <a:ea typeface="Work Sans"/>
                <a:cs typeface="Arial" panose="020B0604020202020204" pitchFamily="34" charset="0"/>
                <a:sym typeface="Work Sans"/>
              </a:rPr>
              <a:t>Items and scales are aligned to the Second Step programs.</a:t>
            </a:r>
            <a:endParaRPr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20" name="Google Shape;916;p185">
            <a:extLst>
              <a:ext uri="{FF2B5EF4-FFF2-40B4-BE49-F238E27FC236}">
                <a16:creationId xmlns:a16="http://schemas.microsoft.com/office/drawing/2014/main" id="{72530C91-13B9-F38B-202C-15B897B4997C}"/>
              </a:ext>
            </a:extLst>
          </p:cNvPr>
          <p:cNvSpPr txBox="1"/>
          <p:nvPr/>
        </p:nvSpPr>
        <p:spPr>
          <a:xfrm>
            <a:off x="6966465" y="4855309"/>
            <a:ext cx="4288415" cy="1247354"/>
          </a:xfrm>
          <a:prstGeom prst="rect">
            <a:avLst/>
          </a:prstGeom>
          <a:noFill/>
          <a:ln>
            <a:noFill/>
          </a:ln>
        </p:spPr>
        <p:txBody>
          <a:bodyPr spcFirstLastPara="1" wrap="square" lIns="0" tIns="0" rIns="0" bIns="0" anchor="t" anchorCtr="0">
            <a:noAutofit/>
          </a:bodyPr>
          <a:lstStyle/>
          <a:p>
            <a:pPr marL="285750" marR="0" lvl="0" indent="-285750" algn="l" rtl="0">
              <a:lnSpc>
                <a:spcPct val="115000"/>
              </a:lnSpc>
              <a:spcBef>
                <a:spcPts val="0"/>
              </a:spcBef>
              <a:spcAft>
                <a:spcPts val="0"/>
              </a:spcAft>
              <a:buClr>
                <a:srgbClr val="000000"/>
              </a:buClr>
              <a:buSzPct val="80000"/>
              <a:buFont typeface="Arial" panose="020B0604020202020204" pitchFamily="34" charset="0"/>
              <a:buChar char="•"/>
            </a:pPr>
            <a:r>
              <a:rPr lang="en-GB" b="0" i="0" u="none" strike="noStrike" cap="none">
                <a:solidFill>
                  <a:srgbClr val="20252E"/>
                </a:solidFill>
                <a:latin typeface="Arial" panose="020B0604020202020204" pitchFamily="34" charset="0"/>
                <a:ea typeface="Work Sans"/>
                <a:cs typeface="Arial" panose="020B0604020202020204" pitchFamily="34" charset="0"/>
                <a:sym typeface="Work Sans"/>
              </a:rPr>
              <a:t>Students receive their results immediately; educators and administrators have access to student data and reports.</a:t>
            </a:r>
            <a:endParaRPr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pic>
        <p:nvPicPr>
          <p:cNvPr id="22" name="Graphic 21" descr="School boy outline">
            <a:extLst>
              <a:ext uri="{FF2B5EF4-FFF2-40B4-BE49-F238E27FC236}">
                <a16:creationId xmlns:a16="http://schemas.microsoft.com/office/drawing/2014/main" id="{1E1348A0-1447-EEF6-B131-11B9227738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2390" y="2000972"/>
            <a:ext cx="889671" cy="889671"/>
          </a:xfrm>
          <a:prstGeom prst="rect">
            <a:avLst/>
          </a:prstGeom>
        </p:spPr>
      </p:pic>
      <p:sp>
        <p:nvSpPr>
          <p:cNvPr id="30" name="TextBox 29">
            <a:extLst>
              <a:ext uri="{FF2B5EF4-FFF2-40B4-BE49-F238E27FC236}">
                <a16:creationId xmlns:a16="http://schemas.microsoft.com/office/drawing/2014/main" id="{2CBB4CE5-1025-401C-C8FB-23FC763A85DF}"/>
              </a:ext>
            </a:extLst>
          </p:cNvPr>
          <p:cNvSpPr txBox="1"/>
          <p:nvPr/>
        </p:nvSpPr>
        <p:spPr>
          <a:xfrm>
            <a:off x="838201" y="6387062"/>
            <a:ext cx="10658706" cy="400110"/>
          </a:xfrm>
          <a:prstGeom prst="rect">
            <a:avLst/>
          </a:prstGeom>
          <a:noFill/>
        </p:spPr>
        <p:txBody>
          <a:bodyPr wrap="square">
            <a:spAutoFit/>
          </a:bodyPr>
          <a:lstStyle/>
          <a:p>
            <a:pPr marL="0" indent="0"/>
            <a:r>
              <a:rPr lang="en-GB" sz="1000" b="1">
                <a:latin typeface="Arial" panose="020B0604020202020204" pitchFamily="34" charset="0"/>
                <a:cs typeface="Arial" panose="020B0604020202020204" pitchFamily="34" charset="0"/>
              </a:rPr>
              <a:t>NOTE</a:t>
            </a:r>
            <a:r>
              <a:rPr lang="en-GB" sz="1000">
                <a:latin typeface="Arial" panose="020B0604020202020204" pitchFamily="34" charset="0"/>
                <a:cs typeface="Arial" panose="020B0604020202020204" pitchFamily="34" charset="0"/>
              </a:rPr>
              <a:t>: The educator completing the rating may or may not be the person delivering Second Step lessons to students. Our existing DESSA recommendations should be followed to determine who may be the best rater in middle school settings where students have multiple teachers.</a:t>
            </a:r>
          </a:p>
        </p:txBody>
      </p:sp>
    </p:spTree>
    <p:extLst>
      <p:ext uri="{BB962C8B-B14F-4D97-AF65-F5344CB8AC3E}">
        <p14:creationId xmlns:p14="http://schemas.microsoft.com/office/powerpoint/2010/main" val="155639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432EC0-E2C5-D685-9493-1B9F767C1059}"/>
              </a:ext>
            </a:extLst>
          </p:cNvPr>
          <p:cNvSpPr>
            <a:spLocks noGrp="1"/>
          </p:cNvSpPr>
          <p:nvPr>
            <p:ph type="title"/>
          </p:nvPr>
        </p:nvSpPr>
        <p:spPr/>
        <p:txBody>
          <a:bodyPr>
            <a:noAutofit/>
          </a:bodyPr>
          <a:lstStyle/>
          <a:p>
            <a:r>
              <a:rPr lang="en-US">
                <a:solidFill>
                  <a:srgbClr val="20252E"/>
                </a:solidFill>
                <a:ea typeface="Work Sans Medium"/>
                <a:sym typeface="Work Sans Medium"/>
              </a:rPr>
              <a:t>The DESSA Second Step Assessments</a:t>
            </a:r>
            <a:endParaRPr lang="en-US">
              <a:solidFill>
                <a:srgbClr val="20252E"/>
              </a:solidFill>
            </a:endParaRPr>
          </a:p>
        </p:txBody>
      </p:sp>
      <p:sp>
        <p:nvSpPr>
          <p:cNvPr id="10" name="Google Shape;4714;p268">
            <a:extLst>
              <a:ext uri="{FF2B5EF4-FFF2-40B4-BE49-F238E27FC236}">
                <a16:creationId xmlns:a16="http://schemas.microsoft.com/office/drawing/2014/main" id="{58572B4A-D301-D10F-6749-DB2B2EF4BF02}"/>
              </a:ext>
            </a:extLst>
          </p:cNvPr>
          <p:cNvSpPr/>
          <p:nvPr/>
        </p:nvSpPr>
        <p:spPr>
          <a:xfrm>
            <a:off x="4861321" y="1807889"/>
            <a:ext cx="2078177" cy="4730195"/>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1" name="Google Shape;4715;p268">
            <a:extLst>
              <a:ext uri="{FF2B5EF4-FFF2-40B4-BE49-F238E27FC236}">
                <a16:creationId xmlns:a16="http://schemas.microsoft.com/office/drawing/2014/main" id="{885BE39A-A9E2-814C-C69F-40D058AF3A91}"/>
              </a:ext>
            </a:extLst>
          </p:cNvPr>
          <p:cNvSpPr/>
          <p:nvPr/>
        </p:nvSpPr>
        <p:spPr>
          <a:xfrm>
            <a:off x="7710255" y="1840114"/>
            <a:ext cx="2570213" cy="4730195"/>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3" name="Google Shape;4717;p268">
            <a:extLst>
              <a:ext uri="{FF2B5EF4-FFF2-40B4-BE49-F238E27FC236}">
                <a16:creationId xmlns:a16="http://schemas.microsoft.com/office/drawing/2014/main" id="{5E64204C-A64E-1074-581D-972F9927D6D4}"/>
              </a:ext>
            </a:extLst>
          </p:cNvPr>
          <p:cNvSpPr/>
          <p:nvPr/>
        </p:nvSpPr>
        <p:spPr>
          <a:xfrm>
            <a:off x="727474" y="1857916"/>
            <a:ext cx="1522269" cy="897900"/>
          </a:xfrm>
          <a:prstGeom prst="rect">
            <a:avLst/>
          </a:prstGeom>
          <a:noFill/>
          <a:ln>
            <a:noFill/>
          </a:ln>
        </p:spPr>
        <p:txBody>
          <a:bodyPr spcFirstLastPara="1" wrap="square" lIns="91425" tIns="45700" rIns="91425" bIns="45700" anchor="t" anchorCtr="0">
            <a:noAutofit/>
          </a:bodyPr>
          <a:lstStyle/>
          <a:p>
            <a:pPr algn="l" rtl="0" fontAlgn="base"/>
            <a:endParaRPr lang="en-US" sz="900" b="0" i="0">
              <a:solidFill>
                <a:srgbClr val="000000"/>
              </a:solidFill>
              <a:effectLst/>
              <a:latin typeface="Work Sans" pitchFamily="2" charset="0"/>
            </a:endParaRPr>
          </a:p>
        </p:txBody>
      </p:sp>
      <p:sp>
        <p:nvSpPr>
          <p:cNvPr id="14" name="Google Shape;4718;p268">
            <a:extLst>
              <a:ext uri="{FF2B5EF4-FFF2-40B4-BE49-F238E27FC236}">
                <a16:creationId xmlns:a16="http://schemas.microsoft.com/office/drawing/2014/main" id="{33A860F5-1D06-329F-C6FA-D0DBA7BC1CB1}"/>
              </a:ext>
            </a:extLst>
          </p:cNvPr>
          <p:cNvSpPr/>
          <p:nvPr/>
        </p:nvSpPr>
        <p:spPr>
          <a:xfrm>
            <a:off x="801331" y="2450330"/>
            <a:ext cx="1968498" cy="352592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US" sz="1600" b="0" i="0" u="none" strike="noStrike" cap="none">
                <a:solidFill>
                  <a:srgbClr val="20252E"/>
                </a:solidFill>
                <a:latin typeface="Arial" panose="020B0604020202020204" pitchFamily="34" charset="0"/>
                <a:ea typeface="Work Sans"/>
                <a:cs typeface="Arial" panose="020B0604020202020204" pitchFamily="34" charset="0"/>
                <a:sym typeface="Work Sans"/>
              </a:rPr>
              <a:t>.</a:t>
            </a:r>
          </a:p>
        </p:txBody>
      </p:sp>
      <p:sp>
        <p:nvSpPr>
          <p:cNvPr id="16" name="Google Shape;4720;p268">
            <a:extLst>
              <a:ext uri="{FF2B5EF4-FFF2-40B4-BE49-F238E27FC236}">
                <a16:creationId xmlns:a16="http://schemas.microsoft.com/office/drawing/2014/main" id="{18BCDD91-1E93-5934-51C2-2485C8653901}"/>
              </a:ext>
            </a:extLst>
          </p:cNvPr>
          <p:cNvSpPr/>
          <p:nvPr/>
        </p:nvSpPr>
        <p:spPr>
          <a:xfrm>
            <a:off x="4948665" y="2362295"/>
            <a:ext cx="1903487" cy="3963481"/>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US" sz="1600" b="0" i="0" u="none" strike="noStrike" cap="none">
                <a:solidFill>
                  <a:schemeClr val="dk1"/>
                </a:solidFill>
                <a:latin typeface="Arial" panose="020B0604020202020204" pitchFamily="34" charset="0"/>
                <a:ea typeface="Work Sans"/>
                <a:cs typeface="Arial" panose="020B0604020202020204" pitchFamily="34" charset="0"/>
                <a:sym typeface="Work Sans"/>
              </a:rPr>
              <a:t>The DESSA Second Step </a:t>
            </a:r>
            <a:r>
              <a:rPr lang="en-US" sz="1600" b="1" i="0" u="none" strike="noStrike" cap="none">
                <a:solidFill>
                  <a:schemeClr val="dk1"/>
                </a:solidFill>
                <a:latin typeface="Arial" panose="020B0604020202020204" pitchFamily="34" charset="0"/>
                <a:ea typeface="Work Sans"/>
                <a:cs typeface="Arial" panose="020B0604020202020204" pitchFamily="34" charset="0"/>
                <a:sym typeface="Work Sans"/>
              </a:rPr>
              <a:t>Middle School Edition</a:t>
            </a:r>
            <a:r>
              <a:rPr lang="en-US" sz="1600" b="0" i="0" u="none" strike="noStrike" cap="none">
                <a:solidFill>
                  <a:schemeClr val="dk1"/>
                </a:solidFill>
                <a:latin typeface="Arial" panose="020B0604020202020204" pitchFamily="34" charset="0"/>
                <a:ea typeface="Work Sans"/>
                <a:cs typeface="Arial" panose="020B0604020202020204" pitchFamily="34" charset="0"/>
                <a:sym typeface="Work Sans"/>
              </a:rPr>
              <a:t> is a 33 item, teacher completed assessment aligned to the Second Step digital 6-8 grade curriculum.</a:t>
            </a:r>
          </a:p>
        </p:txBody>
      </p:sp>
      <p:sp>
        <p:nvSpPr>
          <p:cNvPr id="17" name="Google Shape;4721;p268">
            <a:extLst>
              <a:ext uri="{FF2B5EF4-FFF2-40B4-BE49-F238E27FC236}">
                <a16:creationId xmlns:a16="http://schemas.microsoft.com/office/drawing/2014/main" id="{FB5E9D64-5FBA-E09B-2241-C2B12074739E}"/>
              </a:ext>
            </a:extLst>
          </p:cNvPr>
          <p:cNvSpPr/>
          <p:nvPr/>
        </p:nvSpPr>
        <p:spPr>
          <a:xfrm>
            <a:off x="7812522" y="2450330"/>
            <a:ext cx="2271025" cy="371098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US" sz="1600" b="0" i="0" u="none" strike="noStrike" cap="none">
                <a:solidFill>
                  <a:schemeClr val="dk1"/>
                </a:solidFill>
                <a:latin typeface="Arial" panose="020B0604020202020204" pitchFamily="34" charset="0"/>
                <a:ea typeface="Work Sans"/>
                <a:cs typeface="Arial" panose="020B0604020202020204" pitchFamily="34" charset="0"/>
                <a:sym typeface="Work Sans"/>
              </a:rPr>
              <a:t>The DESSA Second Step </a:t>
            </a:r>
            <a:r>
              <a:rPr lang="en-US" sz="1600" b="1" i="0" u="none" strike="noStrike" cap="none">
                <a:solidFill>
                  <a:schemeClr val="dk1"/>
                </a:solidFill>
                <a:latin typeface="Arial" panose="020B0604020202020204" pitchFamily="34" charset="0"/>
                <a:ea typeface="Work Sans"/>
                <a:cs typeface="Arial" panose="020B0604020202020204" pitchFamily="34" charset="0"/>
                <a:sym typeface="Work Sans"/>
              </a:rPr>
              <a:t>Middle School Edition Student Self-Report </a:t>
            </a:r>
            <a:r>
              <a:rPr lang="en-US" sz="1600" b="0" i="0" u="none" strike="noStrike" cap="none">
                <a:solidFill>
                  <a:schemeClr val="dk1"/>
                </a:solidFill>
                <a:latin typeface="Arial" panose="020B0604020202020204" pitchFamily="34" charset="0"/>
                <a:ea typeface="Work Sans"/>
                <a:cs typeface="Arial" panose="020B0604020202020204" pitchFamily="34" charset="0"/>
                <a:sym typeface="Work Sans"/>
              </a:rPr>
              <a:t>includes 37 items, aligned to the Second Step Middl</a:t>
            </a:r>
            <a:r>
              <a:rPr lang="en-US" sz="1600">
                <a:solidFill>
                  <a:schemeClr val="dk1"/>
                </a:solidFill>
                <a:latin typeface="Arial" panose="020B0604020202020204" pitchFamily="34" charset="0"/>
                <a:ea typeface="Work Sans"/>
                <a:cs typeface="Arial" panose="020B0604020202020204" pitchFamily="34" charset="0"/>
                <a:sym typeface="Work Sans"/>
              </a:rPr>
              <a:t>e School digital program. It’s available in 11 languages</a:t>
            </a:r>
            <a:endParaRPr lang="en-US" sz="1600" b="0" i="0" u="none" strike="noStrike" cap="none">
              <a:solidFill>
                <a:schemeClr val="dk1"/>
              </a:solidFill>
              <a:latin typeface="Arial" panose="020B0604020202020204" pitchFamily="34" charset="0"/>
              <a:ea typeface="Work Sans"/>
              <a:cs typeface="Arial" panose="020B0604020202020204" pitchFamily="34" charset="0"/>
              <a:sym typeface="Work Sans"/>
            </a:endParaRPr>
          </a:p>
        </p:txBody>
      </p:sp>
      <p:sp>
        <p:nvSpPr>
          <p:cNvPr id="23" name="Google Shape;4737;p268">
            <a:extLst>
              <a:ext uri="{FF2B5EF4-FFF2-40B4-BE49-F238E27FC236}">
                <a16:creationId xmlns:a16="http://schemas.microsoft.com/office/drawing/2014/main" id="{E475D4C5-B2DE-93E3-E5B0-1EDB3AF07DF8}"/>
              </a:ext>
            </a:extLst>
          </p:cNvPr>
          <p:cNvSpPr/>
          <p:nvPr/>
        </p:nvSpPr>
        <p:spPr>
          <a:xfrm>
            <a:off x="5515827" y="1389917"/>
            <a:ext cx="769164" cy="763500"/>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sng" strike="noStrike" cap="none">
              <a:solidFill>
                <a:srgbClr val="000000"/>
              </a:solidFill>
              <a:latin typeface="Work Sans"/>
              <a:ea typeface="Work Sans"/>
              <a:cs typeface="Work Sans"/>
              <a:sym typeface="Work Sans"/>
            </a:endParaRPr>
          </a:p>
        </p:txBody>
      </p:sp>
      <p:sp>
        <p:nvSpPr>
          <p:cNvPr id="26" name="Google Shape;4743;p268">
            <a:extLst>
              <a:ext uri="{FF2B5EF4-FFF2-40B4-BE49-F238E27FC236}">
                <a16:creationId xmlns:a16="http://schemas.microsoft.com/office/drawing/2014/main" id="{ADAC97FC-7D18-30AE-3D6E-A6CC978B0C26}"/>
              </a:ext>
            </a:extLst>
          </p:cNvPr>
          <p:cNvSpPr/>
          <p:nvPr/>
        </p:nvSpPr>
        <p:spPr>
          <a:xfrm>
            <a:off x="8577613" y="1424350"/>
            <a:ext cx="835496" cy="763500"/>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grpSp>
        <p:nvGrpSpPr>
          <p:cNvPr id="32" name="Group 31">
            <a:extLst>
              <a:ext uri="{FF2B5EF4-FFF2-40B4-BE49-F238E27FC236}">
                <a16:creationId xmlns:a16="http://schemas.microsoft.com/office/drawing/2014/main" id="{5B09CC3C-181F-912F-61A1-BC6D9B674DC9}"/>
              </a:ext>
            </a:extLst>
          </p:cNvPr>
          <p:cNvGrpSpPr/>
          <p:nvPr/>
        </p:nvGrpSpPr>
        <p:grpSpPr>
          <a:xfrm>
            <a:off x="2040685" y="1476166"/>
            <a:ext cx="2078177" cy="5094143"/>
            <a:chOff x="4435269" y="1476166"/>
            <a:chExt cx="2078177" cy="5094143"/>
          </a:xfrm>
        </p:grpSpPr>
        <p:sp>
          <p:nvSpPr>
            <p:cNvPr id="9" name="Google Shape;4713;p268">
              <a:extLst>
                <a:ext uri="{FF2B5EF4-FFF2-40B4-BE49-F238E27FC236}">
                  <a16:creationId xmlns:a16="http://schemas.microsoft.com/office/drawing/2014/main" id="{8218C71E-DAE2-CAB8-4BF2-A1CB5CC8D9A9}"/>
                </a:ext>
              </a:extLst>
            </p:cNvPr>
            <p:cNvSpPr/>
            <p:nvPr/>
          </p:nvSpPr>
          <p:spPr>
            <a:xfrm>
              <a:off x="4435269" y="1807889"/>
              <a:ext cx="2078177" cy="4762420"/>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5" name="Google Shape;4719;p268">
              <a:extLst>
                <a:ext uri="{FF2B5EF4-FFF2-40B4-BE49-F238E27FC236}">
                  <a16:creationId xmlns:a16="http://schemas.microsoft.com/office/drawing/2014/main" id="{B192B940-3B83-3F1D-74E1-F22A1695CD39}"/>
                </a:ext>
              </a:extLst>
            </p:cNvPr>
            <p:cNvSpPr/>
            <p:nvPr/>
          </p:nvSpPr>
          <p:spPr>
            <a:xfrm>
              <a:off x="4494037" y="2423246"/>
              <a:ext cx="2009402" cy="3963481"/>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US" sz="1600" b="0" i="0" u="none" strike="noStrike" cap="none">
                  <a:solidFill>
                    <a:srgbClr val="20252E"/>
                  </a:solidFill>
                  <a:latin typeface="Arial" panose="020B0604020202020204" pitchFamily="34" charset="0"/>
                  <a:ea typeface="Work Sans"/>
                  <a:cs typeface="Arial" panose="020B0604020202020204" pitchFamily="34" charset="0"/>
                  <a:sym typeface="Work Sans"/>
                </a:rPr>
                <a:t>The DESSA Second Step </a:t>
              </a:r>
              <a:r>
                <a:rPr lang="en-US" sz="1600" b="1" i="0" u="none" strike="noStrike" cap="none">
                  <a:solidFill>
                    <a:srgbClr val="20252E"/>
                  </a:solidFill>
                  <a:latin typeface="Arial" panose="020B0604020202020204" pitchFamily="34" charset="0"/>
                  <a:ea typeface="Work Sans"/>
                  <a:cs typeface="Arial" panose="020B0604020202020204" pitchFamily="34" charset="0"/>
                  <a:sym typeface="Work Sans"/>
                </a:rPr>
                <a:t>Elementary School Edition </a:t>
              </a:r>
              <a:r>
                <a:rPr lang="en-US" sz="1600" b="0" i="0" u="none" strike="noStrike" cap="none">
                  <a:solidFill>
                    <a:srgbClr val="20252E"/>
                  </a:solidFill>
                  <a:latin typeface="Arial" panose="020B0604020202020204" pitchFamily="34" charset="0"/>
                  <a:ea typeface="Work Sans"/>
                  <a:cs typeface="Arial" panose="020B0604020202020204" pitchFamily="34" charset="0"/>
                  <a:sym typeface="Work Sans"/>
                </a:rPr>
                <a:t>is a 26-item, teacher completed assessment aligned to the Second Step </a:t>
              </a:r>
              <a:r>
                <a:rPr lang="en-US" sz="1600" b="1" i="0" u="none" strike="noStrike" cap="none">
                  <a:solidFill>
                    <a:srgbClr val="20252E"/>
                  </a:solidFill>
                  <a:latin typeface="Arial" panose="020B0604020202020204" pitchFamily="34" charset="0"/>
                  <a:ea typeface="Work Sans"/>
                  <a:cs typeface="Arial" panose="020B0604020202020204" pitchFamily="34" charset="0"/>
                  <a:sym typeface="Work Sans"/>
                </a:rPr>
                <a:t>digital</a:t>
              </a:r>
              <a:r>
                <a:rPr lang="en-US" sz="1600" b="0" i="0" u="none" strike="noStrike" cap="none">
                  <a:solidFill>
                    <a:srgbClr val="20252E"/>
                  </a:solidFill>
                  <a:latin typeface="Arial" panose="020B0604020202020204" pitchFamily="34" charset="0"/>
                  <a:ea typeface="Work Sans"/>
                  <a:cs typeface="Arial" panose="020B0604020202020204" pitchFamily="34" charset="0"/>
                  <a:sym typeface="Work Sans"/>
                </a:rPr>
                <a:t> K-5 curriculum.</a:t>
              </a:r>
            </a:p>
          </p:txBody>
        </p:sp>
        <p:sp>
          <p:nvSpPr>
            <p:cNvPr id="20" name="Google Shape;4731;p268">
              <a:extLst>
                <a:ext uri="{FF2B5EF4-FFF2-40B4-BE49-F238E27FC236}">
                  <a16:creationId xmlns:a16="http://schemas.microsoft.com/office/drawing/2014/main" id="{77CB494E-7133-CF1A-44F8-7DEC797513F7}"/>
                </a:ext>
              </a:extLst>
            </p:cNvPr>
            <p:cNvSpPr/>
            <p:nvPr/>
          </p:nvSpPr>
          <p:spPr>
            <a:xfrm>
              <a:off x="5038323" y="1476166"/>
              <a:ext cx="729849" cy="763499"/>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20252E"/>
                </a:solidFill>
                <a:latin typeface="Arial" panose="020B0604020202020204" pitchFamily="34" charset="0"/>
                <a:ea typeface="Work Sans"/>
                <a:cs typeface="Arial" panose="020B0604020202020204" pitchFamily="34" charset="0"/>
                <a:sym typeface="Work Sans"/>
              </a:endParaRPr>
            </a:p>
          </p:txBody>
        </p:sp>
      </p:grpSp>
      <p:pic>
        <p:nvPicPr>
          <p:cNvPr id="37" name="Graphic 36" descr="Classroom outline">
            <a:extLst>
              <a:ext uri="{FF2B5EF4-FFF2-40B4-BE49-F238E27FC236}">
                <a16:creationId xmlns:a16="http://schemas.microsoft.com/office/drawing/2014/main" id="{4FF0392F-A5E6-E2B6-83E5-E0EF49F05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1037" y="1527980"/>
            <a:ext cx="659870" cy="659870"/>
          </a:xfrm>
          <a:prstGeom prst="rect">
            <a:avLst/>
          </a:prstGeom>
        </p:spPr>
      </p:pic>
      <p:pic>
        <p:nvPicPr>
          <p:cNvPr id="38" name="Graphic 37" descr="Classroom outline">
            <a:extLst>
              <a:ext uri="{FF2B5EF4-FFF2-40B4-BE49-F238E27FC236}">
                <a16:creationId xmlns:a16="http://schemas.microsoft.com/office/drawing/2014/main" id="{9BFD2E90-FCED-E7C4-684D-8B343CFF2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4624" y="1425222"/>
            <a:ext cx="659870" cy="659870"/>
          </a:xfrm>
          <a:prstGeom prst="rect">
            <a:avLst/>
          </a:prstGeom>
        </p:spPr>
      </p:pic>
      <p:pic>
        <p:nvPicPr>
          <p:cNvPr id="39" name="Graphic 38" descr="School boy outline">
            <a:extLst>
              <a:ext uri="{FF2B5EF4-FFF2-40B4-BE49-F238E27FC236}">
                <a16:creationId xmlns:a16="http://schemas.microsoft.com/office/drawing/2014/main" id="{1A5BB1A5-23B5-555D-1E58-1DCC1AF86C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3214" y="1310321"/>
            <a:ext cx="889671" cy="889671"/>
          </a:xfrm>
          <a:prstGeom prst="rect">
            <a:avLst/>
          </a:prstGeom>
        </p:spPr>
      </p:pic>
    </p:spTree>
    <p:extLst>
      <p:ext uri="{BB962C8B-B14F-4D97-AF65-F5344CB8AC3E}">
        <p14:creationId xmlns:p14="http://schemas.microsoft.com/office/powerpoint/2010/main" val="399869237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805F7C50-DBA1-14DC-B7D9-6892FAF72208}"/>
              </a:ext>
            </a:extLst>
          </p:cNvPr>
          <p:cNvSpPr txBox="1"/>
          <p:nvPr/>
        </p:nvSpPr>
        <p:spPr>
          <a:xfrm>
            <a:off x="6429461" y="953690"/>
            <a:ext cx="5302756" cy="5262979"/>
          </a:xfrm>
          <a:prstGeom prst="rect">
            <a:avLst/>
          </a:prstGeom>
          <a:noFill/>
        </p:spPr>
        <p:txBody>
          <a:bodyPr wrap="square" rtlCol="0">
            <a:spAutoFit/>
          </a:bodyPr>
          <a:lstStyle/>
          <a:p>
            <a:r>
              <a:rPr lang="en-US" sz="2400" b="1" dirty="0"/>
              <a:t>DESSA Second Step Elementary School Assessment</a:t>
            </a:r>
          </a:p>
          <a:p>
            <a:pPr marL="285750" indent="-285750">
              <a:buFont typeface="Arial" panose="020B0604020202020204" pitchFamily="34" charset="0"/>
              <a:buChar char="•"/>
            </a:pPr>
            <a:r>
              <a:rPr lang="en-US" sz="2400" dirty="0"/>
              <a:t>Growth Mindset and Goal Setting</a:t>
            </a:r>
          </a:p>
          <a:p>
            <a:pPr marL="285750" indent="-285750">
              <a:buFont typeface="Arial" panose="020B0604020202020204" pitchFamily="34" charset="0"/>
              <a:buChar char="•"/>
            </a:pPr>
            <a:r>
              <a:rPr lang="en-US" sz="2400" dirty="0"/>
              <a:t>Emotion Management</a:t>
            </a:r>
          </a:p>
          <a:p>
            <a:pPr marL="285750" indent="-285750">
              <a:buFont typeface="Arial" panose="020B0604020202020204" pitchFamily="34" charset="0"/>
              <a:buChar char="•"/>
            </a:pPr>
            <a:r>
              <a:rPr lang="en-US" sz="2400" dirty="0"/>
              <a:t>Empathy &amp; Kindness</a:t>
            </a:r>
          </a:p>
          <a:p>
            <a:pPr marL="285750" indent="-285750">
              <a:buFont typeface="Arial" panose="020B0604020202020204" pitchFamily="34" charset="0"/>
              <a:buChar char="•"/>
            </a:pPr>
            <a:r>
              <a:rPr lang="en-US" sz="2400" dirty="0"/>
              <a:t>Problem Solving</a:t>
            </a:r>
          </a:p>
          <a:p>
            <a:pPr marL="285750" indent="-285750">
              <a:buFont typeface="Arial" panose="020B0604020202020204" pitchFamily="34" charset="0"/>
              <a:buChar char="•"/>
            </a:pPr>
            <a:endParaRPr lang="en-US" sz="2400" dirty="0"/>
          </a:p>
          <a:p>
            <a:r>
              <a:rPr lang="en-US" sz="2400" b="1" dirty="0"/>
              <a:t>DESSA Second Step Middle School Assessments</a:t>
            </a:r>
          </a:p>
          <a:p>
            <a:pPr marL="285750" indent="-285750">
              <a:buFont typeface="Arial" panose="020B0604020202020204" pitchFamily="34" charset="0"/>
              <a:buChar char="•"/>
            </a:pPr>
            <a:r>
              <a:rPr lang="en-US" sz="2400" dirty="0"/>
              <a:t>Mindsets &amp; Goals</a:t>
            </a:r>
          </a:p>
          <a:p>
            <a:pPr marL="285750" indent="-285750">
              <a:buFont typeface="Arial" panose="020B0604020202020204" pitchFamily="34" charset="0"/>
              <a:buChar char="•"/>
            </a:pPr>
            <a:r>
              <a:rPr lang="en-US" sz="2400" dirty="0"/>
              <a:t>Developing a Positive Sense of Self</a:t>
            </a:r>
          </a:p>
          <a:p>
            <a:pPr marL="285750" indent="-285750">
              <a:buFont typeface="Arial" panose="020B0604020202020204" pitchFamily="34" charset="0"/>
              <a:buChar char="•"/>
            </a:pPr>
            <a:r>
              <a:rPr lang="en-US" sz="2400" dirty="0"/>
              <a:t>Thoughts, Emotions,&amp; Decisions</a:t>
            </a:r>
          </a:p>
          <a:p>
            <a:pPr marL="285750" indent="-285750">
              <a:buFont typeface="Arial" panose="020B0604020202020204" pitchFamily="34" charset="0"/>
              <a:buChar char="•"/>
            </a:pPr>
            <a:r>
              <a:rPr lang="en-US" sz="2400" dirty="0"/>
              <a:t>Managing Relationships &amp; Social Conflict</a:t>
            </a:r>
          </a:p>
        </p:txBody>
      </p:sp>
    </p:spTree>
    <p:extLst>
      <p:ext uri="{BB962C8B-B14F-4D97-AF65-F5344CB8AC3E}">
        <p14:creationId xmlns:p14="http://schemas.microsoft.com/office/powerpoint/2010/main" val="284550100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p:txBody>
          <a:bodyPr>
            <a:normAutofit/>
          </a:bodyPr>
          <a:lstStyle/>
          <a:p>
            <a:r>
              <a:rPr lang="en-US" sz="4000"/>
              <a:t>Example Items</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pic>
        <p:nvPicPr>
          <p:cNvPr id="14" name="Picture 13">
            <a:extLst>
              <a:ext uri="{FF2B5EF4-FFF2-40B4-BE49-F238E27FC236}">
                <a16:creationId xmlns:a16="http://schemas.microsoft.com/office/drawing/2014/main" id="{AF76CA28-9B48-CCDC-502E-CF478F95CBF5}"/>
              </a:ext>
            </a:extLst>
          </p:cNvPr>
          <p:cNvPicPr>
            <a:picLocks noChangeAspect="1"/>
          </p:cNvPicPr>
          <p:nvPr/>
        </p:nvPicPr>
        <p:blipFill>
          <a:blip r:embed="rId4"/>
          <a:stretch>
            <a:fillRect/>
          </a:stretch>
        </p:blipFill>
        <p:spPr>
          <a:xfrm>
            <a:off x="2019157" y="2016149"/>
            <a:ext cx="7579471" cy="4329882"/>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5468B25-95B3-5BD2-C1D8-13FE9FA21F0C}"/>
              </a:ext>
            </a:extLst>
          </p:cNvPr>
          <p:cNvPicPr>
            <a:picLocks noChangeAspect="1"/>
          </p:cNvPicPr>
          <p:nvPr/>
        </p:nvPicPr>
        <p:blipFill>
          <a:blip r:embed="rId5"/>
          <a:stretch>
            <a:fillRect/>
          </a:stretch>
        </p:blipFill>
        <p:spPr>
          <a:xfrm>
            <a:off x="2019157" y="1940713"/>
            <a:ext cx="8082560" cy="4405318"/>
          </a:xfrm>
          <a:prstGeom prst="rect">
            <a:avLst/>
          </a:prstGeom>
        </p:spPr>
      </p:pic>
    </p:spTree>
    <p:extLst>
      <p:ext uri="{BB962C8B-B14F-4D97-AF65-F5344CB8AC3E}">
        <p14:creationId xmlns:p14="http://schemas.microsoft.com/office/powerpoint/2010/main" val="39454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8409-5B3B-3C54-5089-FCAE22A804BA}"/>
              </a:ext>
            </a:extLst>
          </p:cNvPr>
          <p:cNvSpPr>
            <a:spLocks noGrp="1"/>
          </p:cNvSpPr>
          <p:nvPr>
            <p:ph type="title"/>
          </p:nvPr>
        </p:nvSpPr>
        <p:spPr>
          <a:xfrm>
            <a:off x="1278648" y="435429"/>
            <a:ext cx="10138651" cy="1063171"/>
          </a:xfrm>
        </p:spPr>
        <p:txBody>
          <a:bodyPr>
            <a:noAutofit/>
          </a:bodyPr>
          <a:lstStyle/>
          <a:p>
            <a:pPr marL="0" marR="0" lvl="0" indent="0" rtl="0">
              <a:lnSpc>
                <a:spcPct val="100000"/>
              </a:lnSpc>
              <a:spcBef>
                <a:spcPts val="0"/>
              </a:spcBef>
              <a:spcAft>
                <a:spcPts val="0"/>
              </a:spcAft>
            </a:pPr>
            <a:r>
              <a:rPr lang="en-US" sz="4000" i="0" u="none" strike="noStrike" cap="none">
                <a:ea typeface="Work Sans Medium"/>
                <a:sym typeface="Work Sans Medium"/>
              </a:rPr>
              <a:t>Second Step Elementary Digital Program  Units</a:t>
            </a:r>
            <a:br>
              <a:rPr lang="en-US" sz="4000" i="0" u="none" strike="noStrike" cap="none">
                <a:ea typeface="Work Sans Medium"/>
                <a:sym typeface="Work Sans Medium"/>
              </a:rPr>
            </a:br>
            <a:endParaRPr lang="en-US" sz="4000"/>
          </a:p>
        </p:txBody>
      </p:sp>
      <p:sp>
        <p:nvSpPr>
          <p:cNvPr id="4" name="Text Placeholder 3">
            <a:extLst>
              <a:ext uri="{FF2B5EF4-FFF2-40B4-BE49-F238E27FC236}">
                <a16:creationId xmlns:a16="http://schemas.microsoft.com/office/drawing/2014/main" id="{B178BD57-E37E-D004-1756-FA2AB70016F3}"/>
              </a:ext>
            </a:extLst>
          </p:cNvPr>
          <p:cNvSpPr>
            <a:spLocks noGrp="1"/>
          </p:cNvSpPr>
          <p:nvPr>
            <p:ph type="body" sz="half" idx="2"/>
          </p:nvPr>
        </p:nvSpPr>
        <p:spPr/>
        <p:txBody>
          <a:bodyPr>
            <a:normAutofit fontScale="92500" lnSpcReduction="10000"/>
          </a:bodyPr>
          <a:lstStyle/>
          <a:p>
            <a:endParaRPr lang="en-US"/>
          </a:p>
        </p:txBody>
      </p:sp>
      <p:pic>
        <p:nvPicPr>
          <p:cNvPr id="5" name="Picture 4" descr="A close-up of a paper&#10;&#10;Description automatically generated">
            <a:extLst>
              <a:ext uri="{FF2B5EF4-FFF2-40B4-BE49-F238E27FC236}">
                <a16:creationId xmlns:a16="http://schemas.microsoft.com/office/drawing/2014/main" id="{2FE8A4D2-38E6-0F6B-B690-48269F127984}"/>
              </a:ext>
            </a:extLst>
          </p:cNvPr>
          <p:cNvPicPr>
            <a:picLocks noChangeAspect="1"/>
          </p:cNvPicPr>
          <p:nvPr/>
        </p:nvPicPr>
        <p:blipFill>
          <a:blip r:embed="rId4"/>
          <a:stretch>
            <a:fillRect/>
          </a:stretch>
        </p:blipFill>
        <p:spPr>
          <a:xfrm>
            <a:off x="2884121" y="1549351"/>
            <a:ext cx="6423757" cy="2670735"/>
          </a:xfrm>
          <a:prstGeom prst="rect">
            <a:avLst/>
          </a:prstGeom>
        </p:spPr>
      </p:pic>
      <p:pic>
        <p:nvPicPr>
          <p:cNvPr id="6" name="Picture 5" descr="A close-up of a white and blue card&#10;&#10;Description automatically generated">
            <a:extLst>
              <a:ext uri="{FF2B5EF4-FFF2-40B4-BE49-F238E27FC236}">
                <a16:creationId xmlns:a16="http://schemas.microsoft.com/office/drawing/2014/main" id="{3B6DBA94-39F8-0B79-ACAC-AEC1B8EDC697}"/>
              </a:ext>
            </a:extLst>
          </p:cNvPr>
          <p:cNvPicPr>
            <a:picLocks noChangeAspect="1"/>
          </p:cNvPicPr>
          <p:nvPr/>
        </p:nvPicPr>
        <p:blipFill>
          <a:blip r:embed="rId5"/>
          <a:stretch>
            <a:fillRect/>
          </a:stretch>
        </p:blipFill>
        <p:spPr>
          <a:xfrm>
            <a:off x="2884121" y="4220086"/>
            <a:ext cx="6423757" cy="2456504"/>
          </a:xfrm>
          <a:prstGeom prst="rect">
            <a:avLst/>
          </a:prstGeom>
        </p:spPr>
      </p:pic>
    </p:spTree>
    <p:extLst>
      <p:ext uri="{BB962C8B-B14F-4D97-AF65-F5344CB8AC3E}">
        <p14:creationId xmlns:p14="http://schemas.microsoft.com/office/powerpoint/2010/main" val="301430426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A13E-1734-B122-D560-BFC65800D19D}"/>
              </a:ext>
            </a:extLst>
          </p:cNvPr>
          <p:cNvSpPr>
            <a:spLocks noGrp="1"/>
          </p:cNvSpPr>
          <p:nvPr>
            <p:ph type="title"/>
          </p:nvPr>
        </p:nvSpPr>
        <p:spPr/>
        <p:txBody>
          <a:bodyPr>
            <a:noAutofit/>
          </a:bodyPr>
          <a:lstStyle/>
          <a:p>
            <a:pPr marL="0" marR="0" lvl="0" indent="0" rtl="0">
              <a:lnSpc>
                <a:spcPct val="100000"/>
              </a:lnSpc>
              <a:spcBef>
                <a:spcPts val="0"/>
              </a:spcBef>
              <a:spcAft>
                <a:spcPts val="0"/>
              </a:spcAft>
            </a:pPr>
            <a:r>
              <a:rPr lang="en-US" sz="4000" i="0" u="none" strike="noStrike" cap="none">
                <a:ea typeface="Work Sans Medium"/>
                <a:sym typeface="Work Sans Medium"/>
              </a:rPr>
              <a:t>Second Step Middle School (</a:t>
            </a:r>
            <a:r>
              <a:rPr lang="en-US" sz="4000">
                <a:ea typeface="Work Sans Medium"/>
                <a:sym typeface="Work Sans Medium"/>
              </a:rPr>
              <a:t>6-8) D</a:t>
            </a:r>
            <a:r>
              <a:rPr lang="en-US" sz="4000" i="0" u="none" strike="noStrike" cap="none">
                <a:ea typeface="Work Sans Medium"/>
                <a:sym typeface="Work Sans Medium"/>
              </a:rPr>
              <a:t>igital Program Units</a:t>
            </a:r>
            <a:br>
              <a:rPr lang="en-US" sz="4000" i="0" u="none" strike="noStrike" cap="none">
                <a:ea typeface="Work Sans Medium"/>
                <a:sym typeface="Work Sans Medium"/>
              </a:rPr>
            </a:br>
            <a:endParaRPr lang="en-US" sz="4000"/>
          </a:p>
        </p:txBody>
      </p:sp>
      <p:sp>
        <p:nvSpPr>
          <p:cNvPr id="4" name="Text Placeholder 3">
            <a:extLst>
              <a:ext uri="{FF2B5EF4-FFF2-40B4-BE49-F238E27FC236}">
                <a16:creationId xmlns:a16="http://schemas.microsoft.com/office/drawing/2014/main" id="{7B6021B8-CA31-9C2E-3E62-5FD940C156E7}"/>
              </a:ext>
            </a:extLst>
          </p:cNvPr>
          <p:cNvSpPr>
            <a:spLocks noGrp="1"/>
          </p:cNvSpPr>
          <p:nvPr>
            <p:ph type="body" sz="half" idx="2"/>
          </p:nvPr>
        </p:nvSpPr>
        <p:spPr/>
        <p:txBody>
          <a:bodyPr>
            <a:normAutofit fontScale="92500" lnSpcReduction="10000"/>
          </a:bodyPr>
          <a:lstStyle/>
          <a:p>
            <a:endParaRPr lang="en-US"/>
          </a:p>
        </p:txBody>
      </p:sp>
      <p:pic>
        <p:nvPicPr>
          <p:cNvPr id="5" name="Picture 4" descr="A close-up of a blue and white card&#10;&#10;Description automatically generated">
            <a:extLst>
              <a:ext uri="{FF2B5EF4-FFF2-40B4-BE49-F238E27FC236}">
                <a16:creationId xmlns:a16="http://schemas.microsoft.com/office/drawing/2014/main" id="{75BD3E5D-9125-473E-6576-E933A705A31A}"/>
              </a:ext>
            </a:extLst>
          </p:cNvPr>
          <p:cNvPicPr>
            <a:picLocks noChangeAspect="1"/>
          </p:cNvPicPr>
          <p:nvPr/>
        </p:nvPicPr>
        <p:blipFill>
          <a:blip r:embed="rId4"/>
          <a:stretch>
            <a:fillRect/>
          </a:stretch>
        </p:blipFill>
        <p:spPr>
          <a:xfrm>
            <a:off x="2966431" y="1952570"/>
            <a:ext cx="5533984" cy="2368169"/>
          </a:xfrm>
          <a:prstGeom prst="rect">
            <a:avLst/>
          </a:prstGeom>
        </p:spPr>
      </p:pic>
      <p:pic>
        <p:nvPicPr>
          <p:cNvPr id="6" name="Picture 5" descr="A close-up of a card&#10;&#10;Description automatically generated">
            <a:extLst>
              <a:ext uri="{FF2B5EF4-FFF2-40B4-BE49-F238E27FC236}">
                <a16:creationId xmlns:a16="http://schemas.microsoft.com/office/drawing/2014/main" id="{64DBCDAF-7685-E6C3-6B19-2E7019DB69B2}"/>
              </a:ext>
            </a:extLst>
          </p:cNvPr>
          <p:cNvPicPr>
            <a:picLocks noChangeAspect="1"/>
          </p:cNvPicPr>
          <p:nvPr/>
        </p:nvPicPr>
        <p:blipFill>
          <a:blip r:embed="rId5"/>
          <a:stretch>
            <a:fillRect/>
          </a:stretch>
        </p:blipFill>
        <p:spPr>
          <a:xfrm>
            <a:off x="2966432" y="4207970"/>
            <a:ext cx="5533982" cy="2355515"/>
          </a:xfrm>
          <a:prstGeom prst="rect">
            <a:avLst/>
          </a:prstGeom>
        </p:spPr>
      </p:pic>
    </p:spTree>
    <p:extLst>
      <p:ext uri="{BB962C8B-B14F-4D97-AF65-F5344CB8AC3E}">
        <p14:creationId xmlns:p14="http://schemas.microsoft.com/office/powerpoint/2010/main" val="10540428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08B90-6161-B2C2-F083-3156D004936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8370E60-5ACF-7BC3-DC43-AD7F96DCF1BA}"/>
              </a:ext>
            </a:extLst>
          </p:cNvPr>
          <p:cNvSpPr>
            <a:spLocks noGrp="1"/>
          </p:cNvSpPr>
          <p:nvPr>
            <p:ph type="body" sz="half" idx="11"/>
          </p:nvPr>
        </p:nvSpPr>
        <p:spPr>
          <a:xfrm>
            <a:off x="10137470" y="6346031"/>
            <a:ext cx="1564671" cy="192053"/>
          </a:xfrm>
        </p:spPr>
        <p:txBody>
          <a:bodyPr>
            <a:normAutofit fontScale="92500" lnSpcReduction="10000"/>
          </a:bodyPr>
          <a:lstStyle/>
          <a:p>
            <a:endParaRPr lang="en-US"/>
          </a:p>
        </p:txBody>
      </p:sp>
      <p:sp>
        <p:nvSpPr>
          <p:cNvPr id="5" name="Title 4">
            <a:extLst>
              <a:ext uri="{FF2B5EF4-FFF2-40B4-BE49-F238E27FC236}">
                <a16:creationId xmlns:a16="http://schemas.microsoft.com/office/drawing/2014/main" id="{4BFFF84A-3BA0-449C-BB53-EB4A51CE5F3C}"/>
              </a:ext>
            </a:extLst>
          </p:cNvPr>
          <p:cNvSpPr>
            <a:spLocks noGrp="1"/>
          </p:cNvSpPr>
          <p:nvPr>
            <p:ph type="title"/>
          </p:nvPr>
        </p:nvSpPr>
        <p:spPr/>
        <p:txBody>
          <a:bodyPr>
            <a:noAutofit/>
          </a:bodyPr>
          <a:lstStyle/>
          <a:p>
            <a:r>
              <a:rPr lang="en-US">
                <a:solidFill>
                  <a:srgbClr val="20252E"/>
                </a:solidFill>
                <a:ea typeface="Work Sans Medium"/>
                <a:sym typeface="Work Sans Medium"/>
              </a:rPr>
              <a:t>How can schools use </a:t>
            </a:r>
            <a:r>
              <a:rPr lang="en-US" u="none" strike="noStrike" cap="none">
                <a:solidFill>
                  <a:srgbClr val="20252E"/>
                </a:solidFill>
                <a:ea typeface="Work Sans Medium"/>
                <a:sym typeface="Work Sans Medium"/>
              </a:rPr>
              <a:t>the DESSA Second Step assessments</a:t>
            </a:r>
            <a:r>
              <a:rPr lang="en-US">
                <a:solidFill>
                  <a:srgbClr val="20252E"/>
                </a:solidFill>
                <a:ea typeface="Work Sans Medium"/>
                <a:sym typeface="Work Sans Medium"/>
              </a:rPr>
              <a:t>?</a:t>
            </a:r>
            <a:br>
              <a:rPr lang="en-US" u="none" strike="noStrike" cap="none">
                <a:solidFill>
                  <a:srgbClr val="20252E"/>
                </a:solidFill>
                <a:ea typeface="Work Sans Medium"/>
                <a:sym typeface="Work Sans Medium"/>
              </a:rPr>
            </a:br>
            <a:endParaRPr lang="en-US">
              <a:solidFill>
                <a:srgbClr val="20252E"/>
              </a:solidFill>
            </a:endParaRPr>
          </a:p>
        </p:txBody>
      </p:sp>
      <p:sp>
        <p:nvSpPr>
          <p:cNvPr id="8" name="Google Shape;4712;p268">
            <a:extLst>
              <a:ext uri="{FF2B5EF4-FFF2-40B4-BE49-F238E27FC236}">
                <a16:creationId xmlns:a16="http://schemas.microsoft.com/office/drawing/2014/main" id="{AAEC50ED-4AF8-6C92-44F6-83CFE7185EB3}"/>
              </a:ext>
            </a:extLst>
          </p:cNvPr>
          <p:cNvSpPr/>
          <p:nvPr/>
        </p:nvSpPr>
        <p:spPr>
          <a:xfrm>
            <a:off x="778894" y="1795513"/>
            <a:ext cx="2082326" cy="4774796"/>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0" name="Google Shape;4714;p268">
            <a:extLst>
              <a:ext uri="{FF2B5EF4-FFF2-40B4-BE49-F238E27FC236}">
                <a16:creationId xmlns:a16="http://schemas.microsoft.com/office/drawing/2014/main" id="{2C1945F7-0D15-C89D-D677-AB3A8B8DC710}"/>
              </a:ext>
            </a:extLst>
          </p:cNvPr>
          <p:cNvSpPr/>
          <p:nvPr/>
        </p:nvSpPr>
        <p:spPr>
          <a:xfrm>
            <a:off x="6677058" y="1807889"/>
            <a:ext cx="2078177" cy="4730195"/>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1" name="Google Shape;4715;p268">
            <a:extLst>
              <a:ext uri="{FF2B5EF4-FFF2-40B4-BE49-F238E27FC236}">
                <a16:creationId xmlns:a16="http://schemas.microsoft.com/office/drawing/2014/main" id="{AFC573EB-1E10-498B-20C2-7B8173728A22}"/>
              </a:ext>
            </a:extLst>
          </p:cNvPr>
          <p:cNvSpPr/>
          <p:nvPr/>
        </p:nvSpPr>
        <p:spPr>
          <a:xfrm>
            <a:off x="9525993" y="1840114"/>
            <a:ext cx="2078178" cy="4730195"/>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3" name="Google Shape;4717;p268">
            <a:extLst>
              <a:ext uri="{FF2B5EF4-FFF2-40B4-BE49-F238E27FC236}">
                <a16:creationId xmlns:a16="http://schemas.microsoft.com/office/drawing/2014/main" id="{E30F13A1-52AA-0E1A-CF38-4169C08A464B}"/>
              </a:ext>
            </a:extLst>
          </p:cNvPr>
          <p:cNvSpPr/>
          <p:nvPr/>
        </p:nvSpPr>
        <p:spPr>
          <a:xfrm>
            <a:off x="727474" y="1857916"/>
            <a:ext cx="1522269" cy="897900"/>
          </a:xfrm>
          <a:prstGeom prst="rect">
            <a:avLst/>
          </a:prstGeom>
          <a:noFill/>
          <a:ln>
            <a:noFill/>
          </a:ln>
        </p:spPr>
        <p:txBody>
          <a:bodyPr spcFirstLastPara="1" wrap="square" lIns="91425" tIns="45700" rIns="91425" bIns="45700" anchor="t" anchorCtr="0">
            <a:noAutofit/>
          </a:bodyPr>
          <a:lstStyle/>
          <a:p>
            <a:pPr algn="l" rtl="0" fontAlgn="base"/>
            <a:endParaRPr lang="en-US" sz="900" b="0" i="0">
              <a:solidFill>
                <a:srgbClr val="000000"/>
              </a:solidFill>
              <a:effectLst/>
              <a:latin typeface="Work Sans" pitchFamily="2" charset="0"/>
            </a:endParaRPr>
          </a:p>
        </p:txBody>
      </p:sp>
      <p:sp>
        <p:nvSpPr>
          <p:cNvPr id="14" name="Google Shape;4718;p268">
            <a:extLst>
              <a:ext uri="{FF2B5EF4-FFF2-40B4-BE49-F238E27FC236}">
                <a16:creationId xmlns:a16="http://schemas.microsoft.com/office/drawing/2014/main" id="{B7C0C1A4-D26B-E54A-0E7D-F70BE689E0E0}"/>
              </a:ext>
            </a:extLst>
          </p:cNvPr>
          <p:cNvSpPr/>
          <p:nvPr/>
        </p:nvSpPr>
        <p:spPr>
          <a:xfrm>
            <a:off x="831311" y="3414482"/>
            <a:ext cx="1968498" cy="234322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GB" sz="1400">
                <a:solidFill>
                  <a:schemeClr val="dk1"/>
                </a:solidFill>
                <a:latin typeface="Arial" panose="020B0604020202020204" pitchFamily="34" charset="0"/>
                <a:ea typeface="Work Sans"/>
                <a:cs typeface="Arial" panose="020B0604020202020204" pitchFamily="34" charset="0"/>
                <a:sym typeface="Work Sans"/>
              </a:rPr>
              <a:t>The DESSA Second Step assessments provide a reliable and valid indicator of an individual student’s social and emotional competence.</a:t>
            </a:r>
            <a:endParaRPr sz="1400" b="0" i="0" u="none" strike="noStrike" cap="none">
              <a:solidFill>
                <a:schemeClr val="dk1"/>
              </a:solidFill>
              <a:latin typeface="Arial" panose="020B0604020202020204" pitchFamily="34" charset="0"/>
              <a:ea typeface="Work Sans"/>
              <a:cs typeface="Arial" panose="020B0604020202020204" pitchFamily="34" charset="0"/>
              <a:sym typeface="Work Sans"/>
            </a:endParaRPr>
          </a:p>
        </p:txBody>
      </p:sp>
      <p:sp>
        <p:nvSpPr>
          <p:cNvPr id="16" name="Google Shape;4720;p268">
            <a:extLst>
              <a:ext uri="{FF2B5EF4-FFF2-40B4-BE49-F238E27FC236}">
                <a16:creationId xmlns:a16="http://schemas.microsoft.com/office/drawing/2014/main" id="{11DCD25F-3282-F64F-DE56-4FE1C47EF058}"/>
              </a:ext>
            </a:extLst>
          </p:cNvPr>
          <p:cNvSpPr/>
          <p:nvPr/>
        </p:nvSpPr>
        <p:spPr>
          <a:xfrm>
            <a:off x="6790860" y="2876373"/>
            <a:ext cx="1850572" cy="356568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GB" sz="1400" b="0" i="0" u="none" strike="noStrike" cap="none">
                <a:solidFill>
                  <a:schemeClr val="dk1"/>
                </a:solidFill>
                <a:latin typeface="Arial" panose="020B0604020202020204" pitchFamily="34" charset="0"/>
                <a:ea typeface="Work Sans"/>
                <a:cs typeface="Arial" panose="020B0604020202020204" pitchFamily="34" charset="0"/>
                <a:sym typeface="Work Sans"/>
              </a:rPr>
              <a:t>You can use data at the individual, class, grade, and school level to inform your Second Step instructional decisions and determine if reteaching or more support for some students is needed.</a:t>
            </a:r>
            <a:endParaRPr sz="1400" b="0" i="0" u="none" strike="noStrike" cap="none">
              <a:solidFill>
                <a:schemeClr val="dk1"/>
              </a:solidFill>
              <a:latin typeface="Arial" panose="020B0604020202020204" pitchFamily="34" charset="0"/>
              <a:ea typeface="Work Sans"/>
              <a:cs typeface="Arial" panose="020B0604020202020204" pitchFamily="34" charset="0"/>
              <a:sym typeface="Work Sans"/>
            </a:endParaRPr>
          </a:p>
        </p:txBody>
      </p:sp>
      <p:sp>
        <p:nvSpPr>
          <p:cNvPr id="17" name="Google Shape;4721;p268">
            <a:extLst>
              <a:ext uri="{FF2B5EF4-FFF2-40B4-BE49-F238E27FC236}">
                <a16:creationId xmlns:a16="http://schemas.microsoft.com/office/drawing/2014/main" id="{58FF744B-4C3B-8554-E35D-1F9CCBC99472}"/>
              </a:ext>
            </a:extLst>
          </p:cNvPr>
          <p:cNvSpPr/>
          <p:nvPr/>
        </p:nvSpPr>
        <p:spPr>
          <a:xfrm>
            <a:off x="9581033" y="2956353"/>
            <a:ext cx="1836266" cy="2889275"/>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GB" sz="1400" b="0" i="0" u="none" strike="noStrike" cap="none">
                <a:solidFill>
                  <a:srgbClr val="20252E"/>
                </a:solidFill>
                <a:latin typeface="Arial" panose="020B0604020202020204" pitchFamily="34" charset="0"/>
                <a:ea typeface="Work Sans"/>
                <a:cs typeface="Arial" panose="020B0604020202020204" pitchFamily="34" charset="0"/>
                <a:sym typeface="Work Sans"/>
              </a:rPr>
              <a:t>Review growth and outcomes to determine if your Second Step implementation is helping you reach your school’s social and emotional learning goals.</a:t>
            </a:r>
          </a:p>
          <a:p>
            <a:pPr marL="0" marR="0" lvl="0" indent="0" algn="ctr" rtl="0">
              <a:lnSpc>
                <a:spcPct val="150000"/>
              </a:lnSpc>
              <a:spcBef>
                <a:spcPts val="0"/>
              </a:spcBef>
              <a:spcAft>
                <a:spcPts val="0"/>
              </a:spcAft>
              <a:buClr>
                <a:srgbClr val="000000"/>
              </a:buClr>
              <a:buSzPts val="1000"/>
              <a:buFont typeface="Arial"/>
              <a:buNone/>
            </a:pPr>
            <a:endParaRPr sz="1400" b="0" i="0" u="none" strike="noStrike" cap="none">
              <a:solidFill>
                <a:srgbClr val="20252E"/>
              </a:solidFill>
              <a:latin typeface="Arial" panose="020B0604020202020204" pitchFamily="34" charset="0"/>
              <a:ea typeface="Work Sans"/>
              <a:cs typeface="Arial" panose="020B0604020202020204" pitchFamily="34" charset="0"/>
              <a:sym typeface="Work Sans"/>
            </a:endParaRPr>
          </a:p>
        </p:txBody>
      </p:sp>
      <p:sp>
        <p:nvSpPr>
          <p:cNvPr id="18" name="Google Shape;4728;p268">
            <a:extLst>
              <a:ext uri="{FF2B5EF4-FFF2-40B4-BE49-F238E27FC236}">
                <a16:creationId xmlns:a16="http://schemas.microsoft.com/office/drawing/2014/main" id="{AB71579F-BA87-0443-639D-D9DE50898C03}"/>
              </a:ext>
            </a:extLst>
          </p:cNvPr>
          <p:cNvSpPr/>
          <p:nvPr/>
        </p:nvSpPr>
        <p:spPr>
          <a:xfrm>
            <a:off x="1462602" y="1493547"/>
            <a:ext cx="705918" cy="659870"/>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sp>
        <p:nvSpPr>
          <p:cNvPr id="19" name="Google Shape;4729;p268">
            <a:extLst>
              <a:ext uri="{FF2B5EF4-FFF2-40B4-BE49-F238E27FC236}">
                <a16:creationId xmlns:a16="http://schemas.microsoft.com/office/drawing/2014/main" id="{D9715629-2B2F-27CB-6FD0-13C045AFFD07}"/>
              </a:ext>
            </a:extLst>
          </p:cNvPr>
          <p:cNvSpPr/>
          <p:nvPr/>
        </p:nvSpPr>
        <p:spPr>
          <a:xfrm>
            <a:off x="1038517" y="2258643"/>
            <a:ext cx="1554087" cy="9852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600" b="1" i="0">
                <a:solidFill>
                  <a:schemeClr val="dk1"/>
                </a:solidFill>
                <a:latin typeface="Arial" panose="020B0604020202020204" pitchFamily="34" charset="0"/>
                <a:ea typeface="EB Garamond"/>
                <a:cs typeface="Arial" panose="020B0604020202020204" pitchFamily="34" charset="0"/>
                <a:sym typeface="EB Garamond"/>
              </a:rPr>
              <a:t>Assess students’ social and emotional com</a:t>
            </a:r>
            <a:r>
              <a:rPr lang="en-GB" sz="1600" b="1">
                <a:solidFill>
                  <a:schemeClr val="dk1"/>
                </a:solidFill>
                <a:latin typeface="Arial" panose="020B0604020202020204" pitchFamily="34" charset="0"/>
                <a:ea typeface="EB Garamond"/>
                <a:cs typeface="Arial" panose="020B0604020202020204" pitchFamily="34" charset="0"/>
                <a:sym typeface="EB Garamond"/>
              </a:rPr>
              <a:t>petence.</a:t>
            </a:r>
            <a:endParaRPr sz="1600" b="1" i="0" u="none" strike="noStrike" cap="none">
              <a:solidFill>
                <a:schemeClr val="dk1"/>
              </a:solidFill>
              <a:latin typeface="Arial" panose="020B0604020202020204" pitchFamily="34" charset="0"/>
              <a:ea typeface="Work Sans"/>
              <a:cs typeface="Arial" panose="020B0604020202020204" pitchFamily="34" charset="0"/>
              <a:sym typeface="Work Sans"/>
            </a:endParaRPr>
          </a:p>
        </p:txBody>
      </p:sp>
      <p:sp>
        <p:nvSpPr>
          <p:cNvPr id="23" name="Google Shape;4737;p268">
            <a:extLst>
              <a:ext uri="{FF2B5EF4-FFF2-40B4-BE49-F238E27FC236}">
                <a16:creationId xmlns:a16="http://schemas.microsoft.com/office/drawing/2014/main" id="{4E367A23-1E49-5F90-7FD1-FE2B51762599}"/>
              </a:ext>
            </a:extLst>
          </p:cNvPr>
          <p:cNvSpPr/>
          <p:nvPr/>
        </p:nvSpPr>
        <p:spPr>
          <a:xfrm>
            <a:off x="7331564" y="1389917"/>
            <a:ext cx="769164" cy="763500"/>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sng" strike="noStrike" cap="none">
              <a:solidFill>
                <a:srgbClr val="000000"/>
              </a:solidFill>
              <a:latin typeface="Work Sans"/>
              <a:ea typeface="Work Sans"/>
              <a:cs typeface="Work Sans"/>
              <a:sym typeface="Work Sans"/>
            </a:endParaRPr>
          </a:p>
        </p:txBody>
      </p:sp>
      <p:sp>
        <p:nvSpPr>
          <p:cNvPr id="24" name="Google Shape;4738;p268">
            <a:extLst>
              <a:ext uri="{FF2B5EF4-FFF2-40B4-BE49-F238E27FC236}">
                <a16:creationId xmlns:a16="http://schemas.microsoft.com/office/drawing/2014/main" id="{D1EF2DB6-19BF-8DBE-383D-BB4B2ED20BC8}"/>
              </a:ext>
            </a:extLst>
          </p:cNvPr>
          <p:cNvSpPr/>
          <p:nvPr/>
        </p:nvSpPr>
        <p:spPr>
          <a:xfrm>
            <a:off x="7098851" y="2161286"/>
            <a:ext cx="1381800" cy="763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600" b="1" strike="noStrike" cap="none">
                <a:solidFill>
                  <a:schemeClr val="dk1"/>
                </a:solidFill>
                <a:latin typeface="Arial" panose="020B0604020202020204" pitchFamily="34" charset="0"/>
                <a:ea typeface="EB Garamond"/>
                <a:cs typeface="Arial" panose="020B0604020202020204" pitchFamily="34" charset="0"/>
                <a:sym typeface="EB Garamond"/>
              </a:rPr>
              <a:t>Inform instructional planning.</a:t>
            </a:r>
            <a:endParaRPr sz="1600" b="1" strike="noStrike" cap="none">
              <a:solidFill>
                <a:schemeClr val="dk1"/>
              </a:solidFill>
              <a:latin typeface="Arial" panose="020B0604020202020204" pitchFamily="34" charset="0"/>
              <a:ea typeface="Work Sans"/>
              <a:cs typeface="Arial" panose="020B0604020202020204" pitchFamily="34" charset="0"/>
              <a:sym typeface="Work Sans"/>
            </a:endParaRPr>
          </a:p>
        </p:txBody>
      </p:sp>
      <p:grpSp>
        <p:nvGrpSpPr>
          <p:cNvPr id="25" name="Google Shape;4742;p268">
            <a:extLst>
              <a:ext uri="{FF2B5EF4-FFF2-40B4-BE49-F238E27FC236}">
                <a16:creationId xmlns:a16="http://schemas.microsoft.com/office/drawing/2014/main" id="{72A127AB-863B-D0D7-5D71-8DFF47F5C748}"/>
              </a:ext>
            </a:extLst>
          </p:cNvPr>
          <p:cNvGrpSpPr/>
          <p:nvPr/>
        </p:nvGrpSpPr>
        <p:grpSpPr>
          <a:xfrm>
            <a:off x="9674566" y="1397786"/>
            <a:ext cx="1745940" cy="1558567"/>
            <a:chOff x="7188948" y="1223582"/>
            <a:chExt cx="1745940" cy="1558567"/>
          </a:xfrm>
        </p:grpSpPr>
        <p:sp>
          <p:nvSpPr>
            <p:cNvPr id="26" name="Google Shape;4743;p268">
              <a:extLst>
                <a:ext uri="{FF2B5EF4-FFF2-40B4-BE49-F238E27FC236}">
                  <a16:creationId xmlns:a16="http://schemas.microsoft.com/office/drawing/2014/main" id="{8E56AEBA-2619-AE30-0512-141872212CFC}"/>
                </a:ext>
              </a:extLst>
            </p:cNvPr>
            <p:cNvSpPr/>
            <p:nvPr/>
          </p:nvSpPr>
          <p:spPr>
            <a:xfrm>
              <a:off x="7592238" y="1223582"/>
              <a:ext cx="835496" cy="763500"/>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Work Sans"/>
                <a:ea typeface="Work Sans"/>
                <a:cs typeface="Work Sans"/>
                <a:sym typeface="Work Sans"/>
              </a:endParaRPr>
            </a:p>
          </p:txBody>
        </p:sp>
        <p:sp>
          <p:nvSpPr>
            <p:cNvPr id="27" name="Google Shape;4744;p268">
              <a:extLst>
                <a:ext uri="{FF2B5EF4-FFF2-40B4-BE49-F238E27FC236}">
                  <a16:creationId xmlns:a16="http://schemas.microsoft.com/office/drawing/2014/main" id="{EFBE18D9-A586-23A4-B1D0-33DCC3C5763F}"/>
                </a:ext>
              </a:extLst>
            </p:cNvPr>
            <p:cNvSpPr/>
            <p:nvPr/>
          </p:nvSpPr>
          <p:spPr>
            <a:xfrm>
              <a:off x="7188948" y="2018649"/>
              <a:ext cx="1745940" cy="763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600" b="1" u="none" strike="noStrike" cap="none">
                  <a:solidFill>
                    <a:srgbClr val="20252E"/>
                  </a:solidFill>
                  <a:latin typeface="Arial" panose="020B0604020202020204" pitchFamily="34" charset="0"/>
                  <a:ea typeface="EB Garamond"/>
                  <a:cs typeface="Arial" panose="020B0604020202020204" pitchFamily="34" charset="0"/>
                  <a:sym typeface="EB Garamond"/>
                </a:rPr>
                <a:t>Evaluate Second Step program implementation.</a:t>
              </a:r>
              <a:endParaRPr sz="1600" b="1" u="none" strike="noStrike" cap="none">
                <a:solidFill>
                  <a:srgbClr val="20252E"/>
                </a:solidFill>
                <a:latin typeface="Arial" panose="020B0604020202020204" pitchFamily="34" charset="0"/>
                <a:ea typeface="EB Garamond"/>
                <a:cs typeface="Arial" panose="020B0604020202020204" pitchFamily="34" charset="0"/>
                <a:sym typeface="EB Garamond"/>
              </a:endParaRPr>
            </a:p>
          </p:txBody>
        </p:sp>
      </p:grpSp>
      <p:pic>
        <p:nvPicPr>
          <p:cNvPr id="28" name="Graphic 27" descr="Care outline">
            <a:extLst>
              <a:ext uri="{FF2B5EF4-FFF2-40B4-BE49-F238E27FC236}">
                <a16:creationId xmlns:a16="http://schemas.microsoft.com/office/drawing/2014/main" id="{D951AF53-5ACF-3875-E22C-3F9361A60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8895" y="1552871"/>
            <a:ext cx="485284" cy="485284"/>
          </a:xfrm>
          <a:prstGeom prst="rect">
            <a:avLst/>
          </a:prstGeom>
        </p:spPr>
      </p:pic>
      <p:grpSp>
        <p:nvGrpSpPr>
          <p:cNvPr id="33" name="Group 32">
            <a:extLst>
              <a:ext uri="{FF2B5EF4-FFF2-40B4-BE49-F238E27FC236}">
                <a16:creationId xmlns:a16="http://schemas.microsoft.com/office/drawing/2014/main" id="{0E34805D-DAE5-9234-54B8-243099C1F167}"/>
              </a:ext>
            </a:extLst>
          </p:cNvPr>
          <p:cNvGrpSpPr/>
          <p:nvPr/>
        </p:nvGrpSpPr>
        <p:grpSpPr>
          <a:xfrm>
            <a:off x="3856422" y="1476166"/>
            <a:ext cx="2078177" cy="5094143"/>
            <a:chOff x="3856422" y="1476166"/>
            <a:chExt cx="2078177" cy="5094143"/>
          </a:xfrm>
        </p:grpSpPr>
        <p:grpSp>
          <p:nvGrpSpPr>
            <p:cNvPr id="32" name="Group 31">
              <a:extLst>
                <a:ext uri="{FF2B5EF4-FFF2-40B4-BE49-F238E27FC236}">
                  <a16:creationId xmlns:a16="http://schemas.microsoft.com/office/drawing/2014/main" id="{F733CB93-99E2-F291-9121-EA384931E398}"/>
                </a:ext>
              </a:extLst>
            </p:cNvPr>
            <p:cNvGrpSpPr/>
            <p:nvPr/>
          </p:nvGrpSpPr>
          <p:grpSpPr>
            <a:xfrm>
              <a:off x="3856422" y="1476166"/>
              <a:ext cx="2078177" cy="5094143"/>
              <a:chOff x="4435269" y="1476166"/>
              <a:chExt cx="2078177" cy="5094143"/>
            </a:xfrm>
          </p:grpSpPr>
          <p:sp>
            <p:nvSpPr>
              <p:cNvPr id="9" name="Google Shape;4713;p268">
                <a:extLst>
                  <a:ext uri="{FF2B5EF4-FFF2-40B4-BE49-F238E27FC236}">
                    <a16:creationId xmlns:a16="http://schemas.microsoft.com/office/drawing/2014/main" id="{2FB7CD1F-C9F2-34B3-A7CC-D7F59E2DE839}"/>
                  </a:ext>
                </a:extLst>
              </p:cNvPr>
              <p:cNvSpPr/>
              <p:nvPr/>
            </p:nvSpPr>
            <p:spPr>
              <a:xfrm>
                <a:off x="4435269" y="1807889"/>
                <a:ext cx="2078177" cy="4762420"/>
              </a:xfrm>
              <a:prstGeom prst="roundRect">
                <a:avLst>
                  <a:gd name="adj" fmla="val 9667"/>
                </a:avLst>
              </a:prstGeom>
              <a:solidFill>
                <a:srgbClr val="FFFFFF"/>
              </a:solidFill>
              <a:ln w="28575" cap="flat" cmpd="sng">
                <a:solidFill>
                  <a:srgbClr val="2025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0252E"/>
                  </a:solidFill>
                  <a:latin typeface="Arial" panose="020B0604020202020204" pitchFamily="34" charset="0"/>
                  <a:ea typeface="Arial"/>
                  <a:cs typeface="Arial" panose="020B0604020202020204" pitchFamily="34" charset="0"/>
                  <a:sym typeface="Arial"/>
                </a:endParaRPr>
              </a:p>
            </p:txBody>
          </p:sp>
          <p:sp>
            <p:nvSpPr>
              <p:cNvPr id="15" name="Google Shape;4719;p268">
                <a:extLst>
                  <a:ext uri="{FF2B5EF4-FFF2-40B4-BE49-F238E27FC236}">
                    <a16:creationId xmlns:a16="http://schemas.microsoft.com/office/drawing/2014/main" id="{2E4B7741-366A-CA3C-258B-0822DEFBA0BC}"/>
                  </a:ext>
                </a:extLst>
              </p:cNvPr>
              <p:cNvSpPr/>
              <p:nvPr/>
            </p:nvSpPr>
            <p:spPr>
              <a:xfrm>
                <a:off x="4494884" y="3878515"/>
                <a:ext cx="1855004" cy="246751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GB" sz="1400" b="0" i="0" u="none" strike="noStrike" cap="none">
                    <a:solidFill>
                      <a:srgbClr val="20252E"/>
                    </a:solidFill>
                    <a:latin typeface="Arial" panose="020B0604020202020204" pitchFamily="34" charset="0"/>
                    <a:ea typeface="Work Sans"/>
                    <a:cs typeface="Arial" panose="020B0604020202020204" pitchFamily="34" charset="0"/>
                    <a:sym typeface="Work Sans"/>
                  </a:rPr>
                  <a:t>Because these assessments are aligned to Second Step programs, they provide an indication of a student’s ability to demonstrate taught skills. </a:t>
                </a:r>
                <a:endParaRPr sz="1400" b="0" i="0" u="none" strike="noStrike" cap="none">
                  <a:solidFill>
                    <a:srgbClr val="20252E"/>
                  </a:solidFill>
                  <a:latin typeface="Arial" panose="020B0604020202020204" pitchFamily="34" charset="0"/>
                  <a:ea typeface="Work Sans"/>
                  <a:cs typeface="Arial" panose="020B0604020202020204" pitchFamily="34" charset="0"/>
                  <a:sym typeface="Work Sans"/>
                </a:endParaRPr>
              </a:p>
            </p:txBody>
          </p:sp>
          <p:sp>
            <p:nvSpPr>
              <p:cNvPr id="20" name="Google Shape;4731;p268">
                <a:extLst>
                  <a:ext uri="{FF2B5EF4-FFF2-40B4-BE49-F238E27FC236}">
                    <a16:creationId xmlns:a16="http://schemas.microsoft.com/office/drawing/2014/main" id="{C10C71E1-8AEA-5966-1F75-3F0441E1B60B}"/>
                  </a:ext>
                </a:extLst>
              </p:cNvPr>
              <p:cNvSpPr/>
              <p:nvPr/>
            </p:nvSpPr>
            <p:spPr>
              <a:xfrm>
                <a:off x="5038323" y="1476166"/>
                <a:ext cx="729849" cy="763499"/>
              </a:xfrm>
              <a:prstGeom prst="ellipse">
                <a:avLst/>
              </a:prstGeom>
              <a:solidFill>
                <a:srgbClr val="EAEAEA"/>
              </a:solid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400"/>
                  <a:buFont typeface="Arial"/>
                  <a:buNone/>
                </a:pPr>
                <a:endParaRPr sz="1200" b="1" i="0" u="none" strike="noStrike" cap="none">
                  <a:solidFill>
                    <a:srgbClr val="20252E"/>
                  </a:solidFill>
                  <a:latin typeface="Arial" panose="020B0604020202020204" pitchFamily="34" charset="0"/>
                  <a:ea typeface="Work Sans"/>
                  <a:cs typeface="Arial" panose="020B0604020202020204" pitchFamily="34" charset="0"/>
                  <a:sym typeface="Work Sans"/>
                </a:endParaRPr>
              </a:p>
            </p:txBody>
          </p:sp>
          <p:sp>
            <p:nvSpPr>
              <p:cNvPr id="21" name="Google Shape;4732;p268">
                <a:extLst>
                  <a:ext uri="{FF2B5EF4-FFF2-40B4-BE49-F238E27FC236}">
                    <a16:creationId xmlns:a16="http://schemas.microsoft.com/office/drawing/2014/main" id="{5387BC41-6A79-7C7B-5E28-1B74B8ED5C5E}"/>
                  </a:ext>
                </a:extLst>
              </p:cNvPr>
              <p:cNvSpPr/>
              <p:nvPr/>
            </p:nvSpPr>
            <p:spPr>
              <a:xfrm>
                <a:off x="4759187" y="2320530"/>
                <a:ext cx="1381800" cy="14452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600" b="1">
                    <a:solidFill>
                      <a:srgbClr val="20252E"/>
                    </a:solidFill>
                    <a:latin typeface="Arial" panose="020B0604020202020204" pitchFamily="34" charset="0"/>
                    <a:ea typeface="EB Garamond"/>
                    <a:cs typeface="Arial" panose="020B0604020202020204" pitchFamily="34" charset="0"/>
                    <a:sym typeface="EB Garamond"/>
                  </a:rPr>
                  <a:t>Evaluate and monitor students’ response to Second Step instruction. </a:t>
                </a:r>
                <a:endParaRPr sz="1600" b="1" u="none" strike="noStrike" cap="none">
                  <a:solidFill>
                    <a:srgbClr val="20252E"/>
                  </a:solidFill>
                  <a:latin typeface="Arial" panose="020B0604020202020204" pitchFamily="34" charset="0"/>
                  <a:ea typeface="EB Garamond"/>
                  <a:cs typeface="Arial" panose="020B0604020202020204" pitchFamily="34" charset="0"/>
                  <a:sym typeface="EB Garamond"/>
                </a:endParaRPr>
              </a:p>
            </p:txBody>
          </p:sp>
        </p:grpSp>
        <p:pic>
          <p:nvPicPr>
            <p:cNvPr id="29" name="Graphic 28" descr="Business Growth outline">
              <a:extLst>
                <a:ext uri="{FF2B5EF4-FFF2-40B4-BE49-F238E27FC236}">
                  <a16:creationId xmlns:a16="http://schemas.microsoft.com/office/drawing/2014/main" id="{5C4F0643-1B59-5FFC-0D85-F6C961A9F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4434" y="1611304"/>
              <a:ext cx="660200" cy="660200"/>
            </a:xfrm>
            <a:prstGeom prst="rect">
              <a:avLst/>
            </a:prstGeom>
          </p:spPr>
        </p:pic>
      </p:grpSp>
      <p:pic>
        <p:nvPicPr>
          <p:cNvPr id="30" name="Graphic 29" descr="Classroom with solid fill">
            <a:extLst>
              <a:ext uri="{FF2B5EF4-FFF2-40B4-BE49-F238E27FC236}">
                <a16:creationId xmlns:a16="http://schemas.microsoft.com/office/drawing/2014/main" id="{A1A77182-2B55-7529-BC78-E5BE439B64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3811" y="1505554"/>
            <a:ext cx="604670" cy="604670"/>
          </a:xfrm>
          <a:prstGeom prst="rect">
            <a:avLst/>
          </a:prstGeom>
        </p:spPr>
      </p:pic>
      <p:pic>
        <p:nvPicPr>
          <p:cNvPr id="31" name="Graphic 30" descr="Checklist with solid fill">
            <a:extLst>
              <a:ext uri="{FF2B5EF4-FFF2-40B4-BE49-F238E27FC236}">
                <a16:creationId xmlns:a16="http://schemas.microsoft.com/office/drawing/2014/main" id="{4F3A8D92-24F4-4371-0DE0-4C50E05DFA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9493" y="1493546"/>
            <a:ext cx="612221" cy="612221"/>
          </a:xfrm>
          <a:prstGeom prst="rect">
            <a:avLst/>
          </a:prstGeom>
        </p:spPr>
      </p:pic>
    </p:spTree>
    <p:extLst>
      <p:ext uri="{BB962C8B-B14F-4D97-AF65-F5344CB8AC3E}">
        <p14:creationId xmlns:p14="http://schemas.microsoft.com/office/powerpoint/2010/main" val="253525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98"/>
          <p:cNvSpPr/>
          <p:nvPr/>
        </p:nvSpPr>
        <p:spPr>
          <a:xfrm>
            <a:off x="-167" y="6205732"/>
            <a:ext cx="12192000" cy="652400"/>
          </a:xfrm>
          <a:prstGeom prst="rect">
            <a:avLst/>
          </a:prstGeom>
          <a:solidFill>
            <a:srgbClr val="F7F7F7"/>
          </a:solidFill>
          <a:ln>
            <a:noFill/>
          </a:ln>
        </p:spPr>
        <p:txBody>
          <a:bodyPr spcFirstLastPara="1" wrap="square" lIns="121900" tIns="121900" rIns="121900" bIns="121900" anchor="ctr" anchorCtr="0">
            <a:noAutofit/>
          </a:bodyPr>
          <a:lstStyle/>
          <a:p>
            <a:pPr>
              <a:buClr>
                <a:srgbClr val="000000"/>
              </a:buClr>
              <a:buSzPts val="1400"/>
            </a:pPr>
            <a:endParaRPr sz="1867">
              <a:solidFill>
                <a:srgbClr val="FF4400"/>
              </a:solidFill>
              <a:latin typeface="Arial"/>
              <a:ea typeface="Arial"/>
              <a:cs typeface="Arial"/>
              <a:sym typeface="Arial"/>
            </a:endParaRPr>
          </a:p>
        </p:txBody>
      </p:sp>
      <p:sp>
        <p:nvSpPr>
          <p:cNvPr id="1329" name="Google Shape;1329;p198"/>
          <p:cNvSpPr txBox="1"/>
          <p:nvPr/>
        </p:nvSpPr>
        <p:spPr>
          <a:xfrm>
            <a:off x="808677" y="295065"/>
            <a:ext cx="10654452" cy="1055600"/>
          </a:xfrm>
          <a:prstGeom prst="rect">
            <a:avLst/>
          </a:prstGeom>
          <a:noFill/>
          <a:ln>
            <a:noFill/>
          </a:ln>
        </p:spPr>
        <p:txBody>
          <a:bodyPr spcFirstLastPara="1" wrap="square" lIns="0" tIns="0" rIns="0" bIns="0" anchor="t" anchorCtr="0">
            <a:noAutofit/>
          </a:bodyPr>
          <a:lstStyle/>
          <a:p>
            <a:pPr>
              <a:buClr>
                <a:srgbClr val="000000"/>
              </a:buClr>
              <a:buSzPts val="2200"/>
            </a:pPr>
            <a:r>
              <a:rPr lang="en-GB" sz="2933" dirty="0">
                <a:solidFill>
                  <a:srgbClr val="1F1F1F"/>
                </a:solidFill>
                <a:latin typeface="Work Sans Medium"/>
                <a:ea typeface="Work Sans Medium"/>
                <a:cs typeface="Work Sans Medium"/>
                <a:sym typeface="Work Sans Medium"/>
              </a:rPr>
              <a:t>The DESSA Second Step Assessments report scores in 1 of 3 descriptive categories.</a:t>
            </a:r>
            <a:endParaRPr sz="2933" dirty="0">
              <a:solidFill>
                <a:srgbClr val="1F1F1F"/>
              </a:solidFill>
              <a:latin typeface="Work Sans Medium"/>
              <a:ea typeface="Work Sans Medium"/>
              <a:cs typeface="Work Sans Medium"/>
              <a:sym typeface="Work Sans Medium"/>
            </a:endParaRPr>
          </a:p>
        </p:txBody>
      </p:sp>
      <p:grpSp>
        <p:nvGrpSpPr>
          <p:cNvPr id="6" name="Group 5">
            <a:extLst>
              <a:ext uri="{FF2B5EF4-FFF2-40B4-BE49-F238E27FC236}">
                <a16:creationId xmlns:a16="http://schemas.microsoft.com/office/drawing/2014/main" id="{80E697EE-C918-8FE3-1C87-60A87CF90D18}"/>
              </a:ext>
            </a:extLst>
          </p:cNvPr>
          <p:cNvGrpSpPr/>
          <p:nvPr/>
        </p:nvGrpSpPr>
        <p:grpSpPr>
          <a:xfrm>
            <a:off x="811598" y="1464703"/>
            <a:ext cx="10738467" cy="4055963"/>
            <a:chOff x="931970" y="2024336"/>
            <a:chExt cx="10738467" cy="4055963"/>
          </a:xfrm>
        </p:grpSpPr>
        <p:sp>
          <p:nvSpPr>
            <p:cNvPr id="1331" name="Google Shape;1331;p198"/>
            <p:cNvSpPr txBox="1"/>
            <p:nvPr/>
          </p:nvSpPr>
          <p:spPr>
            <a:xfrm>
              <a:off x="8535336" y="2426395"/>
              <a:ext cx="2551200" cy="343200"/>
            </a:xfrm>
            <a:prstGeom prst="rect">
              <a:avLst/>
            </a:prstGeom>
            <a:noFill/>
            <a:ln>
              <a:noFill/>
            </a:ln>
          </p:spPr>
          <p:txBody>
            <a:bodyPr spcFirstLastPara="1" wrap="square" lIns="0" tIns="0" rIns="0" bIns="96000" anchor="ctr" anchorCtr="0">
              <a:noAutofit/>
            </a:bodyPr>
            <a:lstStyle/>
            <a:p>
              <a:pPr>
                <a:buClr>
                  <a:srgbClr val="000000"/>
                </a:buClr>
                <a:buSzPts val="1200"/>
              </a:pPr>
              <a:r>
                <a:rPr lang="en-GB" sz="1600" b="1">
                  <a:solidFill>
                    <a:schemeClr val="dk1"/>
                  </a:solidFill>
                  <a:latin typeface="Work Sans"/>
                  <a:ea typeface="Work Sans"/>
                  <a:cs typeface="Work Sans"/>
                  <a:sym typeface="Work Sans"/>
                </a:rPr>
                <a:t>Need for Instruction</a:t>
              </a:r>
              <a:endParaRPr sz="1867">
                <a:solidFill>
                  <a:srgbClr val="000000"/>
                </a:solidFill>
                <a:latin typeface="Arial"/>
                <a:ea typeface="Arial"/>
                <a:cs typeface="Arial"/>
                <a:sym typeface="Arial"/>
              </a:endParaRPr>
            </a:p>
          </p:txBody>
        </p:sp>
        <p:cxnSp>
          <p:nvCxnSpPr>
            <p:cNvPr id="1332" name="Google Shape;1332;p198"/>
            <p:cNvCxnSpPr/>
            <p:nvPr/>
          </p:nvCxnSpPr>
          <p:spPr>
            <a:xfrm>
              <a:off x="8535336" y="3004761"/>
              <a:ext cx="2853200" cy="0"/>
            </a:xfrm>
            <a:prstGeom prst="straightConnector1">
              <a:avLst/>
            </a:prstGeom>
            <a:noFill/>
            <a:ln w="9525" cap="flat" cmpd="sng">
              <a:solidFill>
                <a:srgbClr val="C3C3C3"/>
              </a:solidFill>
              <a:prstDash val="solid"/>
              <a:round/>
              <a:headEnd type="none" w="sm" len="sm"/>
              <a:tailEnd type="none" w="sm" len="sm"/>
            </a:ln>
          </p:spPr>
        </p:cxnSp>
        <p:sp>
          <p:nvSpPr>
            <p:cNvPr id="1333" name="Google Shape;1333;p198"/>
            <p:cNvSpPr txBox="1"/>
            <p:nvPr/>
          </p:nvSpPr>
          <p:spPr>
            <a:xfrm>
              <a:off x="8535336" y="3134363"/>
              <a:ext cx="2853200" cy="8344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ea typeface="Work Sans"/>
                  <a:cs typeface="Work Sans"/>
                  <a:sym typeface="Work Sans"/>
                </a:rPr>
                <a:t>Students with DESSA results in this range should be considered for Tier 2 support.</a:t>
              </a:r>
              <a:endParaRPr sz="1333">
                <a:solidFill>
                  <a:schemeClr val="dk1"/>
                </a:solidFill>
                <a:latin typeface="Work Sans"/>
                <a:ea typeface="Work Sans"/>
                <a:cs typeface="Work Sans"/>
                <a:sym typeface="Work Sans"/>
              </a:endParaRPr>
            </a:p>
          </p:txBody>
        </p:sp>
        <p:cxnSp>
          <p:nvCxnSpPr>
            <p:cNvPr id="1334" name="Google Shape;1334;p198"/>
            <p:cNvCxnSpPr/>
            <p:nvPr/>
          </p:nvCxnSpPr>
          <p:spPr>
            <a:xfrm>
              <a:off x="8529267" y="3903009"/>
              <a:ext cx="2853200" cy="0"/>
            </a:xfrm>
            <a:prstGeom prst="straightConnector1">
              <a:avLst/>
            </a:prstGeom>
            <a:noFill/>
            <a:ln w="9525" cap="flat" cmpd="sng">
              <a:solidFill>
                <a:srgbClr val="C3C3C3"/>
              </a:solidFill>
              <a:prstDash val="solid"/>
              <a:round/>
              <a:headEnd type="none" w="sm" len="sm"/>
              <a:tailEnd type="none" w="sm" len="sm"/>
            </a:ln>
          </p:spPr>
        </p:cxnSp>
        <p:sp>
          <p:nvSpPr>
            <p:cNvPr id="1335" name="Google Shape;1335;p198"/>
            <p:cNvSpPr txBox="1"/>
            <p:nvPr/>
          </p:nvSpPr>
          <p:spPr>
            <a:xfrm>
              <a:off x="8543736" y="3988991"/>
              <a:ext cx="3080800" cy="6460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sym typeface="Work Sans"/>
                </a:rPr>
                <a:t>Reviewing scale and item performance can identify specific skills to work on. In Tier 1, working on skills in class provides an authentic way to support growth.</a:t>
              </a:r>
              <a:endParaRPr sz="1333">
                <a:solidFill>
                  <a:srgbClr val="000000"/>
                </a:solidFill>
                <a:latin typeface="Arial"/>
                <a:ea typeface="Arial"/>
                <a:cs typeface="Arial"/>
                <a:sym typeface="Arial"/>
              </a:endParaRPr>
            </a:p>
          </p:txBody>
        </p:sp>
        <p:cxnSp>
          <p:nvCxnSpPr>
            <p:cNvPr id="1336" name="Google Shape;1336;p198"/>
            <p:cNvCxnSpPr/>
            <p:nvPr/>
          </p:nvCxnSpPr>
          <p:spPr>
            <a:xfrm>
              <a:off x="8543736" y="5261872"/>
              <a:ext cx="2853200" cy="0"/>
            </a:xfrm>
            <a:prstGeom prst="straightConnector1">
              <a:avLst/>
            </a:prstGeom>
            <a:noFill/>
            <a:ln w="9525" cap="flat" cmpd="sng">
              <a:solidFill>
                <a:srgbClr val="C3C3C3"/>
              </a:solidFill>
              <a:prstDash val="solid"/>
              <a:round/>
              <a:headEnd type="none" w="sm" len="sm"/>
              <a:tailEnd type="none" w="sm" len="sm"/>
            </a:ln>
          </p:spPr>
        </p:cxnSp>
        <p:sp>
          <p:nvSpPr>
            <p:cNvPr id="1337" name="Google Shape;1337;p198"/>
            <p:cNvSpPr txBox="1"/>
            <p:nvPr/>
          </p:nvSpPr>
          <p:spPr>
            <a:xfrm>
              <a:off x="8590268" y="5088504"/>
              <a:ext cx="3064000" cy="6224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br>
                <a:rPr lang="en-GB" sz="1333" b="1">
                  <a:solidFill>
                    <a:schemeClr val="dk1"/>
                  </a:solidFill>
                  <a:latin typeface="Work Sans"/>
                  <a:ea typeface="Work Sans"/>
                  <a:cs typeface="Work Sans"/>
                  <a:sym typeface="Work Sans"/>
                </a:rPr>
              </a:br>
              <a:r>
                <a:rPr lang="en-GB" sz="1333">
                  <a:solidFill>
                    <a:schemeClr val="dk1"/>
                  </a:solidFill>
                  <a:latin typeface="Work Sans"/>
                  <a:ea typeface="Work Sans"/>
                  <a:cs typeface="Work Sans"/>
                  <a:sym typeface="Work Sans"/>
                </a:rPr>
                <a:t>Tier 2 intervention programs within the Aperture System can be used with small groups.</a:t>
              </a:r>
              <a:endParaRPr sz="1333">
                <a:solidFill>
                  <a:schemeClr val="dk1"/>
                </a:solidFill>
                <a:latin typeface="Work Sans"/>
                <a:ea typeface="Work Sans"/>
                <a:cs typeface="Work Sans"/>
                <a:sym typeface="Work Sans"/>
              </a:endParaRPr>
            </a:p>
          </p:txBody>
        </p:sp>
        <p:sp>
          <p:nvSpPr>
            <p:cNvPr id="1339" name="Google Shape;1339;p198"/>
            <p:cNvSpPr txBox="1"/>
            <p:nvPr/>
          </p:nvSpPr>
          <p:spPr>
            <a:xfrm>
              <a:off x="4852869" y="2303284"/>
              <a:ext cx="2551200" cy="589200"/>
            </a:xfrm>
            <a:prstGeom prst="rect">
              <a:avLst/>
            </a:prstGeom>
            <a:noFill/>
            <a:ln>
              <a:noFill/>
            </a:ln>
          </p:spPr>
          <p:txBody>
            <a:bodyPr spcFirstLastPara="1" wrap="square" lIns="0" tIns="0" rIns="0" bIns="96000" anchor="ctr" anchorCtr="0">
              <a:noAutofit/>
            </a:bodyPr>
            <a:lstStyle/>
            <a:p>
              <a:pPr>
                <a:buClr>
                  <a:srgbClr val="000000"/>
                </a:buClr>
                <a:buSzPts val="1200"/>
              </a:pPr>
              <a:r>
                <a:rPr lang="en-GB" sz="1600" b="1">
                  <a:solidFill>
                    <a:schemeClr val="dk1"/>
                  </a:solidFill>
                  <a:latin typeface="Work Sans"/>
                  <a:ea typeface="Work Sans"/>
                  <a:cs typeface="Work Sans"/>
                  <a:sym typeface="Work Sans"/>
                </a:rPr>
                <a:t>Typical</a:t>
              </a:r>
              <a:endParaRPr sz="1867">
                <a:solidFill>
                  <a:srgbClr val="000000"/>
                </a:solidFill>
                <a:latin typeface="Arial"/>
                <a:ea typeface="Arial"/>
                <a:cs typeface="Arial"/>
                <a:sym typeface="Arial"/>
              </a:endParaRPr>
            </a:p>
          </p:txBody>
        </p:sp>
        <p:cxnSp>
          <p:nvCxnSpPr>
            <p:cNvPr id="1340" name="Google Shape;1340;p198"/>
            <p:cNvCxnSpPr/>
            <p:nvPr/>
          </p:nvCxnSpPr>
          <p:spPr>
            <a:xfrm>
              <a:off x="4852869" y="3004761"/>
              <a:ext cx="2853200" cy="0"/>
            </a:xfrm>
            <a:prstGeom prst="straightConnector1">
              <a:avLst/>
            </a:prstGeom>
            <a:noFill/>
            <a:ln w="9525" cap="flat" cmpd="sng">
              <a:solidFill>
                <a:srgbClr val="C3C3C3"/>
              </a:solidFill>
              <a:prstDash val="solid"/>
              <a:round/>
              <a:headEnd type="none" w="sm" len="sm"/>
              <a:tailEnd type="none" w="sm" len="sm"/>
            </a:ln>
          </p:spPr>
        </p:cxnSp>
        <p:sp>
          <p:nvSpPr>
            <p:cNvPr id="1341" name="Google Shape;1341;p198"/>
            <p:cNvSpPr txBox="1"/>
            <p:nvPr/>
          </p:nvSpPr>
          <p:spPr>
            <a:xfrm>
              <a:off x="4863371" y="3148016"/>
              <a:ext cx="2853200" cy="6224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pitchFamily="2" charset="0"/>
                  <a:ea typeface="EB Garamond"/>
                  <a:sym typeface="EB Garamond"/>
                </a:rPr>
                <a:t>Students in this range are on their way to developing strong social and emotional competence</a:t>
              </a:r>
              <a:endParaRPr sz="1333">
                <a:solidFill>
                  <a:srgbClr val="000000"/>
                </a:solidFill>
                <a:latin typeface="Work Sans" pitchFamily="2" charset="0"/>
                <a:sym typeface="Arial"/>
              </a:endParaRPr>
            </a:p>
          </p:txBody>
        </p:sp>
        <p:cxnSp>
          <p:nvCxnSpPr>
            <p:cNvPr id="1342" name="Google Shape;1342;p198"/>
            <p:cNvCxnSpPr/>
            <p:nvPr/>
          </p:nvCxnSpPr>
          <p:spPr>
            <a:xfrm>
              <a:off x="4852869" y="3881345"/>
              <a:ext cx="2853200" cy="0"/>
            </a:xfrm>
            <a:prstGeom prst="straightConnector1">
              <a:avLst/>
            </a:prstGeom>
            <a:noFill/>
            <a:ln w="9525" cap="flat" cmpd="sng">
              <a:solidFill>
                <a:srgbClr val="C3C3C3"/>
              </a:solidFill>
              <a:prstDash val="solid"/>
              <a:round/>
              <a:headEnd type="none" w="sm" len="sm"/>
              <a:tailEnd type="none" w="sm" len="sm"/>
            </a:ln>
          </p:spPr>
        </p:cxnSp>
        <p:sp>
          <p:nvSpPr>
            <p:cNvPr id="1343" name="Google Shape;1343;p198"/>
            <p:cNvSpPr txBox="1"/>
            <p:nvPr/>
          </p:nvSpPr>
          <p:spPr>
            <a:xfrm>
              <a:off x="4842791" y="5099529"/>
              <a:ext cx="2853200" cy="8948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ea typeface="Work Sans"/>
                  <a:cs typeface="Work Sans"/>
                  <a:sym typeface="Work Sans"/>
                </a:rPr>
                <a:t>Consider reteaching or providing support to students whose T score is &lt; 45 to proactively target their skill development.</a:t>
              </a:r>
              <a:endParaRPr sz="1333">
                <a:solidFill>
                  <a:srgbClr val="000000"/>
                </a:solidFill>
                <a:latin typeface="Arial"/>
                <a:ea typeface="Arial"/>
                <a:cs typeface="Arial"/>
                <a:sym typeface="Arial"/>
              </a:endParaRPr>
            </a:p>
          </p:txBody>
        </p:sp>
        <p:cxnSp>
          <p:nvCxnSpPr>
            <p:cNvPr id="1344" name="Google Shape;1344;p198"/>
            <p:cNvCxnSpPr/>
            <p:nvPr/>
          </p:nvCxnSpPr>
          <p:spPr>
            <a:xfrm>
              <a:off x="4852869" y="5030189"/>
              <a:ext cx="2853200" cy="0"/>
            </a:xfrm>
            <a:prstGeom prst="straightConnector1">
              <a:avLst/>
            </a:prstGeom>
            <a:noFill/>
            <a:ln w="9525" cap="flat" cmpd="sng">
              <a:solidFill>
                <a:srgbClr val="C3C3C3"/>
              </a:solidFill>
              <a:prstDash val="solid"/>
              <a:round/>
              <a:headEnd type="none" w="sm" len="sm"/>
              <a:tailEnd type="none" w="sm" len="sm"/>
            </a:ln>
          </p:spPr>
        </p:cxnSp>
        <p:sp>
          <p:nvSpPr>
            <p:cNvPr id="1345" name="Google Shape;1345;p198"/>
            <p:cNvSpPr txBox="1"/>
            <p:nvPr/>
          </p:nvSpPr>
          <p:spPr>
            <a:xfrm>
              <a:off x="4863371" y="4144568"/>
              <a:ext cx="2853200" cy="6224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ea typeface="Work Sans"/>
                  <a:cs typeface="Work Sans"/>
                  <a:sym typeface="Work Sans"/>
                </a:rPr>
                <a:t>Continued work through explicit teaching of skills can help students in this range grow.</a:t>
              </a:r>
              <a:endParaRPr sz="1333">
                <a:solidFill>
                  <a:srgbClr val="000000"/>
                </a:solidFill>
                <a:latin typeface="Arial"/>
                <a:ea typeface="Arial"/>
                <a:cs typeface="Arial"/>
                <a:sym typeface="Arial"/>
              </a:endParaRPr>
            </a:p>
          </p:txBody>
        </p:sp>
        <p:sp>
          <p:nvSpPr>
            <p:cNvPr id="1347" name="Google Shape;1347;p198"/>
            <p:cNvSpPr txBox="1"/>
            <p:nvPr/>
          </p:nvSpPr>
          <p:spPr>
            <a:xfrm>
              <a:off x="1170403" y="2303284"/>
              <a:ext cx="2551200" cy="589200"/>
            </a:xfrm>
            <a:prstGeom prst="rect">
              <a:avLst/>
            </a:prstGeom>
            <a:noFill/>
            <a:ln>
              <a:noFill/>
            </a:ln>
          </p:spPr>
          <p:txBody>
            <a:bodyPr spcFirstLastPara="1" wrap="square" lIns="0" tIns="0" rIns="0" bIns="96000" anchor="ctr" anchorCtr="0">
              <a:noAutofit/>
            </a:bodyPr>
            <a:lstStyle/>
            <a:p>
              <a:pPr>
                <a:buClr>
                  <a:srgbClr val="000000"/>
                </a:buClr>
                <a:buSzPts val="1200"/>
              </a:pPr>
              <a:r>
                <a:rPr lang="en-GB" sz="1600" b="1">
                  <a:solidFill>
                    <a:schemeClr val="dk1"/>
                  </a:solidFill>
                  <a:latin typeface="Work Sans"/>
                  <a:ea typeface="Work Sans"/>
                  <a:cs typeface="Work Sans"/>
                  <a:sym typeface="Work Sans"/>
                </a:rPr>
                <a:t>Strength</a:t>
              </a:r>
              <a:endParaRPr sz="1867">
                <a:solidFill>
                  <a:srgbClr val="000000"/>
                </a:solidFill>
                <a:latin typeface="Work Sans"/>
                <a:ea typeface="Work Sans"/>
                <a:cs typeface="Work Sans"/>
                <a:sym typeface="Work Sans"/>
              </a:endParaRPr>
            </a:p>
          </p:txBody>
        </p:sp>
        <p:cxnSp>
          <p:nvCxnSpPr>
            <p:cNvPr id="1348" name="Google Shape;1348;p198"/>
            <p:cNvCxnSpPr/>
            <p:nvPr/>
          </p:nvCxnSpPr>
          <p:spPr>
            <a:xfrm>
              <a:off x="1170403" y="2973071"/>
              <a:ext cx="2853200" cy="0"/>
            </a:xfrm>
            <a:prstGeom prst="straightConnector1">
              <a:avLst/>
            </a:prstGeom>
            <a:noFill/>
            <a:ln w="9525" cap="flat" cmpd="sng">
              <a:solidFill>
                <a:srgbClr val="C3C3C3"/>
              </a:solidFill>
              <a:prstDash val="solid"/>
              <a:round/>
              <a:headEnd type="none" w="sm" len="sm"/>
              <a:tailEnd type="none" w="sm" len="sm"/>
            </a:ln>
          </p:spPr>
        </p:cxnSp>
        <p:sp>
          <p:nvSpPr>
            <p:cNvPr id="1349" name="Google Shape;1349;p198"/>
            <p:cNvSpPr txBox="1"/>
            <p:nvPr/>
          </p:nvSpPr>
          <p:spPr>
            <a:xfrm>
              <a:off x="1170403" y="3174927"/>
              <a:ext cx="2853200" cy="4100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ea typeface="Work Sans"/>
                  <a:cs typeface="Work Sans"/>
                  <a:sym typeface="Work Sans"/>
                </a:rPr>
                <a:t>Students with results in the strength range likely have well-developed skills</a:t>
              </a:r>
              <a:endParaRPr sz="1333">
                <a:solidFill>
                  <a:srgbClr val="000000"/>
                </a:solidFill>
                <a:latin typeface="Arial"/>
                <a:ea typeface="Arial"/>
                <a:cs typeface="Arial"/>
                <a:sym typeface="Arial"/>
              </a:endParaRPr>
            </a:p>
          </p:txBody>
        </p:sp>
        <p:cxnSp>
          <p:nvCxnSpPr>
            <p:cNvPr id="1350" name="Google Shape;1350;p198"/>
            <p:cNvCxnSpPr/>
            <p:nvPr/>
          </p:nvCxnSpPr>
          <p:spPr>
            <a:xfrm>
              <a:off x="1170403" y="3968763"/>
              <a:ext cx="2853200" cy="0"/>
            </a:xfrm>
            <a:prstGeom prst="straightConnector1">
              <a:avLst/>
            </a:prstGeom>
            <a:noFill/>
            <a:ln w="9525" cap="flat" cmpd="sng">
              <a:solidFill>
                <a:srgbClr val="C3C3C3"/>
              </a:solidFill>
              <a:prstDash val="solid"/>
              <a:round/>
              <a:headEnd type="none" w="sm" len="sm"/>
              <a:tailEnd type="none" w="sm" len="sm"/>
            </a:ln>
          </p:spPr>
        </p:cxnSp>
        <p:sp>
          <p:nvSpPr>
            <p:cNvPr id="1351" name="Google Shape;1351;p198"/>
            <p:cNvSpPr txBox="1"/>
            <p:nvPr/>
          </p:nvSpPr>
          <p:spPr>
            <a:xfrm>
              <a:off x="1170403" y="4119955"/>
              <a:ext cx="2853200" cy="1046800"/>
            </a:xfrm>
            <a:prstGeom prst="rect">
              <a:avLst/>
            </a:prstGeom>
            <a:noFill/>
            <a:ln>
              <a:noFill/>
            </a:ln>
          </p:spPr>
          <p:txBody>
            <a:bodyPr spcFirstLastPara="1" wrap="square" lIns="0" tIns="0" rIns="0" bIns="0" anchor="t" anchorCtr="0">
              <a:noAutofit/>
            </a:bodyPr>
            <a:lstStyle/>
            <a:p>
              <a:pPr>
                <a:lnSpc>
                  <a:spcPct val="115000"/>
                </a:lnSpc>
                <a:buClr>
                  <a:srgbClr val="000000"/>
                </a:buClr>
                <a:buSzPts val="1000"/>
              </a:pPr>
              <a:r>
                <a:rPr lang="en-GB" sz="1333">
                  <a:solidFill>
                    <a:schemeClr val="dk1"/>
                  </a:solidFill>
                  <a:latin typeface="Work Sans"/>
                  <a:ea typeface="Work Sans"/>
                  <a:cs typeface="Work Sans"/>
                  <a:sym typeface="Work Sans"/>
                </a:rPr>
                <a:t>Continued work developing their social and emotional skills will help them thrive and serve as protective factors to build resilience so they can navigate future challenges.</a:t>
              </a:r>
              <a:endParaRPr sz="1333">
                <a:solidFill>
                  <a:srgbClr val="000000"/>
                </a:solidFill>
                <a:latin typeface="Arial"/>
                <a:ea typeface="Arial"/>
                <a:cs typeface="Arial"/>
                <a:sym typeface="Arial"/>
              </a:endParaRPr>
            </a:p>
          </p:txBody>
        </p:sp>
        <p:sp>
          <p:nvSpPr>
            <p:cNvPr id="2" name="Rectangle: Rounded Corners 1">
              <a:extLst>
                <a:ext uri="{FF2B5EF4-FFF2-40B4-BE49-F238E27FC236}">
                  <a16:creationId xmlns:a16="http://schemas.microsoft.com/office/drawing/2014/main" id="{94A028EA-BCF2-B7FA-C7DD-2CE43440155F}"/>
                </a:ext>
              </a:extLst>
            </p:cNvPr>
            <p:cNvSpPr/>
            <p:nvPr/>
          </p:nvSpPr>
          <p:spPr>
            <a:xfrm>
              <a:off x="931970" y="2041909"/>
              <a:ext cx="3400201" cy="4037864"/>
            </a:xfrm>
            <a:prstGeom prst="roundRect">
              <a:avLst/>
            </a:prstGeom>
            <a:solidFill>
              <a:srgbClr val="92D050">
                <a:alpha val="30000"/>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Rounded Corners 2">
              <a:extLst>
                <a:ext uri="{FF2B5EF4-FFF2-40B4-BE49-F238E27FC236}">
                  <a16:creationId xmlns:a16="http://schemas.microsoft.com/office/drawing/2014/main" id="{07032453-1D2C-8E27-772C-DD2CE8FEAED7}"/>
                </a:ext>
              </a:extLst>
            </p:cNvPr>
            <p:cNvSpPr/>
            <p:nvPr/>
          </p:nvSpPr>
          <p:spPr>
            <a:xfrm>
              <a:off x="4588134" y="2042435"/>
              <a:ext cx="3400201" cy="4037864"/>
            </a:xfrm>
            <a:prstGeom prst="roundRect">
              <a:avLst/>
            </a:prstGeom>
            <a:solidFill>
              <a:srgbClr val="0070C0">
                <a:alpha val="30000"/>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78B92640-8E86-2123-D7F9-D1F8B76AEAD8}"/>
                </a:ext>
              </a:extLst>
            </p:cNvPr>
            <p:cNvSpPr/>
            <p:nvPr/>
          </p:nvSpPr>
          <p:spPr>
            <a:xfrm>
              <a:off x="8270236" y="2024336"/>
              <a:ext cx="3400201" cy="4037864"/>
            </a:xfrm>
            <a:prstGeom prst="roundRect">
              <a:avLst/>
            </a:prstGeom>
            <a:solidFill>
              <a:srgbClr val="FF0000">
                <a:alpha val="30000"/>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 name="Google Shape;1329;p198">
            <a:extLst>
              <a:ext uri="{FF2B5EF4-FFF2-40B4-BE49-F238E27FC236}">
                <a16:creationId xmlns:a16="http://schemas.microsoft.com/office/drawing/2014/main" id="{C0787326-76E7-7100-929E-697E22B88004}"/>
              </a:ext>
            </a:extLst>
          </p:cNvPr>
          <p:cNvSpPr txBox="1"/>
          <p:nvPr/>
        </p:nvSpPr>
        <p:spPr>
          <a:xfrm>
            <a:off x="862868" y="5873826"/>
            <a:ext cx="10654452" cy="1055600"/>
          </a:xfrm>
          <a:prstGeom prst="rect">
            <a:avLst/>
          </a:prstGeom>
          <a:noFill/>
          <a:ln>
            <a:noFill/>
          </a:ln>
        </p:spPr>
        <p:txBody>
          <a:bodyPr spcFirstLastPara="1" wrap="square" lIns="0" tIns="0" rIns="0" bIns="0" anchor="t" anchorCtr="0">
            <a:noAutofit/>
          </a:bodyPr>
          <a:lstStyle/>
          <a:p>
            <a:r>
              <a:rPr lang="en-US" sz="2000" dirty="0"/>
              <a:t>The DESSA is nationally normed. About </a:t>
            </a:r>
            <a:r>
              <a:rPr lang="en-US" sz="2000" dirty="0">
                <a:solidFill>
                  <a:srgbClr val="00B050"/>
                </a:solidFill>
              </a:rPr>
              <a:t>16%</a:t>
            </a:r>
            <a:r>
              <a:rPr lang="en-US" sz="2000" dirty="0"/>
              <a:t> of students will have a strength; about </a:t>
            </a:r>
            <a:r>
              <a:rPr lang="en-US" sz="2000" dirty="0">
                <a:solidFill>
                  <a:srgbClr val="0070C0"/>
                </a:solidFill>
              </a:rPr>
              <a:t>68%</a:t>
            </a:r>
            <a:r>
              <a:rPr lang="en-US" sz="2000" dirty="0"/>
              <a:t> will be in the typical range; and about </a:t>
            </a:r>
            <a:r>
              <a:rPr lang="en-US" sz="2000" dirty="0">
                <a:solidFill>
                  <a:srgbClr val="FF0000"/>
                </a:solidFill>
              </a:rPr>
              <a:t>16%</a:t>
            </a:r>
            <a:r>
              <a:rPr lang="en-US" sz="2000" dirty="0"/>
              <a:t> will demonstrate a need for instruction.</a:t>
            </a:r>
          </a:p>
        </p:txBody>
      </p:sp>
      <p:sp>
        <p:nvSpPr>
          <p:cNvPr id="7" name="TextBox 6">
            <a:extLst>
              <a:ext uri="{FF2B5EF4-FFF2-40B4-BE49-F238E27FC236}">
                <a16:creationId xmlns:a16="http://schemas.microsoft.com/office/drawing/2014/main" id="{A04C6E2A-F147-B1D8-32F9-05647B48E588}"/>
              </a:ext>
            </a:extLst>
          </p:cNvPr>
          <p:cNvSpPr txBox="1"/>
          <p:nvPr/>
        </p:nvSpPr>
        <p:spPr>
          <a:xfrm>
            <a:off x="921380" y="2077454"/>
            <a:ext cx="1754763" cy="369332"/>
          </a:xfrm>
          <a:prstGeom prst="rect">
            <a:avLst/>
          </a:prstGeom>
          <a:noFill/>
        </p:spPr>
        <p:txBody>
          <a:bodyPr wrap="square" rtlCol="0">
            <a:spAutoFit/>
          </a:bodyPr>
          <a:lstStyle/>
          <a:p>
            <a:pPr algn="ctr"/>
            <a:r>
              <a:rPr lang="en-US" i="1" dirty="0"/>
              <a:t>T-scores:60-72</a:t>
            </a:r>
          </a:p>
        </p:txBody>
      </p:sp>
      <p:sp>
        <p:nvSpPr>
          <p:cNvPr id="8" name="TextBox 7">
            <a:extLst>
              <a:ext uri="{FF2B5EF4-FFF2-40B4-BE49-F238E27FC236}">
                <a16:creationId xmlns:a16="http://schemas.microsoft.com/office/drawing/2014/main" id="{8AC56577-A214-3461-F7DA-B457542E6314}"/>
              </a:ext>
            </a:extLst>
          </p:cNvPr>
          <p:cNvSpPr txBox="1"/>
          <p:nvPr/>
        </p:nvSpPr>
        <p:spPr>
          <a:xfrm>
            <a:off x="4645176" y="2112081"/>
            <a:ext cx="1754763" cy="369332"/>
          </a:xfrm>
          <a:prstGeom prst="rect">
            <a:avLst/>
          </a:prstGeom>
          <a:noFill/>
        </p:spPr>
        <p:txBody>
          <a:bodyPr wrap="square" rtlCol="0">
            <a:spAutoFit/>
          </a:bodyPr>
          <a:lstStyle/>
          <a:p>
            <a:pPr algn="ctr"/>
            <a:r>
              <a:rPr lang="en-US" i="1" dirty="0"/>
              <a:t>T-scores: 41-59</a:t>
            </a:r>
          </a:p>
        </p:txBody>
      </p:sp>
      <p:sp>
        <p:nvSpPr>
          <p:cNvPr id="9" name="TextBox 8">
            <a:extLst>
              <a:ext uri="{FF2B5EF4-FFF2-40B4-BE49-F238E27FC236}">
                <a16:creationId xmlns:a16="http://schemas.microsoft.com/office/drawing/2014/main" id="{0A686E7F-417C-B686-15C6-BEF4C054B302}"/>
              </a:ext>
            </a:extLst>
          </p:cNvPr>
          <p:cNvSpPr txBox="1"/>
          <p:nvPr/>
        </p:nvSpPr>
        <p:spPr>
          <a:xfrm>
            <a:off x="8334806" y="2093948"/>
            <a:ext cx="1754763" cy="369332"/>
          </a:xfrm>
          <a:prstGeom prst="rect">
            <a:avLst/>
          </a:prstGeom>
          <a:noFill/>
        </p:spPr>
        <p:txBody>
          <a:bodyPr wrap="square" rtlCol="0">
            <a:spAutoFit/>
          </a:bodyPr>
          <a:lstStyle/>
          <a:p>
            <a:pPr algn="ctr"/>
            <a:r>
              <a:rPr lang="en-US" i="1" dirty="0"/>
              <a:t>T-scores: 28-40</a:t>
            </a:r>
          </a:p>
        </p:txBody>
      </p:sp>
    </p:spTree>
    <p:custDataLst>
      <p:tags r:id="rId1"/>
    </p:custDataLst>
    <p:extLst>
      <p:ext uri="{BB962C8B-B14F-4D97-AF65-F5344CB8AC3E}">
        <p14:creationId xmlns:p14="http://schemas.microsoft.com/office/powerpoint/2010/main" val="237679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1D75-BEFE-A0C6-2475-EF1CB088E60C}"/>
              </a:ext>
            </a:extLst>
          </p:cNvPr>
          <p:cNvPicPr>
            <a:picLocks noChangeAspect="1"/>
          </p:cNvPicPr>
          <p:nvPr/>
        </p:nvPicPr>
        <p:blipFill>
          <a:blip r:embed="rId3"/>
          <a:srcRect t="3355"/>
          <a:stretch/>
        </p:blipFill>
        <p:spPr>
          <a:xfrm>
            <a:off x="77553" y="264016"/>
            <a:ext cx="12036894" cy="6329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1589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214B-63F1-AC34-03EA-2F5D0D09F484}"/>
              </a:ext>
            </a:extLst>
          </p:cNvPr>
          <p:cNvSpPr>
            <a:spLocks noGrp="1"/>
          </p:cNvSpPr>
          <p:nvPr>
            <p:ph type="title"/>
          </p:nvPr>
        </p:nvSpPr>
        <p:spPr/>
        <p:txBody>
          <a:bodyPr/>
          <a:lstStyle/>
          <a:p>
            <a:pPr>
              <a:lnSpc>
                <a:spcPct val="150000"/>
              </a:lnSpc>
            </a:pPr>
            <a:r>
              <a:rPr lang="en-US"/>
              <a:t>Student-Completed Assessment</a:t>
            </a:r>
          </a:p>
        </p:txBody>
      </p:sp>
      <p:pic>
        <p:nvPicPr>
          <p:cNvPr id="5" name="Picture Placeholder 4">
            <a:extLst>
              <a:ext uri="{FF2B5EF4-FFF2-40B4-BE49-F238E27FC236}">
                <a16:creationId xmlns:a16="http://schemas.microsoft.com/office/drawing/2014/main" id="{312A81BC-B038-5C86-C164-D8B18C8334E3}"/>
              </a:ext>
            </a:extLst>
          </p:cNvPr>
          <p:cNvPicPr>
            <a:picLocks noGrp="1" noChangeAspect="1"/>
          </p:cNvPicPr>
          <p:nvPr>
            <p:ph type="pic" sz="quarter" idx="10"/>
          </p:nvPr>
        </p:nvPicPr>
        <p:blipFill>
          <a:blip r:embed="rId4"/>
          <a:srcRect l="377" t="-1667" r="48731" b="1667"/>
          <a:stretch/>
        </p:blipFill>
        <p:spPr>
          <a:xfrm>
            <a:off x="5989982" y="0"/>
            <a:ext cx="6202017" cy="6858000"/>
          </a:xfrm>
          <a:prstGeom prst="rect">
            <a:avLst/>
          </a:prstGeom>
        </p:spPr>
      </p:pic>
      <p:sp>
        <p:nvSpPr>
          <p:cNvPr id="6" name="TextBox 5">
            <a:extLst>
              <a:ext uri="{FF2B5EF4-FFF2-40B4-BE49-F238E27FC236}">
                <a16:creationId xmlns:a16="http://schemas.microsoft.com/office/drawing/2014/main" id="{E864F187-F244-78CB-7E46-7FE52D582635}"/>
              </a:ext>
            </a:extLst>
          </p:cNvPr>
          <p:cNvSpPr txBox="1"/>
          <p:nvPr/>
        </p:nvSpPr>
        <p:spPr>
          <a:xfrm>
            <a:off x="906225" y="4666680"/>
            <a:ext cx="4672940" cy="95866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a:solidFill>
                  <a:schemeClr val="bg1"/>
                </a:solidFill>
                <a:latin typeface="Arial" panose="020B0604020202020204" pitchFamily="34" charset="0"/>
                <a:cs typeface="Arial" panose="020B0604020202020204" pitchFamily="34" charset="0"/>
              </a:rPr>
              <a:t>DESSA Second Step Middle School Edition Student Self-Report</a:t>
            </a:r>
            <a:endParaRPr lang="en-US" sz="2000">
              <a:solidFill>
                <a:schemeClr val="bg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0774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096000" y="426035"/>
            <a:ext cx="5817326" cy="6217087"/>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a:solidFill>
                <a:srgbClr val="00325E"/>
              </a:solidFill>
              <a:latin typeface="Arial" panose="020B0604020202020204" pitchFamily="34" charset="0"/>
              <a:cs typeface="Arial" panose="020B0604020202020204" pitchFamily="34" charset="0"/>
            </a:endParaRPr>
          </a:p>
          <a:p>
            <a:pPr>
              <a:lnSpc>
                <a:spcPct val="200000"/>
              </a:lnSpc>
            </a:pPr>
            <a:r>
              <a:rPr lang="en-US" sz="220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000">
                <a:solidFill>
                  <a:srgbClr val="00325E"/>
                </a:solidFill>
                <a:latin typeface="+mn-lt"/>
              </a:rPr>
              <a:t>Identify </a:t>
            </a:r>
            <a:r>
              <a:rPr lang="en-US" sz="2000" b="0" i="0">
                <a:solidFill>
                  <a:srgbClr val="00325E"/>
                </a:solidFill>
                <a:effectLst/>
                <a:latin typeface="+mn-lt"/>
              </a:rPr>
              <a:t>key components of the DESSA teacher-completed and student-completed assessments.</a:t>
            </a:r>
            <a:endParaRPr lang="en-US" sz="2000">
              <a:solidFill>
                <a:srgbClr val="00325E"/>
              </a:solidFill>
              <a:latin typeface="+mn-lt"/>
            </a:endParaRPr>
          </a:p>
          <a:p>
            <a:pPr marL="342900" indent="-342900">
              <a:lnSpc>
                <a:spcPct val="150000"/>
              </a:lnSpc>
              <a:buFont typeface="Arial" panose="020B0604020202020204" pitchFamily="34" charset="0"/>
              <a:buChar char="•"/>
            </a:pPr>
            <a:r>
              <a:rPr lang="en-US" sz="2000" b="0" i="0">
                <a:solidFill>
                  <a:srgbClr val="00325E"/>
                </a:solidFill>
                <a:effectLst/>
                <a:latin typeface="+mn-lt"/>
              </a:rPr>
              <a:t>Demonstrate best practices for completing ratings</a:t>
            </a:r>
            <a:r>
              <a:rPr lang="en-US" sz="2000">
                <a:solidFill>
                  <a:srgbClr val="00325E"/>
                </a:solidFill>
                <a:latin typeface="+mn-lt"/>
              </a:rPr>
              <a:t> and interpreting</a:t>
            </a:r>
            <a:r>
              <a:rPr lang="en-US" sz="2000" b="0" i="0">
                <a:solidFill>
                  <a:srgbClr val="00325E"/>
                </a:solidFill>
                <a:effectLst/>
                <a:latin typeface="+mn-lt"/>
              </a:rPr>
              <a:t> the scoring result categories. </a:t>
            </a:r>
            <a:endParaRPr lang="en-US" sz="2000">
              <a:solidFill>
                <a:srgbClr val="00325E"/>
              </a:solidFill>
              <a:latin typeface="+mn-lt"/>
            </a:endParaRPr>
          </a:p>
          <a:p>
            <a:pPr marL="342900" indent="-342900">
              <a:lnSpc>
                <a:spcPct val="150000"/>
              </a:lnSpc>
              <a:buFont typeface="Arial" panose="020B0604020202020204" pitchFamily="34" charset="0"/>
              <a:buChar char="•"/>
            </a:pPr>
            <a:r>
              <a:rPr lang="en-US" sz="2000" b="0" i="0">
                <a:solidFill>
                  <a:srgbClr val="00325E"/>
                </a:solidFill>
                <a:effectLst/>
                <a:latin typeface="+mn-lt"/>
              </a:rPr>
              <a:t>Explore key features of the Educator and Student Portal</a:t>
            </a:r>
            <a:r>
              <a:rPr lang="en-US" sz="2000">
                <a:solidFill>
                  <a:srgbClr val="00325E"/>
                </a:solidFill>
              </a:rPr>
              <a:t>s</a:t>
            </a:r>
            <a:r>
              <a:rPr lang="en-US" sz="2000" b="0" i="0">
                <a:solidFill>
                  <a:srgbClr val="00325E"/>
                </a:solidFill>
                <a:effectLst/>
                <a:latin typeface="+mn-lt"/>
              </a:rPr>
              <a:t>.</a:t>
            </a:r>
            <a:endParaRPr lang="en-US" sz="2000">
              <a:solidFill>
                <a:srgbClr val="00325E"/>
              </a:solidFill>
              <a:latin typeface="+mn-lt"/>
            </a:endParaRPr>
          </a:p>
          <a:p>
            <a:pPr marL="285750" indent="-285750">
              <a:buClr>
                <a:srgbClr val="00325E"/>
              </a:buClr>
              <a:buFont typeface="Arial" panose="020B0604020202020204" pitchFamily="34" charset="0"/>
              <a:buChar char="•"/>
            </a:pPr>
            <a:endParaRPr lang="en-US" sz="200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551BD-DF5E-28D0-D6FE-0910D6B19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BF3B9-CB20-B8CD-F805-818A4B491B7A}"/>
              </a:ext>
            </a:extLst>
          </p:cNvPr>
          <p:cNvSpPr>
            <a:spLocks noGrp="1"/>
          </p:cNvSpPr>
          <p:nvPr>
            <p:ph type="title"/>
          </p:nvPr>
        </p:nvSpPr>
        <p:spPr/>
        <p:txBody>
          <a:bodyPr>
            <a:normAutofit/>
          </a:bodyPr>
          <a:lstStyle/>
          <a:p>
            <a:r>
              <a:rPr lang="en-US" sz="4000"/>
              <a:t>Overview: The DESSA Student Self-Report</a:t>
            </a:r>
          </a:p>
        </p:txBody>
      </p:sp>
      <p:sp>
        <p:nvSpPr>
          <p:cNvPr id="4" name="Text Placeholder 3">
            <a:extLst>
              <a:ext uri="{FF2B5EF4-FFF2-40B4-BE49-F238E27FC236}">
                <a16:creationId xmlns:a16="http://schemas.microsoft.com/office/drawing/2014/main" id="{08314CA6-D559-5FC9-0A31-2719637822B4}"/>
              </a:ext>
            </a:extLst>
          </p:cNvPr>
          <p:cNvSpPr>
            <a:spLocks noGrp="1"/>
          </p:cNvSpPr>
          <p:nvPr>
            <p:ph type="body" sz="half" idx="2"/>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BB4AF8BF-3B89-1FE2-52D9-433FEED4FD41}"/>
              </a:ext>
            </a:extLst>
          </p:cNvPr>
          <p:cNvSpPr txBox="1"/>
          <p:nvPr/>
        </p:nvSpPr>
        <p:spPr>
          <a:xfrm>
            <a:off x="3827720" y="5184115"/>
            <a:ext cx="3566238" cy="1077218"/>
          </a:xfrm>
          <a:prstGeom prst="rect">
            <a:avLst/>
          </a:prstGeom>
          <a:noFill/>
        </p:spPr>
        <p:txBody>
          <a:bodyPr wrap="square" rtlCol="0">
            <a:spAutoFit/>
          </a:bodyPr>
          <a:lstStyle/>
          <a:p>
            <a:pPr algn="ctr">
              <a:buClr>
                <a:srgbClr val="000000"/>
              </a:buClr>
              <a:buFont typeface="Arial"/>
              <a:buNone/>
              <a:defRPr/>
            </a:pPr>
            <a:r>
              <a:rPr lang="en-US" sz="1600" kern="0">
                <a:solidFill>
                  <a:srgbClr val="00325E"/>
                </a:solidFill>
                <a:latin typeface="Arial" panose="020B0604020202020204" pitchFamily="34" charset="0"/>
                <a:cs typeface="Arial" panose="020B0604020202020204" pitchFamily="34" charset="0"/>
                <a:sym typeface="Arial"/>
              </a:rPr>
              <a:t>Assessments are completed by students in the Student Portal, and there are opportunities for goal setting.</a:t>
            </a:r>
          </a:p>
        </p:txBody>
      </p:sp>
      <p:sp>
        <p:nvSpPr>
          <p:cNvPr id="37" name="TextBox 36">
            <a:extLst>
              <a:ext uri="{FF2B5EF4-FFF2-40B4-BE49-F238E27FC236}">
                <a16:creationId xmlns:a16="http://schemas.microsoft.com/office/drawing/2014/main" id="{4FF3EAB7-9251-FC6E-B995-B66CC8881D35}"/>
              </a:ext>
            </a:extLst>
          </p:cNvPr>
          <p:cNvSpPr txBox="1"/>
          <p:nvPr/>
        </p:nvSpPr>
        <p:spPr>
          <a:xfrm>
            <a:off x="8773460" y="5029444"/>
            <a:ext cx="2643839" cy="1077218"/>
          </a:xfrm>
          <a:prstGeom prst="rect">
            <a:avLst/>
          </a:prstGeom>
          <a:noFill/>
        </p:spPr>
        <p:txBody>
          <a:bodyPr wrap="square" rtlCol="0">
            <a:spAutoFit/>
          </a:bodyPr>
          <a:lstStyle/>
          <a:p>
            <a:pPr algn="ctr">
              <a:buClr>
                <a:srgbClr val="000000"/>
              </a:buClr>
              <a:buFont typeface="Arial"/>
              <a:buNone/>
              <a:defRPr/>
            </a:pPr>
            <a:r>
              <a:rPr lang="en-US" sz="1600" kern="0">
                <a:solidFill>
                  <a:srgbClr val="00325E"/>
                </a:solidFill>
                <a:latin typeface="Arial" panose="020B0604020202020204" pitchFamily="34" charset="0"/>
                <a:cs typeface="Arial" panose="020B0604020202020204" pitchFamily="34" charset="0"/>
                <a:sym typeface="Arial"/>
              </a:rPr>
              <a:t>Data &amp; Insights:</a:t>
            </a:r>
          </a:p>
          <a:p>
            <a:pPr algn="ctr">
              <a:buClr>
                <a:srgbClr val="000000"/>
              </a:buClr>
              <a:buFont typeface="Arial"/>
              <a:buNone/>
              <a:defRPr/>
            </a:pPr>
            <a:r>
              <a:rPr lang="en-US" sz="1600" kern="0">
                <a:solidFill>
                  <a:srgbClr val="00325E"/>
                </a:solidFill>
                <a:latin typeface="Arial" panose="020B0604020202020204" pitchFamily="34" charset="0"/>
                <a:cs typeface="Arial" panose="020B0604020202020204" pitchFamily="34" charset="0"/>
                <a:sym typeface="Arial"/>
              </a:rPr>
              <a:t>Educators access </a:t>
            </a:r>
          </a:p>
          <a:p>
            <a:pPr algn="ctr">
              <a:buClr>
                <a:srgbClr val="000000"/>
              </a:buClr>
              <a:buFont typeface="Arial"/>
              <a:buNone/>
              <a:defRPr/>
            </a:pPr>
            <a:r>
              <a:rPr lang="en-US" sz="1600" kern="0">
                <a:solidFill>
                  <a:srgbClr val="00325E"/>
                </a:solidFill>
                <a:latin typeface="Arial" panose="020B0604020202020204" pitchFamily="34" charset="0"/>
                <a:cs typeface="Arial" panose="020B0604020202020204" pitchFamily="34" charset="0"/>
                <a:sym typeface="Arial"/>
              </a:rPr>
              <a:t>SSR data and view students’ progress</a:t>
            </a:r>
          </a:p>
        </p:txBody>
      </p:sp>
      <p:grpSp>
        <p:nvGrpSpPr>
          <p:cNvPr id="38" name="Group 37">
            <a:extLst>
              <a:ext uri="{FF2B5EF4-FFF2-40B4-BE49-F238E27FC236}">
                <a16:creationId xmlns:a16="http://schemas.microsoft.com/office/drawing/2014/main" id="{F5FF79F8-5682-4096-B950-7F55B8F9573D}"/>
              </a:ext>
            </a:extLst>
          </p:cNvPr>
          <p:cNvGrpSpPr/>
          <p:nvPr/>
        </p:nvGrpSpPr>
        <p:grpSpPr>
          <a:xfrm>
            <a:off x="3966166" y="2767927"/>
            <a:ext cx="3443004" cy="1932478"/>
            <a:chOff x="2726586" y="1665771"/>
            <a:chExt cx="3443004" cy="1932478"/>
          </a:xfrm>
        </p:grpSpPr>
        <p:grpSp>
          <p:nvGrpSpPr>
            <p:cNvPr id="39" name="Group 38">
              <a:extLst>
                <a:ext uri="{FF2B5EF4-FFF2-40B4-BE49-F238E27FC236}">
                  <a16:creationId xmlns:a16="http://schemas.microsoft.com/office/drawing/2014/main" id="{9F951D29-5C4E-CAF4-A9C9-0A33231B5C49}"/>
                </a:ext>
              </a:extLst>
            </p:cNvPr>
            <p:cNvGrpSpPr/>
            <p:nvPr/>
          </p:nvGrpSpPr>
          <p:grpSpPr>
            <a:xfrm>
              <a:off x="2726586" y="1665771"/>
              <a:ext cx="2528375" cy="1932478"/>
              <a:chOff x="210922" y="1865009"/>
              <a:chExt cx="2528375" cy="1932478"/>
            </a:xfrm>
          </p:grpSpPr>
          <p:sp>
            <p:nvSpPr>
              <p:cNvPr id="49" name="Google Shape;368;p41">
                <a:extLst>
                  <a:ext uri="{FF2B5EF4-FFF2-40B4-BE49-F238E27FC236}">
                    <a16:creationId xmlns:a16="http://schemas.microsoft.com/office/drawing/2014/main" id="{019308F1-D893-ADCF-E73E-610AD8541D96}"/>
                  </a:ext>
                </a:extLst>
              </p:cNvPr>
              <p:cNvSpPr/>
              <p:nvPr/>
            </p:nvSpPr>
            <p:spPr>
              <a:xfrm>
                <a:off x="210922" y="1865009"/>
                <a:ext cx="2528375" cy="193247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25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pic>
            <p:nvPicPr>
              <p:cNvPr id="50" name="Picture 49">
                <a:extLst>
                  <a:ext uri="{FF2B5EF4-FFF2-40B4-BE49-F238E27FC236}">
                    <a16:creationId xmlns:a16="http://schemas.microsoft.com/office/drawing/2014/main" id="{6BFC7EFD-3D8E-18B7-52B7-2E34D702F060}"/>
                  </a:ext>
                </a:extLst>
              </p:cNvPr>
              <p:cNvPicPr>
                <a:picLocks noChangeAspect="1"/>
              </p:cNvPicPr>
              <p:nvPr/>
            </p:nvPicPr>
            <p:blipFill>
              <a:blip r:embed="rId4"/>
              <a:stretch>
                <a:fillRect/>
              </a:stretch>
            </p:blipFill>
            <p:spPr>
              <a:xfrm>
                <a:off x="306841" y="1961938"/>
                <a:ext cx="2347690" cy="1480677"/>
              </a:xfrm>
              <a:prstGeom prst="rect">
                <a:avLst/>
              </a:prstGeom>
            </p:spPr>
          </p:pic>
        </p:grpSp>
        <p:grpSp>
          <p:nvGrpSpPr>
            <p:cNvPr id="40" name="Group 39">
              <a:extLst>
                <a:ext uri="{FF2B5EF4-FFF2-40B4-BE49-F238E27FC236}">
                  <a16:creationId xmlns:a16="http://schemas.microsoft.com/office/drawing/2014/main" id="{28088376-E4A8-EED4-4B82-335C715A4856}"/>
                </a:ext>
              </a:extLst>
            </p:cNvPr>
            <p:cNvGrpSpPr/>
            <p:nvPr/>
          </p:nvGrpSpPr>
          <p:grpSpPr>
            <a:xfrm>
              <a:off x="5396550" y="1773635"/>
              <a:ext cx="773040" cy="1604821"/>
              <a:chOff x="3300523" y="1966836"/>
              <a:chExt cx="773040" cy="1604821"/>
            </a:xfrm>
          </p:grpSpPr>
          <p:grpSp>
            <p:nvGrpSpPr>
              <p:cNvPr id="41" name="Group 40">
                <a:extLst>
                  <a:ext uri="{FF2B5EF4-FFF2-40B4-BE49-F238E27FC236}">
                    <a16:creationId xmlns:a16="http://schemas.microsoft.com/office/drawing/2014/main" id="{D34D0C5D-4A09-C968-7488-CF9CC69561F4}"/>
                  </a:ext>
                </a:extLst>
              </p:cNvPr>
              <p:cNvGrpSpPr/>
              <p:nvPr/>
            </p:nvGrpSpPr>
            <p:grpSpPr>
              <a:xfrm>
                <a:off x="3300523" y="1966836"/>
                <a:ext cx="773040" cy="1604821"/>
                <a:chOff x="3031609" y="2007245"/>
                <a:chExt cx="840879" cy="1616562"/>
              </a:xfrm>
            </p:grpSpPr>
            <p:grpSp>
              <p:nvGrpSpPr>
                <p:cNvPr id="43" name="Group 42">
                  <a:extLst>
                    <a:ext uri="{FF2B5EF4-FFF2-40B4-BE49-F238E27FC236}">
                      <a16:creationId xmlns:a16="http://schemas.microsoft.com/office/drawing/2014/main" id="{20161C4B-7E42-4D9E-09CF-6A1D814FAD49}"/>
                    </a:ext>
                  </a:extLst>
                </p:cNvPr>
                <p:cNvGrpSpPr/>
                <p:nvPr/>
              </p:nvGrpSpPr>
              <p:grpSpPr>
                <a:xfrm>
                  <a:off x="3031609" y="2007245"/>
                  <a:ext cx="840879" cy="1616562"/>
                  <a:chOff x="3031609" y="2007245"/>
                  <a:chExt cx="840879" cy="1616562"/>
                </a:xfrm>
                <a:effectLst>
                  <a:outerShdw blurRad="50800" dist="38100" dir="2700000" algn="tl" rotWithShape="0">
                    <a:prstClr val="black">
                      <a:alpha val="40000"/>
                    </a:prstClr>
                  </a:outerShdw>
                </a:effectLst>
              </p:grpSpPr>
              <p:sp>
                <p:nvSpPr>
                  <p:cNvPr id="45" name="Google Shape;348;p39">
                    <a:extLst>
                      <a:ext uri="{FF2B5EF4-FFF2-40B4-BE49-F238E27FC236}">
                        <a16:creationId xmlns:a16="http://schemas.microsoft.com/office/drawing/2014/main" id="{81834E14-02CC-E0D9-8944-01A022035C46}"/>
                      </a:ext>
                    </a:extLst>
                  </p:cNvPr>
                  <p:cNvSpPr/>
                  <p:nvPr/>
                </p:nvSpPr>
                <p:spPr>
                  <a:xfrm>
                    <a:off x="3031609" y="2007245"/>
                    <a:ext cx="840879" cy="1616562"/>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32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6" name="Google Shape;349;p39">
                    <a:extLst>
                      <a:ext uri="{FF2B5EF4-FFF2-40B4-BE49-F238E27FC236}">
                        <a16:creationId xmlns:a16="http://schemas.microsoft.com/office/drawing/2014/main" id="{73EFB40C-BD60-C9ED-5DBF-AA8328268DD8}"/>
                      </a:ext>
                    </a:extLst>
                  </p:cNvPr>
                  <p:cNvSpPr/>
                  <p:nvPr/>
                </p:nvSpPr>
                <p:spPr>
                  <a:xfrm>
                    <a:off x="3367829" y="3522046"/>
                    <a:ext cx="167815" cy="55513"/>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7" name="Google Shape;350;p39">
                    <a:extLst>
                      <a:ext uri="{FF2B5EF4-FFF2-40B4-BE49-F238E27FC236}">
                        <a16:creationId xmlns:a16="http://schemas.microsoft.com/office/drawing/2014/main" id="{D5C75290-F76B-C7EC-53D2-F2AC106E084F}"/>
                      </a:ext>
                    </a:extLst>
                  </p:cNvPr>
                  <p:cNvSpPr/>
                  <p:nvPr/>
                </p:nvSpPr>
                <p:spPr>
                  <a:xfrm>
                    <a:off x="3185058" y="2064478"/>
                    <a:ext cx="33069" cy="30649"/>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8" name="Google Shape;351;p39">
                    <a:extLst>
                      <a:ext uri="{FF2B5EF4-FFF2-40B4-BE49-F238E27FC236}">
                        <a16:creationId xmlns:a16="http://schemas.microsoft.com/office/drawing/2014/main" id="{90993BD3-9CA1-9E73-A999-84A964A7293A}"/>
                      </a:ext>
                    </a:extLst>
                  </p:cNvPr>
                  <p:cNvSpPr/>
                  <p:nvPr/>
                </p:nvSpPr>
                <p:spPr>
                  <a:xfrm>
                    <a:off x="3370950" y="2067950"/>
                    <a:ext cx="162196" cy="23714"/>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grpSp>
            <p:pic>
              <p:nvPicPr>
                <p:cNvPr id="44" name="Picture 43" descr="Graphical user interface&#10;&#10;Description automatically generated">
                  <a:extLst>
                    <a:ext uri="{FF2B5EF4-FFF2-40B4-BE49-F238E27FC236}">
                      <a16:creationId xmlns:a16="http://schemas.microsoft.com/office/drawing/2014/main" id="{34DFA19E-033A-3533-D6E5-1E09E93C02D2}"/>
                    </a:ext>
                  </a:extLst>
                </p:cNvPr>
                <p:cNvPicPr>
                  <a:picLocks noChangeAspect="1"/>
                </p:cNvPicPr>
                <p:nvPr/>
              </p:nvPicPr>
              <p:blipFill rotWithShape="1">
                <a:blip r:embed="rId5"/>
                <a:srcRect b="18160"/>
                <a:stretch/>
              </p:blipFill>
              <p:spPr>
                <a:xfrm>
                  <a:off x="3047488" y="2146478"/>
                  <a:ext cx="810236" cy="1329320"/>
                </a:xfrm>
                <a:prstGeom prst="rect">
                  <a:avLst/>
                </a:prstGeom>
              </p:spPr>
            </p:pic>
          </p:grpSp>
          <p:pic>
            <p:nvPicPr>
              <p:cNvPr id="42" name="Picture 41">
                <a:extLst>
                  <a:ext uri="{FF2B5EF4-FFF2-40B4-BE49-F238E27FC236}">
                    <a16:creationId xmlns:a16="http://schemas.microsoft.com/office/drawing/2014/main" id="{B8DAEE3C-435D-A19A-A1A3-C7353AC58B28}"/>
                  </a:ext>
                </a:extLst>
              </p:cNvPr>
              <p:cNvPicPr>
                <a:picLocks noChangeAspect="1"/>
              </p:cNvPicPr>
              <p:nvPr/>
            </p:nvPicPr>
            <p:blipFill rotWithShape="1">
              <a:blip r:embed="rId6">
                <a:extLst>
                  <a:ext uri="{28A0092B-C50C-407E-A947-70E740481C1C}">
                    <a14:useLocalDpi xmlns:a14="http://schemas.microsoft.com/office/drawing/2010/main" val="0"/>
                  </a:ext>
                </a:extLst>
              </a:blip>
              <a:srcRect l="8312" t="6848" r="8180" b="16081"/>
              <a:stretch/>
            </p:blipFill>
            <p:spPr>
              <a:xfrm>
                <a:off x="3313482" y="2096849"/>
                <a:ext cx="744869" cy="1342237"/>
              </a:xfrm>
              <a:prstGeom prst="rect">
                <a:avLst/>
              </a:prstGeom>
              <a:noFill/>
            </p:spPr>
          </p:pic>
        </p:grpSp>
      </p:grpSp>
      <p:pic>
        <p:nvPicPr>
          <p:cNvPr id="51" name="Picture 50" descr="A blue check boxes with check marks&#10;&#10;Description automatically generated">
            <a:extLst>
              <a:ext uri="{FF2B5EF4-FFF2-40B4-BE49-F238E27FC236}">
                <a16:creationId xmlns:a16="http://schemas.microsoft.com/office/drawing/2014/main" id="{1CB2F1A3-954C-D0A5-C176-ED20422820B0}"/>
              </a:ext>
            </a:extLst>
          </p:cNvPr>
          <p:cNvPicPr>
            <a:picLocks noChangeAspect="1"/>
          </p:cNvPicPr>
          <p:nvPr/>
        </p:nvPicPr>
        <p:blipFill>
          <a:blip r:embed="rId7"/>
          <a:srcRect l="20877" t="11260" r="20073" b="11994"/>
          <a:stretch/>
        </p:blipFill>
        <p:spPr>
          <a:xfrm>
            <a:off x="570523" y="2450791"/>
            <a:ext cx="2889992" cy="3756128"/>
          </a:xfrm>
          <a:prstGeom prst="rect">
            <a:avLst/>
          </a:prstGeom>
        </p:spPr>
      </p:pic>
      <p:pic>
        <p:nvPicPr>
          <p:cNvPr id="52" name="Picture 51" descr="A computer with a sign in screen&#10;&#10;Description automatically generated">
            <a:extLst>
              <a:ext uri="{FF2B5EF4-FFF2-40B4-BE49-F238E27FC236}">
                <a16:creationId xmlns:a16="http://schemas.microsoft.com/office/drawing/2014/main" id="{0304F58A-113B-16C9-BE57-B0C6DD6044B2}"/>
              </a:ext>
            </a:extLst>
          </p:cNvPr>
          <p:cNvPicPr>
            <a:picLocks noChangeAspect="1"/>
          </p:cNvPicPr>
          <p:nvPr/>
        </p:nvPicPr>
        <p:blipFill>
          <a:blip r:embed="rId8"/>
          <a:srcRect t="17099" b="18924"/>
          <a:stretch/>
        </p:blipFill>
        <p:spPr>
          <a:xfrm>
            <a:off x="7718265" y="2304909"/>
            <a:ext cx="4500370" cy="2879206"/>
          </a:xfrm>
          <a:prstGeom prst="rect">
            <a:avLst/>
          </a:prstGeom>
        </p:spPr>
      </p:pic>
    </p:spTree>
    <p:extLst>
      <p:ext uri="{BB962C8B-B14F-4D97-AF65-F5344CB8AC3E}">
        <p14:creationId xmlns:p14="http://schemas.microsoft.com/office/powerpoint/2010/main" val="3576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108A-6D3F-80F1-1463-788BE1AE8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862A0-3783-2F9E-C0B1-476EED4820AB}"/>
              </a:ext>
            </a:extLst>
          </p:cNvPr>
          <p:cNvSpPr>
            <a:spLocks noGrp="1"/>
          </p:cNvSpPr>
          <p:nvPr>
            <p:ph type="title"/>
          </p:nvPr>
        </p:nvSpPr>
        <p:spPr/>
        <p:txBody>
          <a:bodyPr>
            <a:normAutofit/>
          </a:bodyPr>
          <a:lstStyle/>
          <a:p>
            <a:r>
              <a:rPr lang="en-US" sz="4000"/>
              <a:t>Sample Student Self-Report Questions</a:t>
            </a:r>
          </a:p>
        </p:txBody>
      </p:sp>
      <p:pic>
        <p:nvPicPr>
          <p:cNvPr id="1026" name="Picture 2" descr="A screenshot of a computer&#10;&#10;Description automatically generated">
            <a:extLst>
              <a:ext uri="{FF2B5EF4-FFF2-40B4-BE49-F238E27FC236}">
                <a16:creationId xmlns:a16="http://schemas.microsoft.com/office/drawing/2014/main" id="{076BFB75-9174-4DE0-DBF4-38B2CF533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854" y="1654067"/>
            <a:ext cx="6472238" cy="536850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405"/>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ADB01-54E1-6D5C-65F3-8A54836A022F}"/>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a:xfrm>
            <a:off x="1163414" y="464213"/>
            <a:ext cx="10532457" cy="986631"/>
          </a:xfrm>
        </p:spPr>
        <p:txBody>
          <a:bodyPr>
            <a:normAutofit fontScale="90000"/>
          </a:bodyPr>
          <a:lstStyle/>
          <a:p>
            <a:r>
              <a:rPr lang="en-US" sz="4000" dirty="0"/>
              <a:t>DESSA Second Step Student-Completed Results </a:t>
            </a:r>
            <a:br>
              <a:rPr lang="en-US" sz="4000" dirty="0"/>
            </a:br>
            <a:endParaRPr lang="en-US" sz="4000" dirty="0"/>
          </a:p>
        </p:txBody>
      </p:sp>
      <p:pic>
        <p:nvPicPr>
          <p:cNvPr id="5" name="Picture 4">
            <a:extLst>
              <a:ext uri="{FF2B5EF4-FFF2-40B4-BE49-F238E27FC236}">
                <a16:creationId xmlns:a16="http://schemas.microsoft.com/office/drawing/2014/main" id="{81B0235B-6D95-9F82-A64D-397F9790976C}"/>
              </a:ext>
            </a:extLst>
          </p:cNvPr>
          <p:cNvPicPr>
            <a:picLocks noChangeAspect="1"/>
          </p:cNvPicPr>
          <p:nvPr/>
        </p:nvPicPr>
        <p:blipFill>
          <a:blip r:embed="rId4"/>
          <a:stretch>
            <a:fillRect/>
          </a:stretch>
        </p:blipFill>
        <p:spPr>
          <a:xfrm>
            <a:off x="667165" y="1450844"/>
            <a:ext cx="10857669" cy="4511702"/>
          </a:xfrm>
          <a:prstGeom prst="rect">
            <a:avLst/>
          </a:prstGeom>
          <a:effectLst>
            <a:outerShdw blurRad="50800" dist="38100" dir="2700000" algn="tl" rotWithShape="0">
              <a:prstClr val="black">
                <a:alpha val="40000"/>
              </a:prstClr>
            </a:outerShdw>
          </a:effectLst>
        </p:spPr>
      </p:pic>
      <p:sp>
        <p:nvSpPr>
          <p:cNvPr id="7" name="Title 2">
            <a:extLst>
              <a:ext uri="{FF2B5EF4-FFF2-40B4-BE49-F238E27FC236}">
                <a16:creationId xmlns:a16="http://schemas.microsoft.com/office/drawing/2014/main" id="{AB055CC8-CDCF-E0C6-DCE7-3F236505AD94}"/>
              </a:ext>
            </a:extLst>
          </p:cNvPr>
          <p:cNvSpPr txBox="1">
            <a:spLocks/>
          </p:cNvSpPr>
          <p:nvPr/>
        </p:nvSpPr>
        <p:spPr>
          <a:xfrm>
            <a:off x="7770814" y="1450844"/>
            <a:ext cx="3754020" cy="986631"/>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000" kern="1200">
                <a:solidFill>
                  <a:srgbClr val="00325E"/>
                </a:solidFill>
                <a:latin typeface="Arial" panose="020B0604020202020204" pitchFamily="34" charset="0"/>
                <a:ea typeface="+mj-ea"/>
                <a:cs typeface="Arial" panose="020B0604020202020204" pitchFamily="34" charset="0"/>
              </a:defRPr>
            </a:lvl1pPr>
          </a:lstStyle>
          <a:p>
            <a:pPr algn="ctr"/>
            <a:r>
              <a:rPr lang="en-US" sz="4000" b="1" dirty="0">
                <a:solidFill>
                  <a:srgbClr val="FF612F"/>
                </a:solidFill>
              </a:rPr>
              <a:t>Educator View </a:t>
            </a:r>
          </a:p>
        </p:txBody>
      </p:sp>
    </p:spTree>
    <p:extLst>
      <p:ext uri="{BB962C8B-B14F-4D97-AF65-F5344CB8AC3E}">
        <p14:creationId xmlns:p14="http://schemas.microsoft.com/office/powerpoint/2010/main" val="329903880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C1985-0BCF-8C76-A266-16C47D6DF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FBBAE3-4816-90B9-C60D-07AC7398E5E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7D09659E-2481-68D6-ADFB-9BDC5054AC99}"/>
              </a:ext>
            </a:extLst>
          </p:cNvPr>
          <p:cNvSpPr>
            <a:spLocks noGrp="1"/>
          </p:cNvSpPr>
          <p:nvPr>
            <p:ph type="title"/>
          </p:nvPr>
        </p:nvSpPr>
        <p:spPr>
          <a:xfrm>
            <a:off x="1292113" y="481147"/>
            <a:ext cx="10532457" cy="986631"/>
          </a:xfrm>
        </p:spPr>
        <p:txBody>
          <a:bodyPr>
            <a:normAutofit fontScale="90000"/>
          </a:bodyPr>
          <a:lstStyle/>
          <a:p>
            <a:r>
              <a:rPr lang="en-US" sz="4000" dirty="0"/>
              <a:t>DESSA Second Step Student-Completed Results </a:t>
            </a:r>
            <a:br>
              <a:rPr lang="en-US" sz="4000" dirty="0"/>
            </a:br>
            <a:endParaRPr lang="en-US" sz="4000" dirty="0"/>
          </a:p>
        </p:txBody>
      </p:sp>
      <p:pic>
        <p:nvPicPr>
          <p:cNvPr id="4" name="Picture 3">
            <a:extLst>
              <a:ext uri="{FF2B5EF4-FFF2-40B4-BE49-F238E27FC236}">
                <a16:creationId xmlns:a16="http://schemas.microsoft.com/office/drawing/2014/main" id="{C1A3627E-2CAC-C40F-09E6-DD1178D19043}"/>
              </a:ext>
            </a:extLst>
          </p:cNvPr>
          <p:cNvPicPr>
            <a:picLocks noChangeAspect="1"/>
          </p:cNvPicPr>
          <p:nvPr/>
        </p:nvPicPr>
        <p:blipFill>
          <a:blip r:embed="rId4"/>
          <a:stretch>
            <a:fillRect/>
          </a:stretch>
        </p:blipFill>
        <p:spPr>
          <a:xfrm>
            <a:off x="968602" y="1779378"/>
            <a:ext cx="10254795" cy="4784107"/>
          </a:xfrm>
          <a:prstGeom prst="rect">
            <a:avLst/>
          </a:prstGeom>
          <a:effectLst>
            <a:outerShdw blurRad="50800" dist="38100" dir="2700000" algn="tl" rotWithShape="0">
              <a:prstClr val="black">
                <a:alpha val="40000"/>
              </a:prstClr>
            </a:outerShdw>
          </a:effectLst>
        </p:spPr>
      </p:pic>
      <p:sp>
        <p:nvSpPr>
          <p:cNvPr id="6" name="Title 2">
            <a:extLst>
              <a:ext uri="{FF2B5EF4-FFF2-40B4-BE49-F238E27FC236}">
                <a16:creationId xmlns:a16="http://schemas.microsoft.com/office/drawing/2014/main" id="{7095D6D7-94AC-DB64-AA54-F30B5B29C1C6}"/>
              </a:ext>
            </a:extLst>
          </p:cNvPr>
          <p:cNvSpPr txBox="1">
            <a:spLocks/>
          </p:cNvSpPr>
          <p:nvPr/>
        </p:nvSpPr>
        <p:spPr>
          <a:xfrm>
            <a:off x="3984514" y="1615680"/>
            <a:ext cx="3754020" cy="986631"/>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000" kern="1200">
                <a:solidFill>
                  <a:srgbClr val="00325E"/>
                </a:solidFill>
                <a:latin typeface="Arial" panose="020B0604020202020204" pitchFamily="34" charset="0"/>
                <a:ea typeface="+mj-ea"/>
                <a:cs typeface="Arial" panose="020B0604020202020204" pitchFamily="34" charset="0"/>
              </a:defRPr>
            </a:lvl1pPr>
          </a:lstStyle>
          <a:p>
            <a:pPr algn="ctr"/>
            <a:r>
              <a:rPr lang="en-US" sz="4000" b="1" dirty="0">
                <a:solidFill>
                  <a:srgbClr val="FF612F"/>
                </a:solidFill>
              </a:rPr>
              <a:t>Student View </a:t>
            </a:r>
          </a:p>
        </p:txBody>
      </p:sp>
    </p:spTree>
    <p:extLst>
      <p:ext uri="{BB962C8B-B14F-4D97-AF65-F5344CB8AC3E}">
        <p14:creationId xmlns:p14="http://schemas.microsoft.com/office/powerpoint/2010/main" val="129796091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36345" r="3528"/>
          <a:stretch/>
        </p:blipFill>
        <p:spPr>
          <a:xfrm>
            <a:off x="6007101" y="0"/>
            <a:ext cx="6184900" cy="6858000"/>
          </a:xfrm>
          <a:prstGeom prst="rect">
            <a:avLst/>
          </a:prstGeom>
          <a:noFill/>
        </p:spPr>
      </p:pic>
      <p:sp>
        <p:nvSpPr>
          <p:cNvPr id="8" name="Text Placeholder 7">
            <a:extLst>
              <a:ext uri="{FF2B5EF4-FFF2-40B4-BE49-F238E27FC236}">
                <a16:creationId xmlns:a16="http://schemas.microsoft.com/office/drawing/2014/main" id="{2272EEA0-0ABB-A088-70FE-5CC96BD01560}"/>
              </a:ext>
            </a:extLst>
          </p:cNvPr>
          <p:cNvSpPr>
            <a:spLocks noGrp="1"/>
          </p:cNvSpPr>
          <p:nvPr>
            <p:ph type="body" sz="half" idx="11"/>
          </p:nvPr>
        </p:nvSpPr>
        <p:spPr/>
        <p:txBody>
          <a:bodyPr>
            <a:normAutofit fontScale="92500" lnSpcReduction="10000"/>
          </a:bodyPr>
          <a:lstStyle/>
          <a:p>
            <a:endParaRPr lang="en-US"/>
          </a:p>
        </p:txBody>
      </p:sp>
      <p:sp>
        <p:nvSpPr>
          <p:cNvPr id="2" name="Rectangle 1">
            <a:extLst>
              <a:ext uri="{FF2B5EF4-FFF2-40B4-BE49-F238E27FC236}">
                <a16:creationId xmlns:a16="http://schemas.microsoft.com/office/drawing/2014/main" id="{E7A11802-7F93-BFC5-F2E9-27A4206281A8}"/>
              </a:ext>
            </a:extLst>
          </p:cNvPr>
          <p:cNvSpPr/>
          <p:nvPr/>
        </p:nvSpPr>
        <p:spPr>
          <a:xfrm>
            <a:off x="666750" y="4171950"/>
            <a:ext cx="1962150" cy="685800"/>
          </a:xfrm>
          <a:prstGeom prst="rect">
            <a:avLst/>
          </a:prstGeom>
          <a:solidFill>
            <a:srgbClr val="FFF8EC"/>
          </a:solidFill>
          <a:ln>
            <a:solidFill>
              <a:srgbClr val="FF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832401" y="916783"/>
            <a:ext cx="4336498" cy="5636384"/>
          </a:xfrm>
        </p:spPr>
        <p:txBody>
          <a:bodyPr anchor="b">
            <a:noAutofit/>
          </a:bodyPr>
          <a:lstStyle/>
          <a:p>
            <a:r>
              <a:rPr lang="en-US" sz="3600" b="1"/>
              <a:t>Think-Pair-Share</a:t>
            </a:r>
            <a:r>
              <a:rPr lang="en-US" sz="2800"/>
              <a:t>: </a:t>
            </a:r>
            <a:br>
              <a:rPr lang="en-US" sz="2800"/>
            </a:br>
            <a:br>
              <a:rPr lang="en-US" sz="2800"/>
            </a:br>
            <a:r>
              <a:rPr lang="en-US" sz="2800"/>
              <a:t>How might a strength-based approach improve:</a:t>
            </a:r>
            <a:br>
              <a:rPr lang="en-US" sz="2800"/>
            </a:br>
            <a:br>
              <a:rPr lang="en-US" sz="2800"/>
            </a:br>
            <a:r>
              <a:rPr lang="en-US" sz="2800"/>
              <a:t>Conversations about students?</a:t>
            </a:r>
            <a:br>
              <a:rPr lang="en-US" sz="2800"/>
            </a:br>
            <a:br>
              <a:rPr lang="en-US" sz="2800"/>
            </a:br>
            <a:r>
              <a:rPr lang="en-US" sz="2800"/>
              <a:t>Culture and climate?</a:t>
            </a:r>
            <a:br>
              <a:rPr lang="en-US" sz="2800"/>
            </a:br>
            <a:br>
              <a:rPr lang="en-US" sz="2800"/>
            </a:br>
            <a:r>
              <a:rPr lang="en-US" sz="2800"/>
              <a:t>Engagement with families?</a:t>
            </a:r>
            <a:br>
              <a:rPr lang="en-US" sz="2800"/>
            </a:br>
            <a:endParaRPr lang="en-US" sz="2800"/>
          </a:p>
        </p:txBody>
      </p:sp>
    </p:spTree>
    <p:extLst>
      <p:ext uri="{BB962C8B-B14F-4D97-AF65-F5344CB8AC3E}">
        <p14:creationId xmlns:p14="http://schemas.microsoft.com/office/powerpoint/2010/main" val="356838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9450" y="2764251"/>
            <a:ext cx="4336498" cy="1329497"/>
          </a:xfrm>
        </p:spPr>
        <p:txBody>
          <a:bodyPr>
            <a:noAutofit/>
          </a:bodyPr>
          <a:lstStyle/>
          <a:p>
            <a:r>
              <a:rPr lang="en-US" sz="7000"/>
              <a:t>Q &amp; A</a:t>
            </a:r>
          </a:p>
        </p:txBody>
      </p:sp>
      <p:sp>
        <p:nvSpPr>
          <p:cNvPr id="3" name="Text Placeholder 2">
            <a:extLst>
              <a:ext uri="{FF2B5EF4-FFF2-40B4-BE49-F238E27FC236}">
                <a16:creationId xmlns:a16="http://schemas.microsoft.com/office/drawing/2014/main" id="{93E040C2-B16D-AA3F-410E-A719575E6667}"/>
              </a:ext>
            </a:extLst>
          </p:cNvPr>
          <p:cNvSpPr>
            <a:spLocks noGrp="1"/>
          </p:cNvSpPr>
          <p:nvPr>
            <p:ph type="body" idx="1"/>
          </p:nvPr>
        </p:nvSpPr>
        <p:spPr>
          <a:xfrm>
            <a:off x="831850" y="4476404"/>
            <a:ext cx="4336498" cy="1895028"/>
          </a:xfrm>
        </p:spPr>
        <p:txBody>
          <a:bodyPr>
            <a:noAutofit/>
          </a:bodyPr>
          <a:lstStyle/>
          <a:p>
            <a:pPr>
              <a:lnSpc>
                <a:spcPct val="200000"/>
              </a:lnSpc>
            </a:pPr>
            <a:r>
              <a:rPr lang="en-US" sz="1800"/>
              <a:t>What questions, curiosities, or big ideas would you like to share regarding any of the DESSA assessments?</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3"/>
          <a:srcRect l="17507" t="2188" r="8767" b="2188"/>
          <a:stretch/>
        </p:blipFill>
        <p:spPr>
          <a:xfrm>
            <a:off x="5372099" y="0"/>
            <a:ext cx="7048499" cy="6858000"/>
          </a:xfrm>
          <a:prstGeom prst="rect">
            <a:avLst/>
          </a:prstGeom>
        </p:spPr>
      </p:pic>
      <p:sp>
        <p:nvSpPr>
          <p:cNvPr id="6" name="Text Placeholder 5">
            <a:extLst>
              <a:ext uri="{FF2B5EF4-FFF2-40B4-BE49-F238E27FC236}">
                <a16:creationId xmlns:a16="http://schemas.microsoft.com/office/drawing/2014/main" id="{2BBA66A4-3FCB-4445-8D30-4E2C205E726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397742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6E9B01-2816-F945-F04E-0701F00D4577}"/>
              </a:ext>
            </a:extLst>
          </p:cNvPr>
          <p:cNvSpPr>
            <a:spLocks noGrp="1"/>
          </p:cNvSpPr>
          <p:nvPr>
            <p:ph type="ctrTitle"/>
          </p:nvPr>
        </p:nvSpPr>
        <p:spPr/>
        <p:txBody>
          <a:bodyPr/>
          <a:lstStyle/>
          <a:p>
            <a:r>
              <a:rPr lang="en-US"/>
              <a:t>Take a break!</a:t>
            </a:r>
          </a:p>
        </p:txBody>
      </p:sp>
      <p:sp>
        <p:nvSpPr>
          <p:cNvPr id="8" name="Subtitle 7">
            <a:extLst>
              <a:ext uri="{FF2B5EF4-FFF2-40B4-BE49-F238E27FC236}">
                <a16:creationId xmlns:a16="http://schemas.microsoft.com/office/drawing/2014/main" id="{EE6A398D-18A7-208D-9F96-EF1F053A127F}"/>
              </a:ext>
            </a:extLst>
          </p:cNvPr>
          <p:cNvSpPr>
            <a:spLocks noGrp="1"/>
          </p:cNvSpPr>
          <p:nvPr>
            <p:ph type="subTitle" idx="1"/>
          </p:nvPr>
        </p:nvSpPr>
        <p:spPr/>
        <p:txBody>
          <a:bodyPr/>
          <a:lstStyle/>
          <a:p>
            <a:endParaRPr lang="en-US"/>
          </a:p>
          <a:p>
            <a:r>
              <a:rPr lang="en-US"/>
              <a:t>Let’s meet back in 5 mins</a:t>
            </a:r>
          </a:p>
        </p:txBody>
      </p:sp>
      <p:sp>
        <p:nvSpPr>
          <p:cNvPr id="9" name="Text Placeholder 8">
            <a:extLst>
              <a:ext uri="{FF2B5EF4-FFF2-40B4-BE49-F238E27FC236}">
                <a16:creationId xmlns:a16="http://schemas.microsoft.com/office/drawing/2014/main" id="{A00E4809-9AA0-1777-DCE0-57C254C8AB93}"/>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905251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title"/>
          </p:nvPr>
        </p:nvSpPr>
        <p:spPr/>
        <p:txBody>
          <a:bodyPr/>
          <a:lstStyle/>
          <a:p>
            <a:r>
              <a:rPr lang="en-US"/>
              <a:t>How to Complete a DESSA Rating</a:t>
            </a:r>
          </a:p>
        </p:txBody>
      </p:sp>
      <p:sp>
        <p:nvSpPr>
          <p:cNvPr id="3" name="Text Placeholder 2">
            <a:extLst>
              <a:ext uri="{FF2B5EF4-FFF2-40B4-BE49-F238E27FC236}">
                <a16:creationId xmlns:a16="http://schemas.microsoft.com/office/drawing/2014/main" id="{7D3B5F77-D3A7-6B26-96EE-5927E4DFE76C}"/>
              </a:ext>
            </a:extLst>
          </p:cNvPr>
          <p:cNvSpPr>
            <a:spLocks noGrp="1"/>
          </p:cNvSpPr>
          <p:nvPr>
            <p:ph type="body" idx="1"/>
          </p:nvPr>
        </p:nvSpPr>
        <p:spPr>
          <a:xfrm>
            <a:off x="831850" y="4442656"/>
            <a:ext cx="4654550" cy="2029395"/>
          </a:xfrm>
        </p:spPr>
        <p:txBody>
          <a:bodyPr>
            <a:noAutofit/>
          </a:bodyPr>
          <a:lstStyle/>
          <a:p>
            <a:pPr>
              <a:lnSpc>
                <a:spcPct val="170000"/>
              </a:lnSpc>
            </a:pPr>
            <a:r>
              <a:rPr lang="en-US" sz="1600" b="0" i="0">
                <a:effectLst/>
              </a:rPr>
              <a:t>Now that we know what the DESSA is, let’s practice how to use it. It’s time to complete a rating. This information is most relevant to those using the DESSA teacher-completed forms.</a:t>
            </a:r>
            <a:endParaRPr lang="en-US" sz="1600" b="0"/>
          </a:p>
        </p:txBody>
      </p:sp>
      <p:pic>
        <p:nvPicPr>
          <p:cNvPr id="7170" name="Picture 2" descr="How to Become a Computer Science Teacher in Texas">
            <a:extLst>
              <a:ext uri="{FF2B5EF4-FFF2-40B4-BE49-F238E27FC236}">
                <a16:creationId xmlns:a16="http://schemas.microsoft.com/office/drawing/2014/main" id="{4DAE9B77-6AB1-4AE2-A0B8-47B04BFD4B7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58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CACB-90B2-966B-F147-B56EEB35C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C5CF8-E2C5-EE81-DB2B-CAD07AEB797B}"/>
              </a:ext>
            </a:extLst>
          </p:cNvPr>
          <p:cNvSpPr>
            <a:spLocks noGrp="1"/>
          </p:cNvSpPr>
          <p:nvPr>
            <p:ph type="title"/>
          </p:nvPr>
        </p:nvSpPr>
        <p:spPr/>
        <p:txBody>
          <a:bodyPr>
            <a:normAutofit/>
          </a:bodyPr>
          <a:lstStyle/>
          <a:p>
            <a:r>
              <a:rPr lang="en-US" sz="4000"/>
              <a:t>Tips for Educators Preparing to Rate</a:t>
            </a:r>
          </a:p>
        </p:txBody>
      </p:sp>
      <p:sp>
        <p:nvSpPr>
          <p:cNvPr id="4" name="Text Placeholder 3">
            <a:extLst>
              <a:ext uri="{FF2B5EF4-FFF2-40B4-BE49-F238E27FC236}">
                <a16:creationId xmlns:a16="http://schemas.microsoft.com/office/drawing/2014/main" id="{BFED02FA-D121-F2BE-3CB5-71E25FFE58C8}"/>
              </a:ext>
            </a:extLst>
          </p:cNvPr>
          <p:cNvSpPr>
            <a:spLocks noGrp="1"/>
          </p:cNvSpPr>
          <p:nvPr>
            <p:ph type="body" sz="half" idx="2"/>
          </p:nvPr>
        </p:nvSpPr>
        <p:spPr/>
        <p:txBody>
          <a:bodyPr>
            <a:normAutofit fontScale="92500" lnSpcReduction="10000"/>
          </a:bodyPr>
          <a:lstStyle/>
          <a:p>
            <a:endParaRPr lang="en-US"/>
          </a:p>
        </p:txBody>
      </p:sp>
      <p:sp>
        <p:nvSpPr>
          <p:cNvPr id="5" name="Content Placeholder 2">
            <a:extLst>
              <a:ext uri="{FF2B5EF4-FFF2-40B4-BE49-F238E27FC236}">
                <a16:creationId xmlns:a16="http://schemas.microsoft.com/office/drawing/2014/main" id="{910D8FBB-CE1E-8B09-7C07-5DB493A166B4}"/>
              </a:ext>
            </a:extLst>
          </p:cNvPr>
          <p:cNvSpPr txBox="1">
            <a:spLocks/>
          </p:cNvSpPr>
          <p:nvPr/>
        </p:nvSpPr>
        <p:spPr>
          <a:xfrm>
            <a:off x="681747" y="2237744"/>
            <a:ext cx="10828506" cy="41082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20252E"/>
              </a:buClr>
            </a:pPr>
            <a:r>
              <a:rPr lang="en-US">
                <a:solidFill>
                  <a:srgbClr val="20252E"/>
                </a:solidFill>
              </a:rPr>
              <a:t>Be intentional in observation.</a:t>
            </a:r>
          </a:p>
          <a:p>
            <a:pPr>
              <a:lnSpc>
                <a:spcPct val="200000"/>
              </a:lnSpc>
              <a:buClr>
                <a:srgbClr val="20252E"/>
              </a:buClr>
            </a:pPr>
            <a:r>
              <a:rPr lang="en-US">
                <a:solidFill>
                  <a:srgbClr val="20252E"/>
                </a:solidFill>
              </a:rPr>
              <a:t>Get familiar with the DESSA items.</a:t>
            </a:r>
          </a:p>
          <a:p>
            <a:pPr>
              <a:lnSpc>
                <a:spcPct val="200000"/>
              </a:lnSpc>
              <a:buClr>
                <a:srgbClr val="20252E"/>
              </a:buClr>
            </a:pPr>
            <a:r>
              <a:rPr lang="en-US">
                <a:solidFill>
                  <a:srgbClr val="20252E"/>
                </a:solidFill>
              </a:rPr>
              <a:t>Don’t overthink it.</a:t>
            </a:r>
          </a:p>
          <a:p>
            <a:pPr>
              <a:lnSpc>
                <a:spcPct val="200000"/>
              </a:lnSpc>
              <a:buClr>
                <a:srgbClr val="20252E"/>
              </a:buClr>
            </a:pPr>
            <a:r>
              <a:rPr lang="en-US">
                <a:solidFill>
                  <a:srgbClr val="20252E"/>
                </a:solidFill>
              </a:rPr>
              <a:t>Stick to </a:t>
            </a:r>
            <a:r>
              <a:rPr lang="en-US" u="sng">
                <a:solidFill>
                  <a:srgbClr val="20252E"/>
                </a:solidFill>
              </a:rPr>
              <a:t>your</a:t>
            </a:r>
            <a:r>
              <a:rPr lang="en-US">
                <a:solidFill>
                  <a:srgbClr val="20252E"/>
                </a:solidFill>
              </a:rPr>
              <a:t> facts.</a:t>
            </a:r>
          </a:p>
          <a:p>
            <a:pPr>
              <a:lnSpc>
                <a:spcPct val="200000"/>
              </a:lnSpc>
              <a:buClr>
                <a:srgbClr val="20252E"/>
              </a:buClr>
            </a:pPr>
            <a:r>
              <a:rPr lang="en-US">
                <a:solidFill>
                  <a:srgbClr val="20252E"/>
                </a:solidFill>
              </a:rPr>
              <a:t>Plan your rating time.</a:t>
            </a:r>
          </a:p>
        </p:txBody>
      </p:sp>
      <p:pic>
        <p:nvPicPr>
          <p:cNvPr id="8" name="Picture 7" descr="A blue and yellow checklist with a thumbs up sign&#10;&#10;Description automatically generated">
            <a:extLst>
              <a:ext uri="{FF2B5EF4-FFF2-40B4-BE49-F238E27FC236}">
                <a16:creationId xmlns:a16="http://schemas.microsoft.com/office/drawing/2014/main" id="{CA143682-0956-EEA8-D045-6CF27B89495D}"/>
              </a:ext>
            </a:extLst>
          </p:cNvPr>
          <p:cNvPicPr>
            <a:picLocks noChangeAspect="1"/>
          </p:cNvPicPr>
          <p:nvPr/>
        </p:nvPicPr>
        <p:blipFill>
          <a:blip r:embed="rId3"/>
          <a:srcRect l="22408" r="22268"/>
          <a:stretch/>
        </p:blipFill>
        <p:spPr>
          <a:xfrm>
            <a:off x="7308598" y="2237744"/>
            <a:ext cx="3926047" cy="3991787"/>
          </a:xfrm>
          <a:prstGeom prst="rect">
            <a:avLst/>
          </a:prstGeom>
        </p:spPr>
      </p:pic>
    </p:spTree>
    <p:extLst>
      <p:ext uri="{BB962C8B-B14F-4D97-AF65-F5344CB8AC3E}">
        <p14:creationId xmlns:p14="http://schemas.microsoft.com/office/powerpoint/2010/main" val="43845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B1DD-65FA-9292-8928-837A0397B475}"/>
              </a:ext>
            </a:extLst>
          </p:cNvPr>
          <p:cNvSpPr>
            <a:spLocks noGrp="1"/>
          </p:cNvSpPr>
          <p:nvPr>
            <p:ph type="title"/>
          </p:nvPr>
        </p:nvSpPr>
        <p:spPr/>
        <p:txBody>
          <a:bodyPr>
            <a:normAutofit/>
          </a:bodyPr>
          <a:lstStyle/>
          <a:p>
            <a:r>
              <a:rPr lang="en-US" sz="4000"/>
              <a:t>Let’s Practice a Rating</a:t>
            </a:r>
          </a:p>
        </p:txBody>
      </p:sp>
      <p:sp>
        <p:nvSpPr>
          <p:cNvPr id="3" name="Content Placeholder 2">
            <a:extLst>
              <a:ext uri="{FF2B5EF4-FFF2-40B4-BE49-F238E27FC236}">
                <a16:creationId xmlns:a16="http://schemas.microsoft.com/office/drawing/2014/main" id="{8F326F19-262D-70C2-47F0-F84A18A4C3E2}"/>
              </a:ext>
            </a:extLst>
          </p:cNvPr>
          <p:cNvSpPr>
            <a:spLocks noGrp="1"/>
          </p:cNvSpPr>
          <p:nvPr>
            <p:ph idx="1"/>
          </p:nvPr>
        </p:nvSpPr>
        <p:spPr>
          <a:xfrm>
            <a:off x="743197" y="2278857"/>
            <a:ext cx="10610602" cy="3898106"/>
          </a:xfrm>
        </p:spPr>
        <p:txBody>
          <a:bodyPr>
            <a:normAutofit/>
          </a:bodyPr>
          <a:lstStyle/>
          <a:p>
            <a:pPr>
              <a:lnSpc>
                <a:spcPct val="150000"/>
              </a:lnSpc>
            </a:pPr>
            <a:r>
              <a:rPr lang="en-US"/>
              <a:t>Imagine your school-aged self or someone you know. You can even imagine your favorite book character.</a:t>
            </a:r>
          </a:p>
          <a:p>
            <a:pPr>
              <a:lnSpc>
                <a:spcPct val="150000"/>
              </a:lnSpc>
            </a:pPr>
            <a:r>
              <a:rPr lang="en-US"/>
              <a:t>Answer each question based on your observations and interaction with that person.</a:t>
            </a:r>
          </a:p>
          <a:p>
            <a:pPr>
              <a:lnSpc>
                <a:spcPct val="150000"/>
              </a:lnSpc>
            </a:pPr>
            <a:r>
              <a:rPr lang="en-US"/>
              <a:t>Jot down your answers in your own workspace</a:t>
            </a:r>
          </a:p>
        </p:txBody>
      </p:sp>
      <p:sp>
        <p:nvSpPr>
          <p:cNvPr id="4" name="Text Placeholder 3">
            <a:extLst>
              <a:ext uri="{FF2B5EF4-FFF2-40B4-BE49-F238E27FC236}">
                <a16:creationId xmlns:a16="http://schemas.microsoft.com/office/drawing/2014/main" id="{423AF0D1-FF36-57D4-D8D0-5CCBA1EC80C4}"/>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68538506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FDA8C-963E-627D-0D80-C9D4F3AE2F71}"/>
              </a:ext>
            </a:extLst>
          </p:cNvPr>
          <p:cNvSpPr>
            <a:spLocks noGrp="1"/>
          </p:cNvSpPr>
          <p:nvPr>
            <p:ph type="title"/>
          </p:nvPr>
        </p:nvSpPr>
        <p:spPr/>
        <p:txBody>
          <a:bodyPr>
            <a:normAutofit/>
          </a:bodyPr>
          <a:lstStyle/>
          <a:p>
            <a:r>
              <a:rPr lang="en-US" sz="3600"/>
              <a:t>Session Structure</a:t>
            </a:r>
          </a:p>
        </p:txBody>
      </p:sp>
      <p:sp>
        <p:nvSpPr>
          <p:cNvPr id="8" name="Content Placeholder 7">
            <a:extLst>
              <a:ext uri="{FF2B5EF4-FFF2-40B4-BE49-F238E27FC236}">
                <a16:creationId xmlns:a16="http://schemas.microsoft.com/office/drawing/2014/main" id="{5D85EA81-B6EF-19DF-1B3A-7F8745106174}"/>
              </a:ext>
            </a:extLst>
          </p:cNvPr>
          <p:cNvSpPr>
            <a:spLocks noGrp="1"/>
          </p:cNvSpPr>
          <p:nvPr>
            <p:ph idx="1"/>
          </p:nvPr>
        </p:nvSpPr>
        <p:spPr>
          <a:xfrm>
            <a:off x="522514" y="2018805"/>
            <a:ext cx="10831286" cy="4158158"/>
          </a:xfrm>
        </p:spPr>
        <p:txBody>
          <a:bodyPr>
            <a:normAutofit fontScale="92500" lnSpcReduction="10000"/>
          </a:bodyPr>
          <a:lstStyle/>
          <a:p>
            <a:r>
              <a:rPr lang="en-US" sz="2800" dirty="0"/>
              <a:t>Introductory, focused on an overview of the DESSA System and assessments </a:t>
            </a:r>
          </a:p>
          <a:p>
            <a:pPr marL="0" indent="0">
              <a:buNone/>
            </a:pPr>
            <a:endParaRPr lang="en-US" sz="2800" dirty="0"/>
          </a:p>
          <a:p>
            <a:r>
              <a:rPr lang="en-US" sz="2800" dirty="0"/>
              <a:t>Program-specific details will be provided by your leadership team </a:t>
            </a:r>
          </a:p>
          <a:p>
            <a:pPr marL="0" indent="0">
              <a:buNone/>
            </a:pPr>
            <a:endParaRPr lang="en-US" sz="2800" dirty="0"/>
          </a:p>
          <a:p>
            <a:r>
              <a:rPr lang="en-US" sz="2800" dirty="0"/>
              <a:t>As questions come to mind, feel free to drop them in the chat so that they can be compiled and shared with leadership team members.</a:t>
            </a:r>
          </a:p>
          <a:p>
            <a:endParaRPr lang="en-US" sz="2800" dirty="0"/>
          </a:p>
          <a:p>
            <a:r>
              <a:rPr lang="en-US" sz="2800" dirty="0"/>
              <a:t>Opportunities to collaborate and connect are embedded in the session. Halfway through, we will take a break!</a:t>
            </a:r>
          </a:p>
        </p:txBody>
      </p:sp>
      <p:sp>
        <p:nvSpPr>
          <p:cNvPr id="9" name="Text Placeholder 8">
            <a:extLst>
              <a:ext uri="{FF2B5EF4-FFF2-40B4-BE49-F238E27FC236}">
                <a16:creationId xmlns:a16="http://schemas.microsoft.com/office/drawing/2014/main" id="{D1A159C5-0906-3EE5-89B8-3B0463A6AF5E}"/>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18793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F06A-C763-E9EE-F823-08E5ABE7D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9AF61-9B93-A1C5-976F-991C13876A97}"/>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791A4EF8-2E5B-8C40-552B-70A0B5445B06}"/>
              </a:ext>
            </a:extLst>
          </p:cNvPr>
          <p:cNvSpPr>
            <a:spLocks noGrp="1"/>
          </p:cNvSpPr>
          <p:nvPr>
            <p:ph type="body" sz="half" idx="2"/>
          </p:nvPr>
        </p:nvSpPr>
        <p:spPr/>
        <p:txBody>
          <a:bodyPr>
            <a:normAutofit fontScale="92500" lnSpcReduction="10000"/>
          </a:bodyPr>
          <a:lstStyle/>
          <a:p>
            <a:endParaRPr lang="en-US"/>
          </a:p>
        </p:txBody>
      </p:sp>
      <p:pic>
        <p:nvPicPr>
          <p:cNvPr id="10" name="Picture 9">
            <a:extLst>
              <a:ext uri="{FF2B5EF4-FFF2-40B4-BE49-F238E27FC236}">
                <a16:creationId xmlns:a16="http://schemas.microsoft.com/office/drawing/2014/main" id="{DA4D03CE-E145-56C7-B295-A5ACECCF0AA1}"/>
              </a:ext>
            </a:extLst>
          </p:cNvPr>
          <p:cNvPicPr>
            <a:picLocks noChangeAspect="1"/>
          </p:cNvPicPr>
          <p:nvPr/>
        </p:nvPicPr>
        <p:blipFill>
          <a:blip r:embed="rId3"/>
          <a:stretch>
            <a:fillRect/>
          </a:stretch>
        </p:blipFill>
        <p:spPr>
          <a:xfrm>
            <a:off x="838201" y="1931156"/>
            <a:ext cx="10496548" cy="4784729"/>
          </a:xfrm>
          <a:prstGeom prst="rect">
            <a:avLst/>
          </a:prstGeom>
          <a:solidFill>
            <a:schemeClr val="bg1"/>
          </a:solidFill>
          <a:ln w="28575">
            <a:solidFill>
              <a:schemeClr val="accent1"/>
            </a:solidFill>
          </a:ln>
        </p:spPr>
      </p:pic>
    </p:spTree>
    <p:extLst>
      <p:ext uri="{BB962C8B-B14F-4D97-AF65-F5344CB8AC3E}">
        <p14:creationId xmlns:p14="http://schemas.microsoft.com/office/powerpoint/2010/main" val="211687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A8752-5F25-BBC6-9A2A-EB2185D85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F0860-B4D6-BA44-1700-8A265271990E}"/>
              </a:ext>
            </a:extLst>
          </p:cNvPr>
          <p:cNvSpPr>
            <a:spLocks noGrp="1"/>
          </p:cNvSpPr>
          <p:nvPr>
            <p:ph type="title"/>
          </p:nvPr>
        </p:nvSpPr>
        <p:spPr/>
        <p:txBody>
          <a:bodyPr>
            <a:normAutofit/>
          </a:bodyPr>
          <a:lstStyle/>
          <a:p>
            <a:r>
              <a:rPr lang="en-US" sz="4000"/>
              <a:t>Let’s Practice a Rating</a:t>
            </a:r>
          </a:p>
        </p:txBody>
      </p:sp>
      <p:pic>
        <p:nvPicPr>
          <p:cNvPr id="5" name="Picture 4">
            <a:extLst>
              <a:ext uri="{FF2B5EF4-FFF2-40B4-BE49-F238E27FC236}">
                <a16:creationId xmlns:a16="http://schemas.microsoft.com/office/drawing/2014/main" id="{85F2D464-FF10-31E7-6534-AE405A53683D}"/>
              </a:ext>
            </a:extLst>
          </p:cNvPr>
          <p:cNvPicPr>
            <a:picLocks noChangeAspect="1"/>
          </p:cNvPicPr>
          <p:nvPr/>
        </p:nvPicPr>
        <p:blipFill>
          <a:blip r:embed="rId3"/>
          <a:stretch>
            <a:fillRect/>
          </a:stretch>
        </p:blipFill>
        <p:spPr>
          <a:xfrm>
            <a:off x="1278648" y="1853334"/>
            <a:ext cx="9318808" cy="4805401"/>
          </a:xfrm>
          <a:prstGeom prst="rect">
            <a:avLst/>
          </a:prstGeom>
          <a:ln w="28575">
            <a:solidFill>
              <a:schemeClr val="accent1"/>
            </a:solidFill>
          </a:ln>
        </p:spPr>
      </p:pic>
    </p:spTree>
    <p:extLst>
      <p:ext uri="{BB962C8B-B14F-4D97-AF65-F5344CB8AC3E}">
        <p14:creationId xmlns:p14="http://schemas.microsoft.com/office/powerpoint/2010/main" val="1358061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endParaRPr kumimoji="0" lang="en-US" b="0"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88623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C95-1DBA-913F-54C8-D176CCED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0406D-BE54-6706-948C-86F74DA917C8}"/>
              </a:ext>
            </a:extLst>
          </p:cNvPr>
          <p:cNvSpPr>
            <a:spLocks noGrp="1"/>
          </p:cNvSpPr>
          <p:nvPr>
            <p:ph type="title"/>
          </p:nvPr>
        </p:nvSpPr>
        <p:spPr/>
        <p:txBody>
          <a:bodyPr>
            <a:normAutofit/>
          </a:bodyPr>
          <a:lstStyle/>
          <a:p>
            <a:r>
              <a:rPr lang="en-US" sz="4000"/>
              <a:t>Completing a Rating</a:t>
            </a:r>
          </a:p>
        </p:txBody>
      </p:sp>
      <p:sp>
        <p:nvSpPr>
          <p:cNvPr id="3" name="Text Placeholder 6">
            <a:extLst>
              <a:ext uri="{FF2B5EF4-FFF2-40B4-BE49-F238E27FC236}">
                <a16:creationId xmlns:a16="http://schemas.microsoft.com/office/drawing/2014/main" id="{6F13F3DC-D5E3-7900-B896-B29A8963994F}"/>
              </a:ext>
            </a:extLst>
          </p:cNvPr>
          <p:cNvSpPr txBox="1">
            <a:spLocks/>
          </p:cNvSpPr>
          <p:nvPr/>
        </p:nvSpPr>
        <p:spPr>
          <a:xfrm>
            <a:off x="708659" y="2234444"/>
            <a:ext cx="3128625" cy="3985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a:lnSpc>
                <a:spcPct val="107000"/>
              </a:lnSpc>
              <a:spcBef>
                <a:spcPts val="0"/>
              </a:spcBef>
              <a:spcAft>
                <a:spcPts val="1067"/>
              </a:spcAft>
              <a:buClr>
                <a:srgbClr val="20252E"/>
              </a:buClr>
              <a:buFont typeface="+mj-lt"/>
              <a:buAutoNum type="arabicPeriod" startAt="3"/>
              <a:defRPr/>
            </a:pPr>
            <a:r>
              <a:rPr lang="en-US" kern="100">
                <a:solidFill>
                  <a:srgbClr val="20252E"/>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a:solidFill>
                  <a:srgbClr val="20252E"/>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a:solidFill>
                  <a:srgbClr val="20252E"/>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a:solidFill>
                  <a:srgbClr val="20252E"/>
                </a:solidFill>
                <a:latin typeface="Arial" panose="020B0604020202020204"/>
                <a:cs typeface="Times New Roman" panose="02020603050405020304" pitchFamily="18" charset="0"/>
              </a:rPr>
              <a:t>Click “Submit”.</a:t>
            </a:r>
          </a:p>
          <a:p>
            <a:pPr marL="457189">
              <a:lnSpc>
                <a:spcPct val="107000"/>
              </a:lnSpc>
              <a:spcBef>
                <a:spcPts val="0"/>
              </a:spcBef>
              <a:spcAft>
                <a:spcPts val="1067"/>
              </a:spcAft>
              <a:buClr>
                <a:srgbClr val="20252E"/>
              </a:buClr>
              <a:buFont typeface="Arial" panose="020B0604020202020204" pitchFamily="34" charset="0"/>
              <a:buAutoNum type="arabicPeriod" startAt="3"/>
              <a:defRPr/>
            </a:pPr>
            <a:endParaRPr lang="en-US" kern="0">
              <a:solidFill>
                <a:srgbClr val="20252E"/>
              </a:solidFill>
              <a:latin typeface="Arial" panose="020B0604020202020204"/>
            </a:endParaRPr>
          </a:p>
        </p:txBody>
      </p:sp>
      <p:sp>
        <p:nvSpPr>
          <p:cNvPr id="14" name="Rectangle 13">
            <a:extLst>
              <a:ext uri="{FF2B5EF4-FFF2-40B4-BE49-F238E27FC236}">
                <a16:creationId xmlns:a16="http://schemas.microsoft.com/office/drawing/2014/main" id="{DB6B89CB-F44F-8DD3-2A53-A828E94E8C93}"/>
              </a:ext>
            </a:extLst>
          </p:cNvPr>
          <p:cNvSpPr/>
          <p:nvPr/>
        </p:nvSpPr>
        <p:spPr>
          <a:xfrm>
            <a:off x="6600494" y="2738983"/>
            <a:ext cx="1185554" cy="195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621049-E89E-C295-70FD-69DC9D54EB00}"/>
              </a:ext>
            </a:extLst>
          </p:cNvPr>
          <p:cNvPicPr>
            <a:picLocks noChangeAspect="1"/>
          </p:cNvPicPr>
          <p:nvPr/>
        </p:nvPicPr>
        <p:blipFill>
          <a:blip r:embed="rId4"/>
          <a:stretch>
            <a:fillRect/>
          </a:stretch>
        </p:blipFill>
        <p:spPr>
          <a:xfrm>
            <a:off x="4251255" y="2360551"/>
            <a:ext cx="7422586" cy="38594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4514852"/>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350B-DF15-CAC2-142F-AB3D07A8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4E38-67B3-5F89-9E5B-46C3C2AE2F4E}"/>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58BE1EA1-58AA-7DDA-E0F9-3EFD994A779C}"/>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C5910049-DCE2-4B87-42A0-BFA72A3B034E}"/>
              </a:ext>
            </a:extLst>
          </p:cNvPr>
          <p:cNvSpPr txBox="1">
            <a:spLocks/>
          </p:cNvSpPr>
          <p:nvPr/>
        </p:nvSpPr>
        <p:spPr>
          <a:xfrm>
            <a:off x="783922" y="2641262"/>
            <a:ext cx="3128625" cy="32454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indent="-380990">
              <a:lnSpc>
                <a:spcPct val="107000"/>
              </a:lnSpc>
              <a:spcBef>
                <a:spcPts val="0"/>
              </a:spcBef>
              <a:spcAft>
                <a:spcPts val="1067"/>
              </a:spcAft>
              <a:buClr>
                <a:srgbClr val="20252E"/>
              </a:buClr>
              <a:defRPr/>
            </a:pPr>
            <a:r>
              <a:rPr lang="en-US" kern="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r>
              <a:rPr lang="en-US" kern="0">
                <a:solidFill>
                  <a:srgbClr val="20252E"/>
                </a:solidFill>
                <a:latin typeface="Arial" panose="020B0604020202020204"/>
              </a:rPr>
              <a:t>Continue rating the remainder of your student roster.</a:t>
            </a:r>
          </a:p>
        </p:txBody>
      </p:sp>
      <p:pic>
        <p:nvPicPr>
          <p:cNvPr id="9" name="Picture 8">
            <a:extLst>
              <a:ext uri="{FF2B5EF4-FFF2-40B4-BE49-F238E27FC236}">
                <a16:creationId xmlns:a16="http://schemas.microsoft.com/office/drawing/2014/main" id="{89FDAC3A-4BD1-14C9-B970-7BF37AD0DE98}"/>
              </a:ext>
            </a:extLst>
          </p:cNvPr>
          <p:cNvPicPr>
            <a:picLocks noChangeAspect="1"/>
          </p:cNvPicPr>
          <p:nvPr/>
        </p:nvPicPr>
        <p:blipFill>
          <a:blip r:embed="rId3"/>
          <a:stretch>
            <a:fillRect/>
          </a:stretch>
        </p:blipFill>
        <p:spPr>
          <a:xfrm>
            <a:off x="4301208" y="2156539"/>
            <a:ext cx="7493144" cy="4214893"/>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7252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0042F-EE70-595C-911C-68B0E9098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2D9EB-4935-9B2A-D7B9-F9DD0F1B7A5F}"/>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EB6747B5-5996-A8FA-1A73-647D19C015C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CB3602B0-94AA-F89A-B0ED-42FAA84426DC}"/>
              </a:ext>
            </a:extLst>
          </p:cNvPr>
          <p:cNvSpPr txBox="1">
            <a:spLocks/>
          </p:cNvSpPr>
          <p:nvPr/>
        </p:nvSpPr>
        <p:spPr>
          <a:xfrm>
            <a:off x="625258" y="2229969"/>
            <a:ext cx="3355932" cy="39390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red circle represents the Need for Instruction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blue circle represents the Typical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green circle represents the strength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A gray circle means the student has not yet been rated.</a:t>
            </a:r>
          </a:p>
        </p:txBody>
      </p:sp>
      <p:pic>
        <p:nvPicPr>
          <p:cNvPr id="6" name="Picture 5">
            <a:extLst>
              <a:ext uri="{FF2B5EF4-FFF2-40B4-BE49-F238E27FC236}">
                <a16:creationId xmlns:a16="http://schemas.microsoft.com/office/drawing/2014/main" id="{B510CAD3-5DBC-9150-1265-3A4F4999B88C}"/>
              </a:ext>
            </a:extLst>
          </p:cNvPr>
          <p:cNvPicPr>
            <a:picLocks noChangeAspect="1"/>
          </p:cNvPicPr>
          <p:nvPr/>
        </p:nvPicPr>
        <p:blipFill>
          <a:blip r:embed="rId3"/>
          <a:stretch>
            <a:fillRect/>
          </a:stretch>
        </p:blipFill>
        <p:spPr>
          <a:xfrm>
            <a:off x="4466543" y="2098484"/>
            <a:ext cx="7470281" cy="4202032"/>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80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D75015E-E64B-70F7-92FD-48D4A2A545CD}"/>
              </a:ext>
            </a:extLst>
          </p:cNvPr>
          <p:cNvSpPr>
            <a:spLocks noGrp="1"/>
          </p:cNvSpPr>
          <p:nvPr>
            <p:ph type="pic" idx="1"/>
          </p:nvPr>
        </p:nvSpPr>
        <p:spPr/>
        <p:txBody>
          <a:bodyPr>
            <a:normAutofit fontScale="92500" lnSpcReduction="10000"/>
          </a:bodyPr>
          <a:lstStyle/>
          <a:p>
            <a:pPr algn="ctr"/>
            <a:r>
              <a:rPr lang="en-US" sz="4000">
                <a:solidFill>
                  <a:srgbClr val="002060"/>
                </a:solidFill>
              </a:rPr>
              <a:t>What are your thoughts so far about completing the DESSA ratings? </a:t>
            </a:r>
          </a:p>
          <a:p>
            <a:pPr algn="ctr"/>
            <a:endParaRPr lang="en-US" sz="4000">
              <a:solidFill>
                <a:srgbClr val="002060"/>
              </a:solidFill>
            </a:endParaRPr>
          </a:p>
          <a:p>
            <a:pPr algn="ctr"/>
            <a:r>
              <a:rPr lang="en-US" sz="4000">
                <a:solidFill>
                  <a:srgbClr val="002060"/>
                </a:solidFill>
              </a:rPr>
              <a:t>How did you feel completing the practice rating?</a:t>
            </a:r>
          </a:p>
        </p:txBody>
      </p:sp>
      <p:sp>
        <p:nvSpPr>
          <p:cNvPr id="5" name="Title 4">
            <a:extLst>
              <a:ext uri="{FF2B5EF4-FFF2-40B4-BE49-F238E27FC236}">
                <a16:creationId xmlns:a16="http://schemas.microsoft.com/office/drawing/2014/main" id="{9286429F-9DDC-A702-5CA3-954C143BF5C8}"/>
              </a:ext>
            </a:extLst>
          </p:cNvPr>
          <p:cNvSpPr>
            <a:spLocks noGrp="1"/>
          </p:cNvSpPr>
          <p:nvPr>
            <p:ph type="title"/>
          </p:nvPr>
        </p:nvSpPr>
        <p:spPr>
          <a:xfrm>
            <a:off x="836613" y="2100733"/>
            <a:ext cx="3932237" cy="1600200"/>
          </a:xfrm>
        </p:spPr>
        <p:txBody>
          <a:bodyPr>
            <a:normAutofit/>
          </a:bodyPr>
          <a:lstStyle/>
          <a:p>
            <a:r>
              <a:rPr lang="en-US" sz="4000"/>
              <a:t>Quick Connect</a:t>
            </a:r>
          </a:p>
        </p:txBody>
      </p:sp>
      <p:sp>
        <p:nvSpPr>
          <p:cNvPr id="8" name="Text Placeholder 7">
            <a:extLst>
              <a:ext uri="{FF2B5EF4-FFF2-40B4-BE49-F238E27FC236}">
                <a16:creationId xmlns:a16="http://schemas.microsoft.com/office/drawing/2014/main" id="{ED5A29C6-1FA1-032C-A615-35285018DAF9}"/>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2479709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B68B-10B1-1B18-ED0E-939E6FB69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C7DF1-5DE3-C368-FC7F-3DAA88647E8F}"/>
              </a:ext>
            </a:extLst>
          </p:cNvPr>
          <p:cNvSpPr>
            <a:spLocks noGrp="1"/>
          </p:cNvSpPr>
          <p:nvPr>
            <p:ph type="ctrTitle"/>
          </p:nvPr>
        </p:nvSpPr>
        <p:spPr>
          <a:xfrm>
            <a:off x="1524000" y="1811371"/>
            <a:ext cx="9144000" cy="2387600"/>
          </a:xfrm>
        </p:spPr>
        <p:txBody>
          <a:bodyPr>
            <a:normAutofit/>
          </a:bodyPr>
          <a:lstStyle/>
          <a:p>
            <a:pPr>
              <a:lnSpc>
                <a:spcPct val="150000"/>
              </a:lnSpc>
            </a:pPr>
            <a:r>
              <a:rPr lang="en-US" dirty="0"/>
              <a:t>Student Portal</a:t>
            </a:r>
          </a:p>
        </p:txBody>
      </p:sp>
      <p:sp>
        <p:nvSpPr>
          <p:cNvPr id="3" name="Title 1">
            <a:extLst>
              <a:ext uri="{FF2B5EF4-FFF2-40B4-BE49-F238E27FC236}">
                <a16:creationId xmlns:a16="http://schemas.microsoft.com/office/drawing/2014/main" id="{F43FFA45-A550-0F61-E8BC-689F508EA700}"/>
              </a:ext>
            </a:extLst>
          </p:cNvPr>
          <p:cNvSpPr txBox="1">
            <a:spLocks/>
          </p:cNvSpPr>
          <p:nvPr/>
        </p:nvSpPr>
        <p:spPr>
          <a:xfrm>
            <a:off x="831850" y="2772603"/>
            <a:ext cx="4336498"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endParaRPr lang="en-US" dirty="0"/>
          </a:p>
        </p:txBody>
      </p:sp>
    </p:spTree>
    <p:extLst>
      <p:ext uri="{BB962C8B-B14F-4D97-AF65-F5344CB8AC3E}">
        <p14:creationId xmlns:p14="http://schemas.microsoft.com/office/powerpoint/2010/main" val="187219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111C-7AA5-EB09-F0E9-9FC3D140FF6E}"/>
            </a:ext>
          </a:extLst>
        </p:cNvPr>
        <p:cNvGrpSpPr/>
        <p:nvPr/>
      </p:nvGrpSpPr>
      <p:grpSpPr>
        <a:xfrm>
          <a:off x="0" y="0"/>
          <a:ext cx="0" cy="0"/>
          <a:chOff x="0" y="0"/>
          <a:chExt cx="0" cy="0"/>
        </a:xfrm>
      </p:grpSpPr>
      <p:pic>
        <p:nvPicPr>
          <p:cNvPr id="2" name="Online Media 1" title="DESSA Student Portal Video 2025">
            <a:hlinkClick r:id="" action="ppaction://media"/>
            <a:extLst>
              <a:ext uri="{FF2B5EF4-FFF2-40B4-BE49-F238E27FC236}">
                <a16:creationId xmlns:a16="http://schemas.microsoft.com/office/drawing/2014/main" id="{38D3659F-339D-C8D5-36A3-4DA1157A7C32}"/>
              </a:ext>
            </a:extLst>
          </p:cNvPr>
          <p:cNvPicPr>
            <a:picLocks noRot="1" noChangeAspect="1"/>
          </p:cNvPicPr>
          <p:nvPr>
            <a:videoFile r:link="rId1"/>
          </p:nvPr>
        </p:nvPicPr>
        <p:blipFill>
          <a:blip r:embed="rId4"/>
          <a:stretch>
            <a:fillRect/>
          </a:stretch>
        </p:blipFill>
        <p:spPr>
          <a:xfrm>
            <a:off x="274915" y="173562"/>
            <a:ext cx="11683734" cy="6601310"/>
          </a:xfrm>
          <a:prstGeom prst="rect">
            <a:avLst/>
          </a:prstGeom>
        </p:spPr>
      </p:pic>
    </p:spTree>
    <p:extLst>
      <p:ext uri="{BB962C8B-B14F-4D97-AF65-F5344CB8AC3E}">
        <p14:creationId xmlns:p14="http://schemas.microsoft.com/office/powerpoint/2010/main" val="40940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1667-391E-5184-671A-D245F5BE4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F1401-ABD5-5070-1234-EEE5231533A4}"/>
              </a:ext>
            </a:extLst>
          </p:cNvPr>
          <p:cNvSpPr>
            <a:spLocks noGrp="1"/>
          </p:cNvSpPr>
          <p:nvPr>
            <p:ph type="title"/>
          </p:nvPr>
        </p:nvSpPr>
        <p:spPr/>
        <p:txBody>
          <a:bodyPr>
            <a:normAutofit/>
          </a:bodyPr>
          <a:lstStyle/>
          <a:p>
            <a:r>
              <a:rPr lang="en-US" sz="4000" dirty="0"/>
              <a:t>Accessing the Student Portal</a:t>
            </a:r>
          </a:p>
        </p:txBody>
      </p:sp>
      <p:sp>
        <p:nvSpPr>
          <p:cNvPr id="6" name="Text Placeholder 5">
            <a:extLst>
              <a:ext uri="{FF2B5EF4-FFF2-40B4-BE49-F238E27FC236}">
                <a16:creationId xmlns:a16="http://schemas.microsoft.com/office/drawing/2014/main" id="{A9521F56-CC7B-EF39-F521-E28250CCA5DD}"/>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06D02776-11CA-5E16-E370-CC9E4DC9C07E}"/>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3/2/2026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0B1F1EB9-FF12-3DFF-E4F9-940D032AE32F}"/>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C7A2F8D-8E1C-6481-32CA-14B1BDA6B5A2}"/>
              </a:ext>
            </a:extLst>
          </p:cNvPr>
          <p:cNvSpPr txBox="1"/>
          <p:nvPr/>
        </p:nvSpPr>
        <p:spPr>
          <a:xfrm>
            <a:off x="1026675" y="2314158"/>
            <a:ext cx="10138650" cy="4031873"/>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33475B"/>
                </a:solidFill>
                <a:latin typeface="arial" panose="020B0604020202020204" pitchFamily="34" charset="0"/>
              </a:rPr>
              <a:t>Access through website login with user name and password or SSO login</a:t>
            </a:r>
            <a:endParaRPr lang="en-US" sz="3200" b="0" i="0" dirty="0">
              <a:solidFill>
                <a:srgbClr val="33475B"/>
              </a:solidFill>
              <a:effectLst/>
              <a:latin typeface="arial" panose="020B0604020202020204" pitchFamily="34" charset="0"/>
            </a:endParaRPr>
          </a:p>
          <a:p>
            <a:pPr marL="457200" indent="-457200">
              <a:buFont typeface="Arial" panose="020B0604020202020204" pitchFamily="34" charset="0"/>
              <a:buChar char="•"/>
            </a:pPr>
            <a:endParaRPr lang="en-US" sz="3200" dirty="0">
              <a:solidFill>
                <a:srgbClr val="33475B"/>
              </a:solidFill>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District leadership manages the integration and assignments</a:t>
            </a:r>
            <a:endParaRPr lang="en-US" sz="3200" dirty="0">
              <a:solidFill>
                <a:srgbClr val="33475B"/>
              </a:solidFill>
              <a:highlight>
                <a:srgbClr val="FFFF00"/>
              </a:highlight>
              <a:latin typeface="arial" panose="020B0604020202020204" pitchFamily="34" charset="0"/>
            </a:endParaRPr>
          </a:p>
          <a:p>
            <a:pPr marL="457200" indent="-457200">
              <a:buFont typeface="Arial" panose="020B0604020202020204" pitchFamily="34" charset="0"/>
              <a:buChar char="•"/>
            </a:pPr>
            <a:endParaRPr lang="en-US" sz="3200" dirty="0">
              <a:solidFill>
                <a:srgbClr val="33475B"/>
              </a:solidFill>
              <a:highlight>
                <a:srgbClr val="FFFF00"/>
              </a:highlight>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Educators are assigned a roster of students to support </a:t>
            </a:r>
            <a:endParaRPr lang="en-US" sz="3200" dirty="0"/>
          </a:p>
        </p:txBody>
      </p:sp>
    </p:spTree>
    <p:extLst>
      <p:ext uri="{BB962C8B-B14F-4D97-AF65-F5344CB8AC3E}">
        <p14:creationId xmlns:p14="http://schemas.microsoft.com/office/powerpoint/2010/main" val="157642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402387" y="1135822"/>
            <a:ext cx="4824412" cy="3998038"/>
          </a:xfrm>
        </p:spPr>
        <p:txBody>
          <a:bodyPr vert="horz" lIns="91440" tIns="45720" rIns="91440" bIns="45720" rtlCol="0" anchor="t">
            <a:noAutofit/>
          </a:bodyPr>
          <a:lstStyle/>
          <a:p>
            <a:pPr marL="0" indent="0" algn="ctr">
              <a:lnSpc>
                <a:spcPct val="200000"/>
              </a:lnSpc>
              <a:buNone/>
            </a:pPr>
            <a:r>
              <a:rPr lang="en-US" sz="2800" dirty="0">
                <a:solidFill>
                  <a:srgbClr val="00325E"/>
                </a:solidFill>
              </a:rPr>
              <a:t>What hopes do you have for the students, staff, and families in your school community this year?</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555B-0E1B-52EA-7B32-67441C37E5D9}"/>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B6ED5E52-B04E-2445-12F9-C78C6ABC441D}"/>
              </a:ext>
            </a:extLst>
          </p:cNvPr>
          <p:cNvSpPr>
            <a:spLocks noGrp="1"/>
          </p:cNvSpPr>
          <p:nvPr>
            <p:ph type="body" sz="half" idx="11"/>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94A92F48-1A75-D521-5B81-5CCE48C321C7}"/>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3/2/2026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86554691-599F-1A67-86ED-AB4BB205F26C}"/>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0E10A04-1E82-6279-DD7D-665418C71B03}"/>
              </a:ext>
            </a:extLst>
          </p:cNvPr>
          <p:cNvSpPr txBox="1"/>
          <p:nvPr/>
        </p:nvSpPr>
        <p:spPr>
          <a:xfrm>
            <a:off x="268398" y="2257172"/>
            <a:ext cx="3308214" cy="2343655"/>
          </a:xfrm>
          <a:prstGeom prst="rect">
            <a:avLst/>
          </a:prstGeom>
          <a:noFill/>
          <a:ln w="28575">
            <a:solidFill>
              <a:srgbClr val="00325B"/>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sz="2000" dirty="0">
                <a:solidFill>
                  <a:srgbClr val="00325E"/>
                </a:solidFill>
                <a:latin typeface="Arial" panose="020B0604020202020204" pitchFamily="34" charset="0"/>
                <a:cs typeface="Arial" panose="020B0604020202020204" pitchFamily="34" charset="0"/>
              </a:rPr>
              <a:t>After students register and log in, they will be met with a welcome letter and can follow the prompts to the assessment.</a:t>
            </a:r>
          </a:p>
        </p:txBody>
      </p:sp>
      <p:pic>
        <p:nvPicPr>
          <p:cNvPr id="3" name="Picture 2">
            <a:extLst>
              <a:ext uri="{FF2B5EF4-FFF2-40B4-BE49-F238E27FC236}">
                <a16:creationId xmlns:a16="http://schemas.microsoft.com/office/drawing/2014/main" id="{4A600F11-8CFE-95F8-7BA3-BBB06C97CF15}"/>
              </a:ext>
            </a:extLst>
          </p:cNvPr>
          <p:cNvPicPr>
            <a:picLocks noChangeAspect="1"/>
          </p:cNvPicPr>
          <p:nvPr/>
        </p:nvPicPr>
        <p:blipFill>
          <a:blip r:embed="rId3"/>
          <a:stretch>
            <a:fillRect/>
          </a:stretch>
        </p:blipFill>
        <p:spPr>
          <a:xfrm>
            <a:off x="4497388" y="617370"/>
            <a:ext cx="7091362" cy="5148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879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2B99-C81F-7062-8ADB-1F2BC1AD39F8}"/>
              </a:ext>
            </a:extLst>
          </p:cNvPr>
          <p:cNvSpPr>
            <a:spLocks noGrp="1"/>
          </p:cNvSpPr>
          <p:nvPr>
            <p:ph type="title"/>
          </p:nvPr>
        </p:nvSpPr>
        <p:spPr/>
        <p:txBody>
          <a:bodyPr/>
          <a:lstStyle/>
          <a:p>
            <a:r>
              <a:rPr lang="en-US" dirty="0">
                <a:latin typeface="Arial"/>
                <a:cs typeface="Arial"/>
              </a:rPr>
              <a:t>Implementation Resources</a:t>
            </a:r>
            <a:endParaRPr lang="en-US" dirty="0"/>
          </a:p>
        </p:txBody>
      </p:sp>
      <p:sp>
        <p:nvSpPr>
          <p:cNvPr id="4" name="Text Placeholder 3">
            <a:extLst>
              <a:ext uri="{FF2B5EF4-FFF2-40B4-BE49-F238E27FC236}">
                <a16:creationId xmlns:a16="http://schemas.microsoft.com/office/drawing/2014/main" id="{1024205B-4F9C-E330-4033-C5C4BDA2029D}"/>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ADC01E60-5F09-CB7B-4C43-4320FD51121C}"/>
              </a:ext>
            </a:extLst>
          </p:cNvPr>
          <p:cNvPicPr>
            <a:picLocks noChangeAspect="1"/>
          </p:cNvPicPr>
          <p:nvPr/>
        </p:nvPicPr>
        <p:blipFill>
          <a:blip r:embed="rId3"/>
          <a:stretch>
            <a:fillRect/>
          </a:stretch>
        </p:blipFill>
        <p:spPr>
          <a:xfrm>
            <a:off x="6636781" y="2040556"/>
            <a:ext cx="4246641" cy="408903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1011A82-AE64-6D06-22C3-24337AAE3C48}"/>
              </a:ext>
            </a:extLst>
          </p:cNvPr>
          <p:cNvPicPr>
            <a:picLocks noChangeAspect="1"/>
          </p:cNvPicPr>
          <p:nvPr/>
        </p:nvPicPr>
        <p:blipFill>
          <a:blip r:embed="rId4"/>
          <a:stretch>
            <a:fillRect/>
          </a:stretch>
        </p:blipFill>
        <p:spPr>
          <a:xfrm>
            <a:off x="540779" y="2541719"/>
            <a:ext cx="5555221" cy="3086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4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6C06B0-DC07-7225-35A8-AB02487DF725}"/>
              </a:ext>
            </a:extLst>
          </p:cNvPr>
          <p:cNvPicPr>
            <a:picLocks noChangeAspect="1"/>
          </p:cNvPicPr>
          <p:nvPr/>
        </p:nvPicPr>
        <p:blipFill>
          <a:blip r:embed="rId3"/>
          <a:stretch>
            <a:fillRect/>
          </a:stretch>
        </p:blipFill>
        <p:spPr>
          <a:xfrm>
            <a:off x="2590371" y="2084096"/>
            <a:ext cx="9601629" cy="447938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6BF2054-DAC8-3451-0BF4-DC44537C767B}"/>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452EC595-A853-FC2F-7FE3-1D1D1289641F}"/>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BBDBF533-86A7-536B-0BEE-1EFF6B42D3BC}"/>
              </a:ext>
            </a:extLst>
          </p:cNvPr>
          <p:cNvSpPr txBox="1"/>
          <p:nvPr/>
        </p:nvSpPr>
        <p:spPr>
          <a:xfrm>
            <a:off x="375390" y="4120348"/>
            <a:ext cx="2719906" cy="461665"/>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Arial" panose="020B0604020202020204"/>
                <a:cs typeface="Arial"/>
                <a:sym typeface="Arial"/>
              </a:rPr>
              <a:t>My Results Page</a:t>
            </a:r>
          </a:p>
        </p:txBody>
      </p:sp>
    </p:spTree>
    <p:extLst>
      <p:ext uri="{BB962C8B-B14F-4D97-AF65-F5344CB8AC3E}">
        <p14:creationId xmlns:p14="http://schemas.microsoft.com/office/powerpoint/2010/main" val="2791153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C586-12AC-F917-AA6C-4436290578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A0E09CB-9942-4481-75D9-76410E5D9B7F}"/>
              </a:ext>
            </a:extLst>
          </p:cNvPr>
          <p:cNvPicPr>
            <a:picLocks noChangeAspect="1"/>
          </p:cNvPicPr>
          <p:nvPr/>
        </p:nvPicPr>
        <p:blipFill>
          <a:blip r:embed="rId4"/>
          <a:stretch>
            <a:fillRect/>
          </a:stretch>
        </p:blipFill>
        <p:spPr>
          <a:xfrm>
            <a:off x="3983667" y="1973165"/>
            <a:ext cx="7993944" cy="369549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748ABD4-8904-AF8B-6413-60A66F0635C9}"/>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ED78B233-E128-B6D8-D503-67D5D3C1E335}"/>
              </a:ext>
            </a:extLst>
          </p:cNvPr>
          <p:cNvSpPr>
            <a:spLocks noGrp="1"/>
          </p:cNvSpPr>
          <p:nvPr>
            <p:ph type="body" sz="half" idx="2"/>
          </p:nvPr>
        </p:nvSpPr>
        <p:spPr/>
        <p:txBody>
          <a:bodyPr>
            <a:normAutofit fontScale="92500" lnSpcReduction="10000"/>
          </a:bodyPr>
          <a:lstStyle/>
          <a:p>
            <a:endParaRPr lang="en-US"/>
          </a:p>
        </p:txBody>
      </p:sp>
      <p:pic>
        <p:nvPicPr>
          <p:cNvPr id="15" name="Picture 14">
            <a:extLst>
              <a:ext uri="{FF2B5EF4-FFF2-40B4-BE49-F238E27FC236}">
                <a16:creationId xmlns:a16="http://schemas.microsoft.com/office/drawing/2014/main" id="{14508EB5-9941-DF9C-AA45-9495DF7EC2C7}"/>
              </a:ext>
            </a:extLst>
          </p:cNvPr>
          <p:cNvPicPr>
            <a:picLocks noChangeAspect="1"/>
          </p:cNvPicPr>
          <p:nvPr/>
        </p:nvPicPr>
        <p:blipFill>
          <a:blip r:embed="rId5"/>
          <a:srcRect b="20259"/>
          <a:stretch>
            <a:fillRect/>
          </a:stretch>
        </p:blipFill>
        <p:spPr>
          <a:xfrm>
            <a:off x="214389" y="2196489"/>
            <a:ext cx="3468739" cy="2623683"/>
          </a:xfrm>
          <a:prstGeom prst="rect">
            <a:avLst/>
          </a:prstGeom>
          <a:ln>
            <a:noFill/>
          </a:ln>
          <a:effectLst>
            <a:outerShdw blurRad="292100" dist="139700" dir="2700000" algn="tl" rotWithShape="0">
              <a:srgbClr val="333333">
                <a:alpha val="65000"/>
              </a:srgbClr>
            </a:outerShdw>
          </a:effectLst>
        </p:spPr>
      </p:pic>
      <p:sp>
        <p:nvSpPr>
          <p:cNvPr id="16" name="Arrow: Down 15">
            <a:extLst>
              <a:ext uri="{FF2B5EF4-FFF2-40B4-BE49-F238E27FC236}">
                <a16:creationId xmlns:a16="http://schemas.microsoft.com/office/drawing/2014/main" id="{2879627F-D902-9FF8-CBCD-1F5CA47ED962}"/>
              </a:ext>
            </a:extLst>
          </p:cNvPr>
          <p:cNvSpPr/>
          <p:nvPr/>
        </p:nvSpPr>
        <p:spPr>
          <a:xfrm rot="7162309">
            <a:off x="3756517" y="2751307"/>
            <a:ext cx="153765" cy="1514047"/>
          </a:xfrm>
          <a:prstGeom prst="downArrow">
            <a:avLst/>
          </a:prstGeom>
          <a:solidFill>
            <a:srgbClr val="FF612F"/>
          </a:solidFill>
          <a:ln>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5403083"/>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C045-814F-46AC-3010-490588F91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59ED9-E458-511E-06B0-591250C92D97}"/>
              </a:ext>
            </a:extLst>
          </p:cNvPr>
          <p:cNvSpPr>
            <a:spLocks noGrp="1"/>
          </p:cNvSpPr>
          <p:nvPr>
            <p:ph type="title"/>
          </p:nvPr>
        </p:nvSpPr>
        <p:spPr/>
        <p:txBody>
          <a:bodyPr>
            <a:normAutofit/>
          </a:bodyPr>
          <a:lstStyle/>
          <a:p>
            <a:r>
              <a:rPr lang="en-US" sz="4000"/>
              <a:t>The Student Portal</a:t>
            </a:r>
          </a:p>
        </p:txBody>
      </p:sp>
      <p:sp>
        <p:nvSpPr>
          <p:cNvPr id="4" name="Text Placeholder 3">
            <a:extLst>
              <a:ext uri="{FF2B5EF4-FFF2-40B4-BE49-F238E27FC236}">
                <a16:creationId xmlns:a16="http://schemas.microsoft.com/office/drawing/2014/main" id="{4A999481-0540-B3A7-0BAB-B06AEE185B8B}"/>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23B88107-9B24-660F-B544-E54A9AADB323}"/>
              </a:ext>
            </a:extLst>
          </p:cNvPr>
          <p:cNvGrpSpPr/>
          <p:nvPr/>
        </p:nvGrpSpPr>
        <p:grpSpPr>
          <a:xfrm>
            <a:off x="495386" y="3758286"/>
            <a:ext cx="5440341" cy="2027326"/>
            <a:chOff x="517895" y="2355037"/>
            <a:chExt cx="3780879" cy="1342432"/>
          </a:xfrm>
          <a:effectLst>
            <a:outerShdw blurRad="50800" dist="38100" dir="2700000" algn="tl" rotWithShape="0">
              <a:prstClr val="black">
                <a:alpha val="40000"/>
              </a:prstClr>
            </a:outerShdw>
          </a:effectLst>
        </p:grpSpPr>
        <p:pic>
          <p:nvPicPr>
            <p:cNvPr id="6" name="Picture 5" descr="Graphical user interface, text, application&#10;&#10;Description automatically generated">
              <a:extLst>
                <a:ext uri="{FF2B5EF4-FFF2-40B4-BE49-F238E27FC236}">
                  <a16:creationId xmlns:a16="http://schemas.microsoft.com/office/drawing/2014/main" id="{8B996816-25B8-386E-FF7A-EC29A771AEC4}"/>
                </a:ext>
              </a:extLst>
            </p:cNvPr>
            <p:cNvPicPr>
              <a:picLocks noChangeAspect="1"/>
            </p:cNvPicPr>
            <p:nvPr/>
          </p:nvPicPr>
          <p:blipFill rotWithShape="1">
            <a:blip r:embed="rId3"/>
            <a:srcRect l="29703" t="29667" r="28949" b="44234"/>
            <a:stretch/>
          </p:blipFill>
          <p:spPr>
            <a:xfrm>
              <a:off x="517895" y="2355037"/>
              <a:ext cx="3780879" cy="1342432"/>
            </a:xfrm>
            <a:prstGeom prst="rect">
              <a:avLst/>
            </a:prstGeom>
          </p:spPr>
        </p:pic>
        <p:sp>
          <p:nvSpPr>
            <p:cNvPr id="7" name="Rectangle 6">
              <a:extLst>
                <a:ext uri="{FF2B5EF4-FFF2-40B4-BE49-F238E27FC236}">
                  <a16:creationId xmlns:a16="http://schemas.microsoft.com/office/drawing/2014/main" id="{F97B34F1-FEF1-F77D-EDC5-A488B4BB5147}"/>
                </a:ext>
              </a:extLst>
            </p:cNvPr>
            <p:cNvSpPr/>
            <p:nvPr/>
          </p:nvSpPr>
          <p:spPr>
            <a:xfrm>
              <a:off x="517895" y="3383224"/>
              <a:ext cx="1117600" cy="1651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14B29B5D-F979-B0A9-03B7-5288A24CC0DC}"/>
              </a:ext>
            </a:extLst>
          </p:cNvPr>
          <p:cNvSpPr txBox="1"/>
          <p:nvPr/>
        </p:nvSpPr>
        <p:spPr>
          <a:xfrm>
            <a:off x="851707" y="2364605"/>
            <a:ext cx="4631616" cy="646331"/>
          </a:xfrm>
          <a:prstGeom prst="rect">
            <a:avLst/>
          </a:prstGeom>
          <a:solidFill>
            <a:srgbClr val="FF612F"/>
          </a:solidFill>
          <a:ln w="34925">
            <a:solidFill>
              <a:srgbClr val="FF612F"/>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Black" panose="020B0A04020102020204"/>
              </a:rPr>
              <a:t>Independent SMART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Black" panose="020B0A04020102020204"/>
              </a:rPr>
              <a:t>Goal Setting</a:t>
            </a:r>
          </a:p>
        </p:txBody>
      </p:sp>
      <p:grpSp>
        <p:nvGrpSpPr>
          <p:cNvPr id="9" name="Group 8">
            <a:extLst>
              <a:ext uri="{FF2B5EF4-FFF2-40B4-BE49-F238E27FC236}">
                <a16:creationId xmlns:a16="http://schemas.microsoft.com/office/drawing/2014/main" id="{81EF705B-BB9C-E10D-2375-454E8BCC83AB}"/>
              </a:ext>
            </a:extLst>
          </p:cNvPr>
          <p:cNvGrpSpPr/>
          <p:nvPr/>
        </p:nvGrpSpPr>
        <p:grpSpPr>
          <a:xfrm>
            <a:off x="6543429" y="1932884"/>
            <a:ext cx="5315516" cy="4630601"/>
            <a:chOff x="6293345" y="1603598"/>
            <a:chExt cx="5315516" cy="4630601"/>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8C0A006D-AAA0-FBF9-888A-A643B7DD0525}"/>
                </a:ext>
              </a:extLst>
            </p:cNvPr>
            <p:cNvPicPr>
              <a:picLocks noChangeAspect="1"/>
            </p:cNvPicPr>
            <p:nvPr/>
          </p:nvPicPr>
          <p:blipFill>
            <a:blip r:embed="rId4"/>
            <a:srcRect l="24634" t="14382" r="26999" b="10712"/>
            <a:stretch/>
          </p:blipFill>
          <p:spPr>
            <a:xfrm>
              <a:off x="6293345" y="1603598"/>
              <a:ext cx="5315516" cy="4630601"/>
            </a:xfrm>
            <a:prstGeom prst="rect">
              <a:avLst/>
            </a:prstGeom>
          </p:spPr>
        </p:pic>
        <p:sp>
          <p:nvSpPr>
            <p:cNvPr id="11" name="Rectangle: Rounded Corners 10">
              <a:extLst>
                <a:ext uri="{FF2B5EF4-FFF2-40B4-BE49-F238E27FC236}">
                  <a16:creationId xmlns:a16="http://schemas.microsoft.com/office/drawing/2014/main" id="{2402AFFE-05CC-5839-DD64-1A6091B5E4D1}"/>
                </a:ext>
              </a:extLst>
            </p:cNvPr>
            <p:cNvSpPr/>
            <p:nvPr/>
          </p:nvSpPr>
          <p:spPr>
            <a:xfrm>
              <a:off x="6975903" y="2142963"/>
              <a:ext cx="2359077" cy="316892"/>
            </a:xfrm>
            <a:prstGeom prst="roundRect">
              <a:avLst/>
            </a:prstGeom>
            <a:noFill/>
            <a:ln w="38100" cap="flat" cmpd="sng" algn="ctr">
              <a:solidFill>
                <a:srgbClr val="FF612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6" name="Rectangle: Rounded Corners 25">
            <a:extLst>
              <a:ext uri="{FF2B5EF4-FFF2-40B4-BE49-F238E27FC236}">
                <a16:creationId xmlns:a16="http://schemas.microsoft.com/office/drawing/2014/main" id="{C5010F23-3AF8-A9F2-98C0-A9C01D7E27A6}"/>
              </a:ext>
            </a:extLst>
          </p:cNvPr>
          <p:cNvSpPr/>
          <p:nvPr/>
        </p:nvSpPr>
        <p:spPr>
          <a:xfrm>
            <a:off x="7236745" y="2004347"/>
            <a:ext cx="4354067" cy="467902"/>
          </a:xfrm>
          <a:prstGeom prst="roundRect">
            <a:avLst/>
          </a:prstGeom>
          <a:noFill/>
          <a:ln w="38100" cap="flat" cmpd="sng" algn="ctr">
            <a:solidFill>
              <a:srgbClr val="FF612F"/>
            </a:solidFill>
            <a:prstDash val="solid"/>
          </a:ln>
          <a:effectLst/>
        </p:spPr>
        <p:txBody>
          <a:bodyPr rtlCol="0" anchor="ctr"/>
          <a:lstStyle/>
          <a:p>
            <a:pPr algn="ctr">
              <a:buClr>
                <a:srgbClr val="000000"/>
              </a:buClr>
              <a:buFont typeface="Arial"/>
              <a:buNone/>
              <a:defRPr/>
            </a:pPr>
            <a:endParaRPr lang="en-US" sz="1400" kern="0">
              <a:solidFill>
                <a:srgbClr val="FFFFFF"/>
              </a:solidFill>
              <a:latin typeface="Gotham Light"/>
              <a:sym typeface="Arial"/>
            </a:endParaRPr>
          </a:p>
        </p:txBody>
      </p:sp>
    </p:spTree>
    <p:extLst>
      <p:ext uri="{BB962C8B-B14F-4D97-AF65-F5344CB8AC3E}">
        <p14:creationId xmlns:p14="http://schemas.microsoft.com/office/powerpoint/2010/main" val="809006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344A-AC5B-C9EF-B9F3-ED7E796C02B7}"/>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BEE44B-BFF3-5C98-449B-2D9479441669}"/>
              </a:ext>
            </a:extLst>
          </p:cNvPr>
          <p:cNvSpPr>
            <a:spLocks noGrp="1"/>
          </p:cNvSpPr>
          <p:nvPr>
            <p:ph type="pic" idx="1"/>
          </p:nvPr>
        </p:nvSpPr>
        <p:spPr>
          <a:xfrm>
            <a:off x="5755716" y="685800"/>
            <a:ext cx="5822391" cy="5685632"/>
          </a:xfrm>
        </p:spPr>
        <p:txBody>
          <a:bodyPr>
            <a:normAutofit/>
          </a:bodyPr>
          <a:lstStyle/>
          <a:p>
            <a:pPr algn="ctr"/>
            <a:r>
              <a:rPr lang="en-US" sz="3600">
                <a:solidFill>
                  <a:srgbClr val="002060"/>
                </a:solidFill>
              </a:rPr>
              <a:t>How do you think students will feel as they complete their self-assessment?</a:t>
            </a:r>
          </a:p>
          <a:p>
            <a:pPr algn="ctr"/>
            <a:endParaRPr lang="en-US" sz="3600">
              <a:solidFill>
                <a:srgbClr val="002060"/>
              </a:solidFill>
            </a:endParaRPr>
          </a:p>
          <a:p>
            <a:pPr algn="ctr"/>
            <a:r>
              <a:rPr lang="en-US" sz="3600">
                <a:solidFill>
                  <a:srgbClr val="002060"/>
                </a:solidFill>
              </a:rPr>
              <a:t>With your students’ needs in mind, how would you approach this process to ensure students complete the form to the best of their ability?</a:t>
            </a:r>
          </a:p>
        </p:txBody>
      </p:sp>
      <p:sp>
        <p:nvSpPr>
          <p:cNvPr id="5" name="Title 4">
            <a:extLst>
              <a:ext uri="{FF2B5EF4-FFF2-40B4-BE49-F238E27FC236}">
                <a16:creationId xmlns:a16="http://schemas.microsoft.com/office/drawing/2014/main" id="{8620A1F1-E88D-7009-8A5F-8EE65451FFFC}"/>
              </a:ext>
            </a:extLst>
          </p:cNvPr>
          <p:cNvSpPr>
            <a:spLocks noGrp="1"/>
          </p:cNvSpPr>
          <p:nvPr>
            <p:ph type="title"/>
          </p:nvPr>
        </p:nvSpPr>
        <p:spPr>
          <a:xfrm>
            <a:off x="836613" y="2100733"/>
            <a:ext cx="3932237" cy="1600200"/>
          </a:xfrm>
        </p:spPr>
        <p:txBody>
          <a:bodyPr>
            <a:normAutofit/>
          </a:bodyPr>
          <a:lstStyle/>
          <a:p>
            <a:r>
              <a:rPr lang="en-US" sz="4000"/>
              <a:t>Quick Connect</a:t>
            </a:r>
          </a:p>
        </p:txBody>
      </p:sp>
      <p:sp>
        <p:nvSpPr>
          <p:cNvPr id="8" name="Text Placeholder 7">
            <a:extLst>
              <a:ext uri="{FF2B5EF4-FFF2-40B4-BE49-F238E27FC236}">
                <a16:creationId xmlns:a16="http://schemas.microsoft.com/office/drawing/2014/main" id="{00D2AC47-A559-636C-363C-1E6AFDE6BE02}"/>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2547537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title"/>
          </p:nvPr>
        </p:nvSpPr>
        <p:spPr/>
        <p:txBody>
          <a:bodyPr/>
          <a:lstStyle/>
          <a:p>
            <a:pPr>
              <a:lnSpc>
                <a:spcPct val="150000"/>
              </a:lnSpc>
            </a:pPr>
            <a:r>
              <a:rPr lang="en-US"/>
              <a:t>The Educator Portal</a:t>
            </a:r>
          </a:p>
        </p:txBody>
      </p:sp>
      <p:pic>
        <p:nvPicPr>
          <p:cNvPr id="8194" name="Picture 2" descr="Schoolizer - How to Become the Best Computer Teacher? 7 Steps You Must  Follow">
            <a:extLst>
              <a:ext uri="{FF2B5EF4-FFF2-40B4-BE49-F238E27FC236}">
                <a16:creationId xmlns:a16="http://schemas.microsoft.com/office/drawing/2014/main" id="{DF7344B4-71DF-A122-0CFB-62F77779D9C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829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2079310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53F7-5B92-2F26-C877-BB726ABD49A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a:t>Site Leader Dashboard</a:t>
            </a:r>
          </a:p>
        </p:txBody>
      </p:sp>
      <p:pic>
        <p:nvPicPr>
          <p:cNvPr id="6" name="Picture 5">
            <a:extLst>
              <a:ext uri="{FF2B5EF4-FFF2-40B4-BE49-F238E27FC236}">
                <a16:creationId xmlns:a16="http://schemas.microsoft.com/office/drawing/2014/main" id="{3185BD50-708F-FCEA-E9E2-8DA32C7854CC}"/>
              </a:ext>
            </a:extLst>
          </p:cNvPr>
          <p:cNvPicPr>
            <a:picLocks noChangeAspect="1"/>
          </p:cNvPicPr>
          <p:nvPr/>
        </p:nvPicPr>
        <p:blipFill>
          <a:blip r:embed="rId3"/>
          <a:stretch>
            <a:fillRect/>
          </a:stretch>
        </p:blipFill>
        <p:spPr>
          <a:xfrm>
            <a:off x="1801521" y="1377637"/>
            <a:ext cx="9092904" cy="5114758"/>
          </a:xfrm>
          <a:prstGeom prst="rect">
            <a:avLst/>
          </a:prstGeom>
          <a:ln w="28575">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9423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BA5E8-584C-0A46-0EB8-A42D0C3533D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a:t>Educator Dashboard</a:t>
            </a:r>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4"/>
          <a:srcRect t="6842" b="7058"/>
          <a:stretch/>
        </p:blipFill>
        <p:spPr>
          <a:xfrm>
            <a:off x="361950" y="1705006"/>
            <a:ext cx="6417502" cy="3126520"/>
          </a:xfrm>
          <a:prstGeom prst="rect">
            <a:avLst/>
          </a:prstGeom>
          <a:noFill/>
          <a:ln>
            <a:solidFill>
              <a:srgbClr val="00325E"/>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01A645-44E9-CBDD-2464-CDC81CB99E43}"/>
              </a:ext>
            </a:extLst>
          </p:cNvPr>
          <p:cNvPicPr>
            <a:picLocks noChangeAspect="1"/>
          </p:cNvPicPr>
          <p:nvPr/>
        </p:nvPicPr>
        <p:blipFill>
          <a:blip r:embed="rId5"/>
          <a:srcRect l="2019" t="22900" r="8168" b="32003"/>
          <a:stretch>
            <a:fillRect/>
          </a:stretch>
        </p:blipFill>
        <p:spPr>
          <a:xfrm>
            <a:off x="553336" y="4043473"/>
            <a:ext cx="6071191" cy="659219"/>
          </a:xfrm>
          <a:prstGeom prst="rect">
            <a:avLst/>
          </a:prstGeom>
        </p:spPr>
      </p:pic>
      <p:pic>
        <p:nvPicPr>
          <p:cNvPr id="5" name="Picture 4">
            <a:extLst>
              <a:ext uri="{FF2B5EF4-FFF2-40B4-BE49-F238E27FC236}">
                <a16:creationId xmlns:a16="http://schemas.microsoft.com/office/drawing/2014/main" id="{9854FCB9-436E-8EB8-1ED8-29B1EBAD1597}"/>
              </a:ext>
            </a:extLst>
          </p:cNvPr>
          <p:cNvPicPr>
            <a:picLocks noChangeAspect="1"/>
          </p:cNvPicPr>
          <p:nvPr/>
        </p:nvPicPr>
        <p:blipFill>
          <a:blip r:embed="rId6"/>
          <a:srcRect b="36938"/>
          <a:stretch/>
        </p:blipFill>
        <p:spPr>
          <a:xfrm>
            <a:off x="5090360" y="3838842"/>
            <a:ext cx="6760705" cy="2398180"/>
          </a:xfrm>
          <a:prstGeom prst="rect">
            <a:avLst/>
          </a:prstGeom>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477226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096000" y="366623"/>
            <a:ext cx="5954973" cy="6124754"/>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a:solidFill>
                <a:srgbClr val="00325E"/>
              </a:solidFill>
              <a:latin typeface="Arial" panose="020B0604020202020204" pitchFamily="34" charset="0"/>
              <a:cs typeface="Arial" panose="020B0604020202020204" pitchFamily="34" charset="0"/>
            </a:endParaRPr>
          </a:p>
          <a:p>
            <a:pPr>
              <a:lnSpc>
                <a:spcPct val="200000"/>
              </a:lnSpc>
            </a:pPr>
            <a:r>
              <a:rPr lang="en-US" sz="280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a:solidFill>
                  <a:srgbClr val="00325E"/>
                </a:solidFill>
              </a:rPr>
              <a:t>What is the DESSA?</a:t>
            </a:r>
            <a:endParaRPr lang="en-US" sz="2800">
              <a:solidFill>
                <a:srgbClr val="00325E"/>
              </a:solidFill>
              <a:latin typeface="+mn-lt"/>
            </a:endParaRPr>
          </a:p>
          <a:p>
            <a:pPr marL="342900" indent="-342900">
              <a:lnSpc>
                <a:spcPct val="150000"/>
              </a:lnSpc>
              <a:buFont typeface="Arial" panose="020B0604020202020204" pitchFamily="34" charset="0"/>
              <a:buChar char="•"/>
            </a:pPr>
            <a:r>
              <a:rPr lang="en-US" sz="2800" b="0" i="0">
                <a:solidFill>
                  <a:srgbClr val="00325E"/>
                </a:solidFill>
                <a:effectLst/>
                <a:latin typeface="+mn-lt"/>
              </a:rPr>
              <a:t>How to Complete Ratings</a:t>
            </a:r>
            <a:endParaRPr lang="en-US" sz="2800">
              <a:solidFill>
                <a:srgbClr val="00325E"/>
              </a:solidFill>
              <a:latin typeface="+mn-lt"/>
            </a:endParaRPr>
          </a:p>
          <a:p>
            <a:pPr marL="342900" indent="-342900">
              <a:lnSpc>
                <a:spcPct val="150000"/>
              </a:lnSpc>
              <a:buFont typeface="Arial" panose="020B0604020202020204" pitchFamily="34" charset="0"/>
              <a:buChar char="•"/>
            </a:pPr>
            <a:r>
              <a:rPr lang="en-US" sz="2800" b="0" i="0">
                <a:solidFill>
                  <a:srgbClr val="00325E"/>
                </a:solidFill>
                <a:effectLst/>
                <a:latin typeface="+mn-lt"/>
              </a:rPr>
              <a:t>The Educator and Student Portals</a:t>
            </a:r>
          </a:p>
          <a:p>
            <a:pPr marL="342900" indent="-342900">
              <a:lnSpc>
                <a:spcPct val="150000"/>
              </a:lnSpc>
              <a:buFont typeface="Arial" panose="020B0604020202020204" pitchFamily="34" charset="0"/>
              <a:buChar char="•"/>
            </a:pPr>
            <a:r>
              <a:rPr lang="en-US" sz="2800">
                <a:solidFill>
                  <a:srgbClr val="00325E"/>
                </a:solidFill>
              </a:rPr>
              <a:t>Implementation Overview</a:t>
            </a:r>
          </a:p>
          <a:p>
            <a:pPr marL="342900" indent="-342900">
              <a:lnSpc>
                <a:spcPct val="150000"/>
              </a:lnSpc>
              <a:buFont typeface="Arial" panose="020B0604020202020204" pitchFamily="34" charset="0"/>
              <a:buChar char="•"/>
            </a:pPr>
            <a:r>
              <a:rPr lang="en-US" sz="280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1A-ED1E-5658-AF41-3AF5D4A457EE}"/>
              </a:ext>
            </a:extLst>
          </p:cNvPr>
          <p:cNvSpPr>
            <a:spLocks noGrp="1"/>
          </p:cNvSpPr>
          <p:nvPr>
            <p:ph type="title"/>
          </p:nvPr>
        </p:nvSpPr>
        <p:spPr/>
        <p:txBody>
          <a:bodyPr>
            <a:normAutofit/>
          </a:bodyPr>
          <a:lstStyle/>
          <a:p>
            <a:r>
              <a:rPr lang="en-US" sz="4000"/>
              <a:t>Ratings Tab</a:t>
            </a:r>
          </a:p>
        </p:txBody>
      </p:sp>
      <p:sp>
        <p:nvSpPr>
          <p:cNvPr id="4" name="Text Placeholder 3">
            <a:extLst>
              <a:ext uri="{FF2B5EF4-FFF2-40B4-BE49-F238E27FC236}">
                <a16:creationId xmlns:a16="http://schemas.microsoft.com/office/drawing/2014/main" id="{3467B393-BAAD-D227-B00F-4B76F1B1A89B}"/>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3497AA0-099E-3EF5-F24C-259C33E41C49}"/>
              </a:ext>
            </a:extLst>
          </p:cNvPr>
          <p:cNvPicPr>
            <a:picLocks noChangeAspect="1"/>
          </p:cNvPicPr>
          <p:nvPr/>
        </p:nvPicPr>
        <p:blipFill>
          <a:blip r:embed="rId4"/>
          <a:stretch>
            <a:fillRect/>
          </a:stretch>
        </p:blipFill>
        <p:spPr>
          <a:xfrm>
            <a:off x="3244475" y="1874634"/>
            <a:ext cx="8724965" cy="4890165"/>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7004C5-4903-62E0-D26F-7EDFF5326B79}"/>
              </a:ext>
            </a:extLst>
          </p:cNvPr>
          <p:cNvSpPr txBox="1">
            <a:spLocks/>
          </p:cNvSpPr>
          <p:nvPr/>
        </p:nvSpPr>
        <p:spPr>
          <a:xfrm>
            <a:off x="222560" y="2445933"/>
            <a:ext cx="2727960" cy="37475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 The Ratings tab shows the assigned roster of students.</a:t>
            </a:r>
          </a:p>
        </p:txBody>
      </p:sp>
      <p:pic>
        <p:nvPicPr>
          <p:cNvPr id="3" name="Picture 2">
            <a:extLst>
              <a:ext uri="{FF2B5EF4-FFF2-40B4-BE49-F238E27FC236}">
                <a16:creationId xmlns:a16="http://schemas.microsoft.com/office/drawing/2014/main" id="{33C6D29F-0C6B-1FC7-47A4-48709625EA61}"/>
              </a:ext>
            </a:extLst>
          </p:cNvPr>
          <p:cNvPicPr>
            <a:picLocks noChangeAspect="1"/>
          </p:cNvPicPr>
          <p:nvPr/>
        </p:nvPicPr>
        <p:blipFill>
          <a:blip r:embed="rId5"/>
          <a:stretch>
            <a:fillRect/>
          </a:stretch>
        </p:blipFill>
        <p:spPr>
          <a:xfrm>
            <a:off x="6313414" y="2546927"/>
            <a:ext cx="3936372" cy="3684168"/>
          </a:xfrm>
          <a:prstGeom prst="rect">
            <a:avLst/>
          </a:prstGeom>
        </p:spPr>
      </p:pic>
      <p:sp>
        <p:nvSpPr>
          <p:cNvPr id="10" name="Rectangle 9">
            <a:extLst>
              <a:ext uri="{FF2B5EF4-FFF2-40B4-BE49-F238E27FC236}">
                <a16:creationId xmlns:a16="http://schemas.microsoft.com/office/drawing/2014/main" id="{2C60E2FD-EB54-0B12-D356-CE641A1DBCAA}"/>
              </a:ext>
            </a:extLst>
          </p:cNvPr>
          <p:cNvSpPr/>
          <p:nvPr/>
        </p:nvSpPr>
        <p:spPr>
          <a:xfrm>
            <a:off x="6313414" y="2546927"/>
            <a:ext cx="1395191" cy="12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742ED6E-AEDD-8732-3373-23472981E483}"/>
              </a:ext>
            </a:extLst>
          </p:cNvPr>
          <p:cNvPicPr>
            <a:picLocks noChangeAspect="1"/>
          </p:cNvPicPr>
          <p:nvPr/>
        </p:nvPicPr>
        <p:blipFill>
          <a:blip r:embed="rId6"/>
          <a:stretch>
            <a:fillRect/>
          </a:stretch>
        </p:blipFill>
        <p:spPr>
          <a:xfrm>
            <a:off x="6313414" y="2512585"/>
            <a:ext cx="914528" cy="190527"/>
          </a:xfrm>
          <a:prstGeom prst="rect">
            <a:avLst/>
          </a:prstGeom>
        </p:spPr>
      </p:pic>
    </p:spTree>
    <p:extLst>
      <p:ext uri="{BB962C8B-B14F-4D97-AF65-F5344CB8AC3E}">
        <p14:creationId xmlns:p14="http://schemas.microsoft.com/office/powerpoint/2010/main" val="2657675174"/>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a:t>Data and Insights</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a:solidFill>
                  <a:srgbClr val="20252E"/>
                </a:solidFill>
                <a:latin typeface="Arial" panose="020B0604020202020204"/>
              </a:rPr>
              <a:t>Real-time results</a:t>
            </a:r>
          </a:p>
          <a:p>
            <a:pPr>
              <a:buClr>
                <a:srgbClr val="20252E"/>
              </a:buClr>
              <a:defRPr/>
            </a:pPr>
            <a:r>
              <a:rPr lang="en-US" sz="2000" kern="0">
                <a:solidFill>
                  <a:srgbClr val="20252E"/>
                </a:solidFill>
                <a:latin typeface="Arial" panose="020B0604020202020204"/>
              </a:rPr>
              <a:t>Interactive, filterable charts</a:t>
            </a:r>
          </a:p>
          <a:p>
            <a:pPr>
              <a:buClr>
                <a:srgbClr val="20252E"/>
              </a:buClr>
              <a:defRPr/>
            </a:pPr>
            <a:r>
              <a:rPr lang="en-US" sz="2000" kern="0">
                <a:solidFill>
                  <a:srgbClr val="20252E"/>
                </a:solidFill>
                <a:latin typeface="Arial" panose="020B0604020202020204"/>
              </a:rPr>
              <a:t>Downloadable reports</a:t>
            </a:r>
          </a:p>
        </p:txBody>
      </p:sp>
    </p:spTree>
    <p:extLst>
      <p:ext uri="{BB962C8B-B14F-4D97-AF65-F5344CB8AC3E}">
        <p14:creationId xmlns:p14="http://schemas.microsoft.com/office/powerpoint/2010/main" val="319568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a:t>Strategies</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751D8D07-ED14-2DCB-89D9-75F34D43B662}"/>
              </a:ext>
            </a:extLst>
          </p:cNvPr>
          <p:cNvPicPr>
            <a:picLocks noChangeAspect="1"/>
          </p:cNvPicPr>
          <p:nvPr/>
        </p:nvPicPr>
        <p:blipFill>
          <a:blip r:embed="rId4"/>
          <a:stretch>
            <a:fillRect/>
          </a:stretch>
        </p:blipFill>
        <p:spPr>
          <a:xfrm>
            <a:off x="870527" y="2087110"/>
            <a:ext cx="10954891" cy="413251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21C423B-0AB1-B04F-08B0-1079A4D95DDF}"/>
              </a:ext>
            </a:extLst>
          </p:cNvPr>
          <p:cNvPicPr>
            <a:picLocks noChangeAspect="1"/>
          </p:cNvPicPr>
          <p:nvPr/>
        </p:nvPicPr>
        <p:blipFill>
          <a:blip r:embed="rId5"/>
          <a:stretch>
            <a:fillRect/>
          </a:stretch>
        </p:blipFill>
        <p:spPr>
          <a:xfrm>
            <a:off x="1278648" y="4026772"/>
            <a:ext cx="10225780" cy="2192850"/>
          </a:xfrm>
          <a:prstGeom prst="rect">
            <a:avLst/>
          </a:prstGeom>
        </p:spPr>
      </p:pic>
    </p:spTree>
    <p:extLst>
      <p:ext uri="{BB962C8B-B14F-4D97-AF65-F5344CB8AC3E}">
        <p14:creationId xmlns:p14="http://schemas.microsoft.com/office/powerpoint/2010/main" val="714366178"/>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a:t>Training</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Tree>
    <p:extLst>
      <p:ext uri="{BB962C8B-B14F-4D97-AF65-F5344CB8AC3E}">
        <p14:creationId xmlns:p14="http://schemas.microsoft.com/office/powerpoint/2010/main" val="551327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B024-66EE-F4FA-DBAA-076ED72CCC6E}"/>
              </a:ext>
            </a:extLst>
          </p:cNvPr>
          <p:cNvSpPr>
            <a:spLocks noGrp="1"/>
          </p:cNvSpPr>
          <p:nvPr>
            <p:ph type="ctrTitle"/>
          </p:nvPr>
        </p:nvSpPr>
        <p:spPr/>
        <p:txBody>
          <a:bodyPr/>
          <a:lstStyle/>
          <a:p>
            <a:r>
              <a:rPr lang="en-US"/>
              <a:t>Implementation Timeline</a:t>
            </a:r>
          </a:p>
        </p:txBody>
      </p:sp>
      <p:sp>
        <p:nvSpPr>
          <p:cNvPr id="4" name="Text Placeholder 3">
            <a:extLst>
              <a:ext uri="{FF2B5EF4-FFF2-40B4-BE49-F238E27FC236}">
                <a16:creationId xmlns:a16="http://schemas.microsoft.com/office/drawing/2014/main" id="{1AC4D771-756D-06B4-08C5-51FFD9CFB0F9}"/>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1034334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65E7-AAC8-314D-FAD9-74C305310172}"/>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AD0D224-70A3-1C64-2460-14767225CE1A}"/>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F3D74BEF-DC7C-61CD-5C94-4BC50CFBC20F}"/>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F41DEB6E-50CC-C73E-A35C-39BC13B543BB}"/>
              </a:ext>
            </a:extLst>
          </p:cNvPr>
          <p:cNvSpPr txBox="1"/>
          <p:nvPr/>
        </p:nvSpPr>
        <p:spPr>
          <a:xfrm>
            <a:off x="1593661" y="2185202"/>
            <a:ext cx="3274424" cy="461665"/>
          </a:xfrm>
          <a:prstGeom prst="rect">
            <a:avLst/>
          </a:prstGeom>
          <a:noFill/>
        </p:spPr>
        <p:txBody>
          <a:bodyPr wrap="square" rtlCol="0">
            <a:spAutoFit/>
          </a:bodyPr>
          <a:lstStyle/>
          <a:p>
            <a:pPr algn="ctr"/>
            <a:r>
              <a:rPr lang="en-US" sz="240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5F6B4C3B-BACB-D709-3EF2-D3367B2C1649}"/>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8E82C280-DCD8-C816-05B7-8117B2BAC2A3}"/>
              </a:ext>
            </a:extLst>
          </p:cNvPr>
          <p:cNvSpPr txBox="1"/>
          <p:nvPr/>
        </p:nvSpPr>
        <p:spPr>
          <a:xfrm>
            <a:off x="-95802" y="3026676"/>
            <a:ext cx="2172657" cy="830997"/>
          </a:xfrm>
          <a:prstGeom prst="rect">
            <a:avLst/>
          </a:prstGeom>
          <a:noFill/>
        </p:spPr>
        <p:txBody>
          <a:bodyPr wrap="square" rtlCol="0">
            <a:spAutoFit/>
          </a:bodyPr>
          <a:lstStyle/>
          <a:p>
            <a:pPr algn="ctr"/>
            <a:r>
              <a:rPr lang="en-US" sz="2400">
                <a:solidFill>
                  <a:srgbClr val="20252E"/>
                </a:solidFill>
                <a:latin typeface="Arial" panose="020B0604020202020204"/>
              </a:rPr>
              <a:t>Start of </a:t>
            </a:r>
          </a:p>
          <a:p>
            <a:pPr algn="ctr"/>
            <a:r>
              <a:rPr lang="en-US" sz="240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748447CF-3D96-8978-1FB3-949C7BDAC35B}"/>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B7CA4BA9-8F95-A305-15FA-B3B03363999A}"/>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540DCECA-934C-F5E4-F987-2C47AD404E7B}"/>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92B4D1A9-F36E-CC35-F9A5-FDCEA9991174}"/>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F728D8CA-893D-3E83-0DB2-ED4ADA48E423}"/>
              </a:ext>
            </a:extLst>
          </p:cNvPr>
          <p:cNvSpPr txBox="1"/>
          <p:nvPr/>
        </p:nvSpPr>
        <p:spPr>
          <a:xfrm>
            <a:off x="223862" y="5652821"/>
            <a:ext cx="11744275" cy="830997"/>
          </a:xfrm>
          <a:prstGeom prst="rect">
            <a:avLst/>
          </a:prstGeom>
          <a:noFill/>
        </p:spPr>
        <p:txBody>
          <a:bodyPr wrap="square" rtlCol="0">
            <a:spAutoFit/>
          </a:bodyPr>
          <a:lstStyle/>
          <a:p>
            <a:pPr algn="ctr"/>
            <a:r>
              <a:rPr lang="en-US" sz="2400">
                <a:solidFill>
                  <a:srgbClr val="20252E"/>
                </a:solidFill>
                <a:latin typeface="Arial" panose="020B0604020202020204" pitchFamily="34" charset="0"/>
                <a:cs typeface="Arial" panose="020B0604020202020204" pitchFamily="34" charset="0"/>
              </a:rPr>
              <a:t>Ongoing, universal, and data-driven SEL Instruction</a:t>
            </a:r>
          </a:p>
          <a:p>
            <a:pPr algn="ctr"/>
            <a:r>
              <a:rPr lang="en-US" sz="240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10822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90A6-7A70-2D6E-DDE1-869566A48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3EEA5-FD9C-EED0-C7B2-FB3752142257}"/>
              </a:ext>
            </a:extLst>
          </p:cNvPr>
          <p:cNvSpPr>
            <a:spLocks noGrp="1"/>
          </p:cNvSpPr>
          <p:nvPr>
            <p:ph type="title"/>
          </p:nvPr>
        </p:nvSpPr>
        <p:spPr>
          <a:xfrm>
            <a:off x="671212" y="2113006"/>
            <a:ext cx="4336498" cy="946781"/>
          </a:xfrm>
        </p:spPr>
        <p:txBody>
          <a:bodyPr>
            <a:noAutofit/>
          </a:bodyPr>
          <a:lstStyle/>
          <a:p>
            <a:pPr algn="ctr"/>
            <a:r>
              <a:rPr lang="en-US" sz="7000"/>
              <a:t>Q &amp; A</a:t>
            </a:r>
          </a:p>
        </p:txBody>
      </p:sp>
      <p:sp>
        <p:nvSpPr>
          <p:cNvPr id="3" name="Text Placeholder 2">
            <a:extLst>
              <a:ext uri="{FF2B5EF4-FFF2-40B4-BE49-F238E27FC236}">
                <a16:creationId xmlns:a16="http://schemas.microsoft.com/office/drawing/2014/main" id="{DFB358FF-BE0D-4879-30E4-08DBAE0D158C}"/>
              </a:ext>
            </a:extLst>
          </p:cNvPr>
          <p:cNvSpPr>
            <a:spLocks noGrp="1"/>
          </p:cNvSpPr>
          <p:nvPr>
            <p:ph type="body" idx="1"/>
          </p:nvPr>
        </p:nvSpPr>
        <p:spPr>
          <a:xfrm>
            <a:off x="831850" y="4510216"/>
            <a:ext cx="4336498" cy="1606380"/>
          </a:xfrm>
        </p:spPr>
        <p:txBody>
          <a:bodyPr>
            <a:noAutofit/>
          </a:bodyPr>
          <a:lstStyle/>
          <a:p>
            <a:pPr>
              <a:lnSpc>
                <a:spcPct val="200000"/>
              </a:lnSpc>
            </a:pPr>
            <a:r>
              <a:rPr lang="en-US" sz="1800"/>
              <a:t>What questions, curiosities, or big ideas would you like to share regarding any of the DESSA assessments?</a:t>
            </a:r>
          </a:p>
        </p:txBody>
      </p:sp>
      <p:pic>
        <p:nvPicPr>
          <p:cNvPr id="5" name="Picture Placeholder 8">
            <a:extLst>
              <a:ext uri="{FF2B5EF4-FFF2-40B4-BE49-F238E27FC236}">
                <a16:creationId xmlns:a16="http://schemas.microsoft.com/office/drawing/2014/main" id="{A837E074-9FDE-2A7F-588A-C40D69011DAF}"/>
              </a:ext>
            </a:extLst>
          </p:cNvPr>
          <p:cNvPicPr>
            <a:picLocks noGrp="1" noChangeAspect="1"/>
          </p:cNvPicPr>
          <p:nvPr>
            <p:ph type="pic" sz="quarter" idx="10"/>
          </p:nvPr>
        </p:nvPicPr>
        <p:blipFill>
          <a:blip r:embed="rId3"/>
          <a:srcRect l="16085" r="16085"/>
          <a:stretch>
            <a:fillRect/>
          </a:stretch>
        </p:blipFill>
        <p:spPr>
          <a:xfrm>
            <a:off x="5989638" y="0"/>
            <a:ext cx="6202362" cy="6858000"/>
          </a:xfrm>
          <a:prstGeom prst="rect">
            <a:avLst/>
          </a:prstGeom>
        </p:spPr>
      </p:pic>
    </p:spTree>
    <p:extLst>
      <p:ext uri="{BB962C8B-B14F-4D97-AF65-F5344CB8AC3E}">
        <p14:creationId xmlns:p14="http://schemas.microsoft.com/office/powerpoint/2010/main" val="794654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970D-68E1-350B-E912-9C3218448476}"/>
              </a:ext>
            </a:extLst>
          </p:cNvPr>
          <p:cNvSpPr>
            <a:spLocks noGrp="1"/>
          </p:cNvSpPr>
          <p:nvPr>
            <p:ph type="title"/>
          </p:nvPr>
        </p:nvSpPr>
        <p:spPr/>
        <p:txBody>
          <a:bodyPr anchor="ctr">
            <a:normAutofit/>
          </a:bodyPr>
          <a:lstStyle/>
          <a:p>
            <a:pPr>
              <a:lnSpc>
                <a:spcPct val="150000"/>
              </a:lnSpc>
            </a:pPr>
            <a:r>
              <a:rPr lang="en-US" sz="4500"/>
              <a:t>Optimistic Closure</a:t>
            </a:r>
          </a:p>
        </p:txBody>
      </p:sp>
      <p:sp>
        <p:nvSpPr>
          <p:cNvPr id="3" name="Text Placeholder 2">
            <a:extLst>
              <a:ext uri="{FF2B5EF4-FFF2-40B4-BE49-F238E27FC236}">
                <a16:creationId xmlns:a16="http://schemas.microsoft.com/office/drawing/2014/main" id="{36AB0096-63C2-4212-3954-752AFDCAAF54}"/>
              </a:ext>
            </a:extLst>
          </p:cNvPr>
          <p:cNvSpPr>
            <a:spLocks noGrp="1"/>
          </p:cNvSpPr>
          <p:nvPr>
            <p:ph type="body" idx="1"/>
          </p:nvPr>
        </p:nvSpPr>
        <p:spPr>
          <a:xfrm>
            <a:off x="831850" y="4377344"/>
            <a:ext cx="4336498" cy="1691986"/>
          </a:xfrm>
        </p:spPr>
        <p:txBody>
          <a:bodyPr>
            <a:noAutofit/>
          </a:bodyPr>
          <a:lstStyle/>
          <a:p>
            <a:pPr>
              <a:lnSpc>
                <a:spcPct val="150000"/>
              </a:lnSpc>
            </a:pPr>
            <a:r>
              <a:rPr lang="en-US" sz="2400"/>
              <a:t>What are you looking forward to most about using the DESSA?</a:t>
            </a:r>
          </a:p>
        </p:txBody>
      </p:sp>
      <p:pic>
        <p:nvPicPr>
          <p:cNvPr id="1026" name="Picture 2" descr="The School District of Philadelphia">
            <a:extLst>
              <a:ext uri="{FF2B5EF4-FFF2-40B4-BE49-F238E27FC236}">
                <a16:creationId xmlns:a16="http://schemas.microsoft.com/office/drawing/2014/main" id="{81880156-D262-DFEE-1D8A-7D74DD269DBD}"/>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3787" t="-1389" r="16023" b="13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70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33FD-5C0F-A996-2160-D07D48076184}"/>
              </a:ext>
            </a:extLst>
          </p:cNvPr>
          <p:cNvSpPr>
            <a:spLocks noGrp="1"/>
          </p:cNvSpPr>
          <p:nvPr>
            <p:ph type="title"/>
          </p:nvPr>
        </p:nvSpPr>
        <p:spPr/>
        <p:txBody>
          <a:bodyPr/>
          <a:lstStyle/>
          <a:p>
            <a:pPr>
              <a:lnSpc>
                <a:spcPct val="200000"/>
              </a:lnSpc>
            </a:pPr>
            <a:r>
              <a:rPr lang="en-US"/>
              <a:t>Thank You!</a:t>
            </a:r>
          </a:p>
        </p:txBody>
      </p:sp>
      <p:sp>
        <p:nvSpPr>
          <p:cNvPr id="3" name="Text Placeholder 2">
            <a:extLst>
              <a:ext uri="{FF2B5EF4-FFF2-40B4-BE49-F238E27FC236}">
                <a16:creationId xmlns:a16="http://schemas.microsoft.com/office/drawing/2014/main" id="{3F97C344-48C0-2BF4-909F-F52D1932132E}"/>
              </a:ext>
            </a:extLst>
          </p:cNvPr>
          <p:cNvSpPr>
            <a:spLocks noGrp="1"/>
          </p:cNvSpPr>
          <p:nvPr>
            <p:ph type="body" idx="1"/>
          </p:nvPr>
        </p:nvSpPr>
        <p:spPr>
          <a:xfrm>
            <a:off x="831850" y="4641504"/>
            <a:ext cx="4336498" cy="1340196"/>
          </a:xfrm>
        </p:spPr>
        <p:txBody>
          <a:bodyPr>
            <a:noAutofit/>
          </a:bodyPr>
          <a:lstStyle/>
          <a:p>
            <a:pPr>
              <a:lnSpc>
                <a:spcPct val="200000"/>
              </a:lnSpc>
            </a:pPr>
            <a:r>
              <a:rPr lang="en-US"/>
              <a:t>Thank you for your time and attention today!</a:t>
            </a:r>
          </a:p>
        </p:txBody>
      </p:sp>
      <p:pic>
        <p:nvPicPr>
          <p:cNvPr id="1028" name="Picture 4" descr="7 reasons why becoming a teacher might be right for you | KU SOE">
            <a:extLst>
              <a:ext uri="{FF2B5EF4-FFF2-40B4-BE49-F238E27FC236}">
                <a16:creationId xmlns:a16="http://schemas.microsoft.com/office/drawing/2014/main" id="{845BC442-AC99-6BCB-1960-4EE4E398D7A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564" r="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35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8492-8F12-4960-DC8E-CE413E3DC6BC}"/>
              </a:ext>
            </a:extLst>
          </p:cNvPr>
          <p:cNvSpPr>
            <a:spLocks noGrp="1"/>
          </p:cNvSpPr>
          <p:nvPr>
            <p:ph type="title"/>
          </p:nvPr>
        </p:nvSpPr>
        <p:spPr/>
        <p:txBody>
          <a:bodyPr>
            <a:normAutofit/>
          </a:bodyPr>
          <a:lstStyle/>
          <a:p>
            <a:r>
              <a:rPr lang="en-US" sz="4000"/>
              <a:t>Overview: The DESSA</a:t>
            </a:r>
          </a:p>
        </p:txBody>
      </p:sp>
      <p:sp>
        <p:nvSpPr>
          <p:cNvPr id="4" name="Text Placeholder 3">
            <a:extLst>
              <a:ext uri="{FF2B5EF4-FFF2-40B4-BE49-F238E27FC236}">
                <a16:creationId xmlns:a16="http://schemas.microsoft.com/office/drawing/2014/main" id="{72484F61-16BF-CA73-1BAF-51D3AC0246F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AFC7FAAE-AD2C-A51E-C303-6D5C2DAE7919}"/>
              </a:ext>
            </a:extLst>
          </p:cNvPr>
          <p:cNvGrpSpPr/>
          <p:nvPr/>
        </p:nvGrpSpPr>
        <p:grpSpPr>
          <a:xfrm>
            <a:off x="4043842" y="1917628"/>
            <a:ext cx="3966432" cy="3896443"/>
            <a:chOff x="6070925" y="1085895"/>
            <a:chExt cx="2407942" cy="2407942"/>
          </a:xfrm>
          <a:solidFill>
            <a:srgbClr val="00325E"/>
          </a:solidFill>
        </p:grpSpPr>
        <p:pic>
          <p:nvPicPr>
            <p:cNvPr id="6" name="Graphic 5" descr="Daily calendar outline">
              <a:extLst>
                <a:ext uri="{FF2B5EF4-FFF2-40B4-BE49-F238E27FC236}">
                  <a16:creationId xmlns:a16="http://schemas.microsoft.com/office/drawing/2014/main" id="{8E8B9A6F-298C-B2B2-4CE6-8ECFBC097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0925" y="1085895"/>
              <a:ext cx="2407942" cy="2407942"/>
            </a:xfrm>
            <a:prstGeom prst="rect">
              <a:avLst/>
            </a:prstGeom>
          </p:spPr>
        </p:pic>
        <p:sp>
          <p:nvSpPr>
            <p:cNvPr id="7" name="TextBox 6">
              <a:extLst>
                <a:ext uri="{FF2B5EF4-FFF2-40B4-BE49-F238E27FC236}">
                  <a16:creationId xmlns:a16="http://schemas.microsoft.com/office/drawing/2014/main" id="{CF2717D8-51E9-BDC2-229E-BCF6D909510C}"/>
                </a:ext>
              </a:extLst>
            </p:cNvPr>
            <p:cNvSpPr txBox="1"/>
            <p:nvPr/>
          </p:nvSpPr>
          <p:spPr>
            <a:xfrm>
              <a:off x="6528382" y="1693860"/>
              <a:ext cx="1493028" cy="190201"/>
            </a:xfrm>
            <a:prstGeom prst="rect">
              <a:avLst/>
            </a:prstGeom>
            <a:grpFill/>
            <a:ln>
              <a:solidFill>
                <a:srgbClr val="00325E"/>
              </a:solidFill>
            </a:ln>
          </p:spPr>
          <p:txBody>
            <a:bodyPr wrap="square" rtlCol="0">
              <a:spAutoFit/>
            </a:bodyPr>
            <a:lstStyle/>
            <a:p>
              <a:pPr algn="ctr"/>
              <a:r>
                <a:rPr lang="en-US" sz="1400" b="1">
                  <a:solidFill>
                    <a:schemeClr val="bg1"/>
                  </a:solidFill>
                </a:rPr>
                <a:t>2025-2026</a:t>
              </a:r>
            </a:p>
          </p:txBody>
        </p:sp>
      </p:grpSp>
      <p:sp>
        <p:nvSpPr>
          <p:cNvPr id="8" name="TextBox 7">
            <a:extLst>
              <a:ext uri="{FF2B5EF4-FFF2-40B4-BE49-F238E27FC236}">
                <a16:creationId xmlns:a16="http://schemas.microsoft.com/office/drawing/2014/main" id="{61FF1DA8-71E9-0471-42B6-7D8A1F52AB57}"/>
              </a:ext>
            </a:extLst>
          </p:cNvPr>
          <p:cNvSpPr txBox="1"/>
          <p:nvPr/>
        </p:nvSpPr>
        <p:spPr>
          <a:xfrm>
            <a:off x="4797378" y="5538305"/>
            <a:ext cx="2367709" cy="830997"/>
          </a:xfrm>
          <a:prstGeom prst="rect">
            <a:avLst/>
          </a:prstGeom>
          <a:noFill/>
        </p:spPr>
        <p:txBody>
          <a:bodyPr wrap="square" rtlCol="0">
            <a:spAutoFit/>
          </a:bodyPr>
          <a:lstStyle/>
          <a:p>
            <a:pPr algn="ctr"/>
            <a:r>
              <a:rPr lang="en-US" sz="1600">
                <a:solidFill>
                  <a:srgbClr val="00325E"/>
                </a:solidFill>
                <a:latin typeface="Arial" panose="020B0604020202020204" pitchFamily="34" charset="0"/>
                <a:cs typeface="Arial" panose="020B0604020202020204" pitchFamily="34" charset="0"/>
              </a:rPr>
              <a:t>District-based implementation schedule</a:t>
            </a:r>
          </a:p>
        </p:txBody>
      </p:sp>
      <p:sp>
        <p:nvSpPr>
          <p:cNvPr id="21" name="TextBox 20">
            <a:extLst>
              <a:ext uri="{FF2B5EF4-FFF2-40B4-BE49-F238E27FC236}">
                <a16:creationId xmlns:a16="http://schemas.microsoft.com/office/drawing/2014/main" id="{695CEE1A-D047-53E4-349B-93D6B6F99FF8}"/>
              </a:ext>
            </a:extLst>
          </p:cNvPr>
          <p:cNvSpPr txBox="1"/>
          <p:nvPr/>
        </p:nvSpPr>
        <p:spPr>
          <a:xfrm>
            <a:off x="8407535" y="5515034"/>
            <a:ext cx="276318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25E"/>
                </a:solidFill>
                <a:effectLst/>
                <a:uLnTx/>
                <a:uFillTx/>
                <a:latin typeface="Arial" panose="020B0604020202020204" pitchFamily="34" charset="0"/>
                <a:cs typeface="Arial" panose="020B0604020202020204" pitchFamily="34" charset="0"/>
              </a:rPr>
              <a:t>Educator Portal: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25E"/>
                </a:solidFill>
                <a:effectLst/>
                <a:uLnTx/>
                <a:uFillTx/>
                <a:latin typeface="Arial" panose="020B0604020202020204" pitchFamily="34" charset="0"/>
                <a:cs typeface="Arial" panose="020B0604020202020204" pitchFamily="34" charset="0"/>
              </a:rPr>
              <a:t> DESSA ratings &amp; data reports, resources, support</a:t>
            </a:r>
          </a:p>
        </p:txBody>
      </p:sp>
      <p:sp>
        <p:nvSpPr>
          <p:cNvPr id="22" name="TextBox 21">
            <a:extLst>
              <a:ext uri="{FF2B5EF4-FFF2-40B4-BE49-F238E27FC236}">
                <a16:creationId xmlns:a16="http://schemas.microsoft.com/office/drawing/2014/main" id="{A30067E0-D84F-1828-103A-391BA2B82C02}"/>
              </a:ext>
            </a:extLst>
          </p:cNvPr>
          <p:cNvSpPr txBox="1"/>
          <p:nvPr/>
        </p:nvSpPr>
        <p:spPr>
          <a:xfrm>
            <a:off x="1373718" y="5540435"/>
            <a:ext cx="1839212" cy="830997"/>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sym typeface="Arial"/>
              </a:rPr>
              <a:t>Strength-Based Behavior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sym typeface="Arial"/>
              </a:rPr>
              <a:t>Rating Scale</a:t>
            </a:r>
          </a:p>
        </p:txBody>
      </p:sp>
      <p:pic>
        <p:nvPicPr>
          <p:cNvPr id="26" name="Picture 25" descr="A blue check boxes with check marks&#10;&#10;Description automatically generated">
            <a:extLst>
              <a:ext uri="{FF2B5EF4-FFF2-40B4-BE49-F238E27FC236}">
                <a16:creationId xmlns:a16="http://schemas.microsoft.com/office/drawing/2014/main" id="{FDFCC8DE-4428-7152-F1BB-8A9D38A690ED}"/>
              </a:ext>
            </a:extLst>
          </p:cNvPr>
          <p:cNvPicPr>
            <a:picLocks noChangeAspect="1"/>
          </p:cNvPicPr>
          <p:nvPr/>
        </p:nvPicPr>
        <p:blipFill>
          <a:blip r:embed="rId5"/>
          <a:stretch>
            <a:fillRect/>
          </a:stretch>
        </p:blipFill>
        <p:spPr>
          <a:xfrm>
            <a:off x="473863" y="2046389"/>
            <a:ext cx="3638922" cy="3638922"/>
          </a:xfrm>
          <a:prstGeom prst="rect">
            <a:avLst/>
          </a:prstGeom>
        </p:spPr>
      </p:pic>
      <p:pic>
        <p:nvPicPr>
          <p:cNvPr id="28" name="Picture 27" descr="A computer with a sign in screen&#10;&#10;Description automatically generated">
            <a:extLst>
              <a:ext uri="{FF2B5EF4-FFF2-40B4-BE49-F238E27FC236}">
                <a16:creationId xmlns:a16="http://schemas.microsoft.com/office/drawing/2014/main" id="{28EC2FF8-CAB4-6273-9448-202D9B4464A6}"/>
              </a:ext>
            </a:extLst>
          </p:cNvPr>
          <p:cNvPicPr>
            <a:picLocks noChangeAspect="1"/>
          </p:cNvPicPr>
          <p:nvPr/>
        </p:nvPicPr>
        <p:blipFill>
          <a:blip r:embed="rId6"/>
          <a:srcRect t="17099" b="18924"/>
          <a:stretch/>
        </p:blipFill>
        <p:spPr>
          <a:xfrm>
            <a:off x="7538943" y="2442575"/>
            <a:ext cx="4500370" cy="2879206"/>
          </a:xfrm>
          <a:prstGeom prst="rect">
            <a:avLst/>
          </a:prstGeom>
        </p:spPr>
      </p:pic>
    </p:spTree>
    <p:extLst>
      <p:ext uri="{BB962C8B-B14F-4D97-AF65-F5344CB8AC3E}">
        <p14:creationId xmlns:p14="http://schemas.microsoft.com/office/powerpoint/2010/main" val="20260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ADC7C-8FB1-E715-4B03-0F9625DE2B7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DCCEDCE8-D30A-64EC-BAF8-73AF91A6F703}"/>
              </a:ext>
            </a:extLst>
          </p:cNvPr>
          <p:cNvSpPr>
            <a:spLocks noGrp="1"/>
          </p:cNvSpPr>
          <p:nvPr>
            <p:ph type="title"/>
          </p:nvPr>
        </p:nvSpPr>
        <p:spPr/>
        <p:txBody>
          <a:bodyPr>
            <a:normAutofit/>
          </a:bodyPr>
          <a:lstStyle/>
          <a:p>
            <a:r>
              <a:rPr lang="en-US" sz="4000"/>
              <a:t>Fast Facts about the DESSA</a:t>
            </a:r>
          </a:p>
        </p:txBody>
      </p:sp>
      <p:grpSp>
        <p:nvGrpSpPr>
          <p:cNvPr id="4" name="Group 3">
            <a:extLst>
              <a:ext uri="{FF2B5EF4-FFF2-40B4-BE49-F238E27FC236}">
                <a16:creationId xmlns:a16="http://schemas.microsoft.com/office/drawing/2014/main" id="{CB4FC0A8-2F38-1B5B-A6F3-FD3D2B3D6FE2}"/>
              </a:ext>
            </a:extLst>
          </p:cNvPr>
          <p:cNvGrpSpPr/>
          <p:nvPr/>
        </p:nvGrpSpPr>
        <p:grpSpPr>
          <a:xfrm>
            <a:off x="4856771" y="2643158"/>
            <a:ext cx="2501374" cy="1808196"/>
            <a:chOff x="3185615" y="886268"/>
            <a:chExt cx="2501374" cy="1808196"/>
          </a:xfrm>
        </p:grpSpPr>
        <p:sp>
          <p:nvSpPr>
            <p:cNvPr id="5" name="Rectangle: Rounded Corners 4">
              <a:extLst>
                <a:ext uri="{FF2B5EF4-FFF2-40B4-BE49-F238E27FC236}">
                  <a16:creationId xmlns:a16="http://schemas.microsoft.com/office/drawing/2014/main" id="{50F8B52F-EFFE-0B6E-8931-4B6E91F51B95}"/>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sp>
          <p:nvSpPr>
            <p:cNvPr id="6" name="TextBox 5">
              <a:extLst>
                <a:ext uri="{FF2B5EF4-FFF2-40B4-BE49-F238E27FC236}">
                  <a16:creationId xmlns:a16="http://schemas.microsoft.com/office/drawing/2014/main" id="{B4DEC076-BDB1-1AA6-1295-F3B308BD26F5}"/>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Norm-Referenced</a:t>
              </a:r>
            </a:p>
          </p:txBody>
        </p:sp>
        <p:pic>
          <p:nvPicPr>
            <p:cNvPr id="7" name="Picture 6" descr="Logo&#10;&#10;Description automatically generated with low confidence">
              <a:extLst>
                <a:ext uri="{FF2B5EF4-FFF2-40B4-BE49-F238E27FC236}">
                  <a16:creationId xmlns:a16="http://schemas.microsoft.com/office/drawing/2014/main" id="{354BF7D9-4F6B-84F2-D6FE-4FCDB1AADC65}"/>
                </a:ext>
              </a:extLst>
            </p:cNvPr>
            <p:cNvPicPr>
              <a:picLocks noChangeAspect="1"/>
            </p:cNvPicPr>
            <p:nvPr/>
          </p:nvPicPr>
          <p:blipFill>
            <a:blip r:embed="rId4"/>
            <a:stretch>
              <a:fillRect/>
            </a:stretch>
          </p:blipFill>
          <p:spPr>
            <a:xfrm>
              <a:off x="3865633" y="886268"/>
              <a:ext cx="1367268" cy="1367268"/>
            </a:xfrm>
            <a:prstGeom prst="rect">
              <a:avLst/>
            </a:prstGeom>
          </p:spPr>
        </p:pic>
      </p:grpSp>
      <p:grpSp>
        <p:nvGrpSpPr>
          <p:cNvPr id="8" name="Group 7">
            <a:extLst>
              <a:ext uri="{FF2B5EF4-FFF2-40B4-BE49-F238E27FC236}">
                <a16:creationId xmlns:a16="http://schemas.microsoft.com/office/drawing/2014/main" id="{A3D60A19-7E92-0E27-27CD-A80E7B69D631}"/>
              </a:ext>
            </a:extLst>
          </p:cNvPr>
          <p:cNvGrpSpPr/>
          <p:nvPr/>
        </p:nvGrpSpPr>
        <p:grpSpPr>
          <a:xfrm>
            <a:off x="8288922" y="2643158"/>
            <a:ext cx="2336004" cy="1804745"/>
            <a:chOff x="5844623" y="889719"/>
            <a:chExt cx="2336004" cy="1804745"/>
          </a:xfrm>
        </p:grpSpPr>
        <p:sp>
          <p:nvSpPr>
            <p:cNvPr id="9" name="TextBox 8">
              <a:extLst>
                <a:ext uri="{FF2B5EF4-FFF2-40B4-BE49-F238E27FC236}">
                  <a16:creationId xmlns:a16="http://schemas.microsoft.com/office/drawing/2014/main" id="{DE71F520-5BBA-DB17-6D22-5CCFD8233606}"/>
                </a:ext>
              </a:extLst>
            </p:cNvPr>
            <p:cNvSpPr txBox="1"/>
            <p:nvPr/>
          </p:nvSpPr>
          <p:spPr>
            <a:xfrm>
              <a:off x="5844623" y="2294354"/>
              <a:ext cx="233600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Strength-Based</a:t>
              </a:r>
            </a:p>
          </p:txBody>
        </p:sp>
        <p:sp>
          <p:nvSpPr>
            <p:cNvPr id="10" name="Rectangle: Rounded Corners 9">
              <a:extLst>
                <a:ext uri="{FF2B5EF4-FFF2-40B4-BE49-F238E27FC236}">
                  <a16:creationId xmlns:a16="http://schemas.microsoft.com/office/drawing/2014/main" id="{748126B0-8DCB-F1B0-7B95-BA7DC7EA7051}"/>
                </a:ext>
              </a:extLst>
            </p:cNvPr>
            <p:cNvSpPr/>
            <p:nvPr/>
          </p:nvSpPr>
          <p:spPr>
            <a:xfrm>
              <a:off x="6342993" y="1111992"/>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pic>
          <p:nvPicPr>
            <p:cNvPr id="11" name="Picture 10" descr="Logo&#10;&#10;Description automatically generated with low confidence">
              <a:extLst>
                <a:ext uri="{FF2B5EF4-FFF2-40B4-BE49-F238E27FC236}">
                  <a16:creationId xmlns:a16="http://schemas.microsoft.com/office/drawing/2014/main" id="{66CA7B51-DB19-4F75-80BF-9FDE04FA0478}"/>
                </a:ext>
              </a:extLst>
            </p:cNvPr>
            <p:cNvPicPr>
              <a:picLocks noChangeAspect="1"/>
            </p:cNvPicPr>
            <p:nvPr/>
          </p:nvPicPr>
          <p:blipFill>
            <a:blip r:embed="rId4"/>
            <a:stretch>
              <a:fillRect/>
            </a:stretch>
          </p:blipFill>
          <p:spPr>
            <a:xfrm>
              <a:off x="6444683" y="889719"/>
              <a:ext cx="1367268" cy="1367268"/>
            </a:xfrm>
            <a:prstGeom prst="rect">
              <a:avLst/>
            </a:prstGeom>
          </p:spPr>
        </p:pic>
      </p:grpSp>
      <p:grpSp>
        <p:nvGrpSpPr>
          <p:cNvPr id="12" name="Group 11">
            <a:extLst>
              <a:ext uri="{FF2B5EF4-FFF2-40B4-BE49-F238E27FC236}">
                <a16:creationId xmlns:a16="http://schemas.microsoft.com/office/drawing/2014/main" id="{1C57F002-FEDF-961E-BF4E-39D430EF882F}"/>
              </a:ext>
            </a:extLst>
          </p:cNvPr>
          <p:cNvGrpSpPr/>
          <p:nvPr/>
        </p:nvGrpSpPr>
        <p:grpSpPr>
          <a:xfrm>
            <a:off x="1278648" y="2643158"/>
            <a:ext cx="2501374" cy="1808196"/>
            <a:chOff x="3185615" y="886268"/>
            <a:chExt cx="2501374" cy="1808196"/>
          </a:xfrm>
        </p:grpSpPr>
        <p:sp>
          <p:nvSpPr>
            <p:cNvPr id="13" name="Rectangle: Rounded Corners 12">
              <a:extLst>
                <a:ext uri="{FF2B5EF4-FFF2-40B4-BE49-F238E27FC236}">
                  <a16:creationId xmlns:a16="http://schemas.microsoft.com/office/drawing/2014/main" id="{E2347842-7DE8-EEA4-CD9A-7F9508713ACF}"/>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sp>
          <p:nvSpPr>
            <p:cNvPr id="14" name="TextBox 13">
              <a:extLst>
                <a:ext uri="{FF2B5EF4-FFF2-40B4-BE49-F238E27FC236}">
                  <a16:creationId xmlns:a16="http://schemas.microsoft.com/office/drawing/2014/main" id="{60629294-E3B4-3030-7E35-5BF6707A8C08}"/>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Standardized</a:t>
              </a:r>
            </a:p>
          </p:txBody>
        </p:sp>
        <p:pic>
          <p:nvPicPr>
            <p:cNvPr id="15" name="Picture 14" descr="Logo&#10;&#10;Description automatically generated with low confidence">
              <a:extLst>
                <a:ext uri="{FF2B5EF4-FFF2-40B4-BE49-F238E27FC236}">
                  <a16:creationId xmlns:a16="http://schemas.microsoft.com/office/drawing/2014/main" id="{9B8B0311-8D40-8938-B126-C2A8187E5E2A}"/>
                </a:ext>
              </a:extLst>
            </p:cNvPr>
            <p:cNvPicPr>
              <a:picLocks noChangeAspect="1"/>
            </p:cNvPicPr>
            <p:nvPr/>
          </p:nvPicPr>
          <p:blipFill>
            <a:blip r:embed="rId4"/>
            <a:stretch>
              <a:fillRect/>
            </a:stretch>
          </p:blipFill>
          <p:spPr>
            <a:xfrm>
              <a:off x="3865633" y="886268"/>
              <a:ext cx="1367268" cy="1367268"/>
            </a:xfrm>
            <a:prstGeom prst="rect">
              <a:avLst/>
            </a:prstGeom>
          </p:spPr>
        </p:pic>
      </p:grpSp>
    </p:spTree>
    <p:extLst>
      <p:ext uri="{BB962C8B-B14F-4D97-AF65-F5344CB8AC3E}">
        <p14:creationId xmlns:p14="http://schemas.microsoft.com/office/powerpoint/2010/main" val="14615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440B-756E-BC80-86C5-1C44EA6A6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D0AAA-4DA6-B183-16EC-C8C16E51CC0C}"/>
              </a:ext>
            </a:extLst>
          </p:cNvPr>
          <p:cNvSpPr>
            <a:spLocks noGrp="1"/>
          </p:cNvSpPr>
          <p:nvPr>
            <p:ph type="title"/>
          </p:nvPr>
        </p:nvSpPr>
        <p:spPr/>
        <p:txBody>
          <a:bodyPr>
            <a:normAutofit/>
          </a:bodyPr>
          <a:lstStyle/>
          <a:p>
            <a:r>
              <a:rPr lang="en-US" sz="3300"/>
              <a:t>What are the DESSA Second Step Assessments? </a:t>
            </a:r>
          </a:p>
        </p:txBody>
      </p:sp>
      <p:sp>
        <p:nvSpPr>
          <p:cNvPr id="5" name="Google Shape;7329;p323">
            <a:extLst>
              <a:ext uri="{FF2B5EF4-FFF2-40B4-BE49-F238E27FC236}">
                <a16:creationId xmlns:a16="http://schemas.microsoft.com/office/drawing/2014/main" id="{69721B2F-3E30-9B87-A559-D94566C8B8BF}"/>
              </a:ext>
            </a:extLst>
          </p:cNvPr>
          <p:cNvSpPr txBox="1"/>
          <p:nvPr/>
        </p:nvSpPr>
        <p:spPr>
          <a:xfrm>
            <a:off x="570443" y="2331243"/>
            <a:ext cx="4314708" cy="3777106"/>
          </a:xfrm>
          <a:prstGeom prst="rect">
            <a:avLst/>
          </a:prstGeom>
          <a:noFill/>
          <a:ln>
            <a:noFill/>
          </a:ln>
        </p:spPr>
        <p:txBody>
          <a:bodyPr spcFirstLastPara="1" wrap="square" lIns="0" tIns="0" rIns="0" bIns="0" anchor="t" anchorCtr="0">
            <a:noAutofit/>
          </a:bodyPr>
          <a:lstStyle/>
          <a:p>
            <a:pPr marL="285750" marR="0" lvl="0" indent="-285750" algn="l" rtl="0">
              <a:spcBef>
                <a:spcPts val="0"/>
              </a:spcBef>
              <a:spcAft>
                <a:spcPts val="0"/>
              </a:spcAft>
              <a:buClr>
                <a:srgbClr val="000000"/>
              </a:buClr>
              <a:buSzPct val="80000"/>
              <a:buFont typeface="Arial" panose="020B0604020202020204" pitchFamily="34" charset="0"/>
              <a:buChar char="•"/>
            </a:pPr>
            <a:r>
              <a:rPr lang="en-GB" i="0" u="none" strike="noStrike" cap="none">
                <a:solidFill>
                  <a:srgbClr val="20252E"/>
                </a:solidFill>
                <a:latin typeface="Arial" panose="020B0604020202020204" pitchFamily="34" charset="0"/>
                <a:ea typeface="Work Sans"/>
                <a:cs typeface="Arial" panose="020B0604020202020204" pitchFamily="34" charset="0"/>
                <a:sym typeface="Work Sans"/>
              </a:rPr>
              <a:t>Strength-based </a:t>
            </a:r>
            <a:r>
              <a:rPr lang="en-GB" i="0" u="none" strike="noStrike" cap="none" err="1">
                <a:solidFill>
                  <a:srgbClr val="20252E"/>
                </a:solidFill>
                <a:latin typeface="Arial" panose="020B0604020202020204" pitchFamily="34" charset="0"/>
                <a:ea typeface="Work Sans"/>
                <a:cs typeface="Arial" panose="020B0604020202020204" pitchFamily="34" charset="0"/>
                <a:sym typeface="Work Sans"/>
              </a:rPr>
              <a:t>behavior</a:t>
            </a:r>
            <a:r>
              <a:rPr lang="en-GB" i="0" u="none" strike="noStrike" cap="none">
                <a:solidFill>
                  <a:srgbClr val="20252E"/>
                </a:solidFill>
                <a:latin typeface="Arial" panose="020B0604020202020204" pitchFamily="34" charset="0"/>
                <a:ea typeface="Work Sans"/>
                <a:cs typeface="Arial" panose="020B0604020202020204" pitchFamily="34" charset="0"/>
                <a:sym typeface="Work Sans"/>
              </a:rPr>
              <a:t> rating scales comprised of DESSA items, aligned to Second Step programs.</a:t>
            </a:r>
            <a:endParaRPr i="0" u="none" strike="noStrike" cap="none">
              <a:solidFill>
                <a:srgbClr val="20252E"/>
              </a:solidFill>
              <a:latin typeface="Arial" panose="020B0604020202020204" pitchFamily="34" charset="0"/>
              <a:ea typeface="Work Sans"/>
              <a:cs typeface="Arial" panose="020B0604020202020204" pitchFamily="34" charset="0"/>
              <a:sym typeface="Work Sans"/>
            </a:endParaRPr>
          </a:p>
          <a:p>
            <a:pPr marL="285750" marR="0" lvl="0" indent="-285750" algn="l" rtl="0">
              <a:spcBef>
                <a:spcPts val="3600"/>
              </a:spcBef>
              <a:spcAft>
                <a:spcPts val="0"/>
              </a:spcAft>
              <a:buClr>
                <a:srgbClr val="000000"/>
              </a:buClr>
              <a:buSzPct val="80000"/>
              <a:buFont typeface="Arial" panose="020B0604020202020204" pitchFamily="34" charset="0"/>
              <a:buChar char="•"/>
            </a:pPr>
            <a:r>
              <a:rPr lang="en-US" i="0" u="none" strike="noStrike" cap="none">
                <a:solidFill>
                  <a:srgbClr val="20252E"/>
                </a:solidFill>
                <a:latin typeface="Arial" panose="020B0604020202020204" pitchFamily="34" charset="0"/>
                <a:ea typeface="Work Sans"/>
                <a:cs typeface="Arial" panose="020B0604020202020204" pitchFamily="34" charset="0"/>
                <a:sym typeface="Work Sans"/>
              </a:rPr>
              <a:t>Standardized &amp; norm-referenced.</a:t>
            </a:r>
            <a:endParaRPr i="0" u="none" strike="noStrike" cap="none">
              <a:solidFill>
                <a:srgbClr val="20252E"/>
              </a:solidFill>
              <a:latin typeface="Arial" panose="020B0604020202020204" pitchFamily="34" charset="0"/>
              <a:ea typeface="Work Sans"/>
              <a:cs typeface="Arial" panose="020B0604020202020204" pitchFamily="34" charset="0"/>
              <a:sym typeface="Work Sans"/>
            </a:endParaRPr>
          </a:p>
          <a:p>
            <a:pPr marL="285750" marR="0" lvl="0" indent="-285750" algn="l" rtl="0">
              <a:spcBef>
                <a:spcPts val="3600"/>
              </a:spcBef>
              <a:spcAft>
                <a:spcPts val="0"/>
              </a:spcAft>
              <a:buClr>
                <a:srgbClr val="000000"/>
              </a:buClr>
              <a:buSzPct val="80000"/>
              <a:buFont typeface="Arial" panose="020B0604020202020204" pitchFamily="34" charset="0"/>
              <a:buChar char="•"/>
            </a:pPr>
            <a:r>
              <a:rPr lang="en-GB" i="0" u="none" strike="noStrike" cap="none">
                <a:solidFill>
                  <a:srgbClr val="20252E"/>
                </a:solidFill>
                <a:latin typeface="Arial" panose="020B0604020202020204" pitchFamily="34" charset="0"/>
                <a:ea typeface="Work Sans"/>
                <a:cs typeface="Arial" panose="020B0604020202020204" pitchFamily="34" charset="0"/>
                <a:sym typeface="Work Sans"/>
              </a:rPr>
              <a:t>Reliable &amp; valid measures of students’ social and emotional skills.</a:t>
            </a:r>
            <a:endParaRPr lang="en-US" i="0" u="none" strike="noStrike" cap="none">
              <a:solidFill>
                <a:srgbClr val="20252E"/>
              </a:solidFill>
              <a:latin typeface="Arial" panose="020B0604020202020204" pitchFamily="34" charset="0"/>
              <a:ea typeface="Work Sans"/>
              <a:cs typeface="Arial" panose="020B0604020202020204" pitchFamily="34" charset="0"/>
              <a:sym typeface="Work Sans"/>
            </a:endParaRPr>
          </a:p>
          <a:p>
            <a:pPr marL="285750" indent="-285750">
              <a:spcBef>
                <a:spcPts val="3600"/>
              </a:spcBef>
              <a:buSzPct val="80000"/>
              <a:buFont typeface="Arial" panose="020B0604020202020204" pitchFamily="34" charset="0"/>
              <a:buChar char="•"/>
            </a:pPr>
            <a:r>
              <a:rPr lang="en-US" i="0" u="none" strike="noStrike" cap="none">
                <a:solidFill>
                  <a:srgbClr val="20252E"/>
                </a:solidFill>
                <a:latin typeface="Arial" panose="020B0604020202020204" pitchFamily="34" charset="0"/>
                <a:ea typeface="Work Sans"/>
                <a:cs typeface="Arial" panose="020B0604020202020204" pitchFamily="34" charset="0"/>
                <a:sym typeface="Work Sans"/>
              </a:rPr>
              <a:t>Include </a:t>
            </a:r>
            <a:r>
              <a:rPr lang="en-US">
                <a:solidFill>
                  <a:srgbClr val="20252E"/>
                </a:solidFill>
                <a:latin typeface="Arial" panose="020B0604020202020204" pitchFamily="34" charset="0"/>
                <a:ea typeface="Work Sans"/>
                <a:cs typeface="Arial" panose="020B0604020202020204" pitchFamily="34" charset="0"/>
                <a:sym typeface="Work Sans"/>
              </a:rPr>
              <a:t>educator completed and student self-report versions.</a:t>
            </a:r>
          </a:p>
        </p:txBody>
      </p:sp>
      <p:pic>
        <p:nvPicPr>
          <p:cNvPr id="6" name="Picture 5">
            <a:extLst>
              <a:ext uri="{FF2B5EF4-FFF2-40B4-BE49-F238E27FC236}">
                <a16:creationId xmlns:a16="http://schemas.microsoft.com/office/drawing/2014/main" id="{45A4BF01-87AE-FDE0-A1EF-FC0C5A1D96EE}"/>
              </a:ext>
            </a:extLst>
          </p:cNvPr>
          <p:cNvPicPr>
            <a:picLocks noChangeAspect="1"/>
          </p:cNvPicPr>
          <p:nvPr/>
        </p:nvPicPr>
        <p:blipFill>
          <a:blip r:embed="rId3"/>
          <a:stretch>
            <a:fillRect/>
          </a:stretch>
        </p:blipFill>
        <p:spPr>
          <a:xfrm>
            <a:off x="5404333" y="1991638"/>
            <a:ext cx="5970664" cy="4456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725362F-AFF2-F9CB-ED0A-C5449A11FA81}"/>
              </a:ext>
            </a:extLst>
          </p:cNvPr>
          <p:cNvPicPr>
            <a:picLocks noChangeAspect="1"/>
          </p:cNvPicPr>
          <p:nvPr/>
        </p:nvPicPr>
        <p:blipFill>
          <a:blip r:embed="rId4"/>
          <a:stretch>
            <a:fillRect/>
          </a:stretch>
        </p:blipFill>
        <p:spPr>
          <a:xfrm>
            <a:off x="6995258" y="1694869"/>
            <a:ext cx="2788814" cy="593538"/>
          </a:xfrm>
          <a:prstGeom prst="rect">
            <a:avLst/>
          </a:prstGeom>
        </p:spPr>
      </p:pic>
    </p:spTree>
    <p:extLst>
      <p:ext uri="{BB962C8B-B14F-4D97-AF65-F5344CB8AC3E}">
        <p14:creationId xmlns:p14="http://schemas.microsoft.com/office/powerpoint/2010/main" val="271341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D06F1-2231-4C1D-FFBE-3BDB0257D83E}"/>
              </a:ext>
            </a:extLst>
          </p:cNvPr>
          <p:cNvSpPr>
            <a:spLocks noGrp="1"/>
          </p:cNvSpPr>
          <p:nvPr>
            <p:ph type="title"/>
          </p:nvPr>
        </p:nvSpPr>
        <p:spPr>
          <a:xfrm>
            <a:off x="1278648" y="511969"/>
            <a:ext cx="10138651" cy="986631"/>
          </a:xfrm>
        </p:spPr>
        <p:txBody>
          <a:bodyPr anchor="t">
            <a:normAutofit/>
          </a:bodyPr>
          <a:lstStyle/>
          <a:p>
            <a:r>
              <a:rPr lang="en-US"/>
              <a:t>Video: DESSA Second Step Overview</a:t>
            </a:r>
          </a:p>
        </p:txBody>
      </p:sp>
      <p:pic>
        <p:nvPicPr>
          <p:cNvPr id="2" name="Copy_of_Introduction_to_the_DESSA_Second_Step___Assessments___REMOVED_2025_01_21_21_41_37">
            <a:hlinkClick r:id="" action="ppaction://media"/>
            <a:extLst>
              <a:ext uri="{FF2B5EF4-FFF2-40B4-BE49-F238E27FC236}">
                <a16:creationId xmlns:a16="http://schemas.microsoft.com/office/drawing/2014/main" id="{56F73D6D-32F0-8F1A-DD8F-8620D1510A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083" y="1687640"/>
            <a:ext cx="9191751" cy="5170360"/>
          </a:xfrm>
          <a:prstGeom prst="rect">
            <a:avLst/>
          </a:prstGeom>
        </p:spPr>
      </p:pic>
    </p:spTree>
    <p:extLst>
      <p:ext uri="{BB962C8B-B14F-4D97-AF65-F5344CB8AC3E}">
        <p14:creationId xmlns:p14="http://schemas.microsoft.com/office/powerpoint/2010/main" val="7798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AAF6C63E-7625-4D67-8BF4-A460ACA99878}">
  <ds:schemaRefs>
    <ds:schemaRef ds:uri="154ecf3d-40c0-4d8a-be3d-dfdd03b377b6"/>
    <ds:schemaRef ds:uri="301479e0-dab6-485a-b933-7aa7f81877fa"/>
    <ds:schemaRef ds:uri="eae8f27f-b4c2-4838-b340-e7c6d6c0d42c"/>
    <ds:schemaRef ds:uri="f546119e-645c-4fe6-a772-2a93abe1fa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C96D1F-5740-4188-8DE5-BAA5184E05EB}">
  <ds:schemaRefs>
    <ds:schemaRef ds:uri="http://purl.org/dc/elements/1.1/"/>
    <ds:schemaRef ds:uri="http://schemas.openxmlformats.org/package/2006/metadata/core-properties"/>
    <ds:schemaRef ds:uri="301479e0-dab6-485a-b933-7aa7f81877fa"/>
    <ds:schemaRef ds:uri="http://schemas.microsoft.com/office/infopath/2007/PartnerControls"/>
    <ds:schemaRef ds:uri="154ecf3d-40c0-4d8a-be3d-dfdd03b377b6"/>
    <ds:schemaRef ds:uri="http://www.w3.org/XML/1998/namespace"/>
    <ds:schemaRef ds:uri="http://schemas.microsoft.com/office/2006/metadata/properties"/>
    <ds:schemaRef ds:uri="http://purl.org/dc/terms/"/>
    <ds:schemaRef ds:uri="http://schemas.microsoft.com/office/2006/documentManagement/types"/>
    <ds:schemaRef ds:uri="f546119e-645c-4fe6-a772-2a93abe1fa10"/>
    <ds:schemaRef ds:uri="eae8f27f-b4c2-4838-b340-e7c6d6c0d42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Tema de Office</Template>
  <TotalTime>25</TotalTime>
  <Words>5358</Words>
  <Application>Microsoft Office PowerPoint</Application>
  <PresentationFormat>Widescreen</PresentationFormat>
  <Paragraphs>483</Paragraphs>
  <Slides>58</Slides>
  <Notes>57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Aptos</vt:lpstr>
      <vt:lpstr>Arial</vt:lpstr>
      <vt:lpstr>Arial</vt:lpstr>
      <vt:lpstr>Arial Black</vt:lpstr>
      <vt:lpstr>Calibri</vt:lpstr>
      <vt:lpstr>Gotham Light</vt:lpstr>
      <vt:lpstr>Proxima Nova</vt:lpstr>
      <vt:lpstr>WordVisi_MSFontService</vt:lpstr>
      <vt:lpstr>Work Sans</vt:lpstr>
      <vt:lpstr>Work Sans Medium</vt:lpstr>
      <vt:lpstr>YAFcfjveRFU 0</vt:lpstr>
      <vt:lpstr>Tema de Office</vt:lpstr>
      <vt:lpstr>Getting Started with the  DESSA System Teacher and Student  Completed Assessments </vt:lpstr>
      <vt:lpstr>Goals for Today’s Session</vt:lpstr>
      <vt:lpstr>Session Structure</vt:lpstr>
      <vt:lpstr>Opening Reflection</vt:lpstr>
      <vt:lpstr>Today’s Agenda</vt:lpstr>
      <vt:lpstr>Overview: The DESSA</vt:lpstr>
      <vt:lpstr>Fast Facts about the DESSA</vt:lpstr>
      <vt:lpstr>What are the DESSA Second Step Assessments? </vt:lpstr>
      <vt:lpstr>Video: DESSA Second Step Overview</vt:lpstr>
      <vt:lpstr>The DESSA Second Step Assessments</vt:lpstr>
      <vt:lpstr>The DESSA Second Step Assessments</vt:lpstr>
      <vt:lpstr>What does the DESSA measure?</vt:lpstr>
      <vt:lpstr>Example Items</vt:lpstr>
      <vt:lpstr>Second Step Elementary Digital Program  Units </vt:lpstr>
      <vt:lpstr>Second Step Middle School (6-8) Digital Program Units </vt:lpstr>
      <vt:lpstr>How can schools use the DESSA Second Step assessments? </vt:lpstr>
      <vt:lpstr>PowerPoint Presentation</vt:lpstr>
      <vt:lpstr>PowerPoint Presentation</vt:lpstr>
      <vt:lpstr>Student-Completed Assessment</vt:lpstr>
      <vt:lpstr>Overview: The DESSA Student Self-Report</vt:lpstr>
      <vt:lpstr>Sample Student Self-Report Questions</vt:lpstr>
      <vt:lpstr>DESSA Second Step Student-Completed Results  </vt:lpstr>
      <vt:lpstr>DESSA Second Step Student-Completed Results  </vt:lpstr>
      <vt:lpstr>Think-Pair-Share:   How might a strength-based approach improve:  Conversations about students?  Culture and climate?  Engagement with families? </vt:lpstr>
      <vt:lpstr>Q &amp; A</vt:lpstr>
      <vt:lpstr>Take a break!</vt:lpstr>
      <vt:lpstr>How to Complete a DESSA Rating</vt:lpstr>
      <vt:lpstr>Tips for Educators Preparing to Rate</vt:lpstr>
      <vt:lpstr>Let’s Practice a Rating</vt:lpstr>
      <vt:lpstr>Let’s Practice a Rating</vt:lpstr>
      <vt:lpstr>Let’s Practice a Rating</vt:lpstr>
      <vt:lpstr>Completing a Rating</vt:lpstr>
      <vt:lpstr>Completing a Rating</vt:lpstr>
      <vt:lpstr>Completing a Rating</vt:lpstr>
      <vt:lpstr>Completing a Rating</vt:lpstr>
      <vt:lpstr>Quick Connect</vt:lpstr>
      <vt:lpstr>Student Portal</vt:lpstr>
      <vt:lpstr>PowerPoint Presentation</vt:lpstr>
      <vt:lpstr>Accessing the Student Portal</vt:lpstr>
      <vt:lpstr>PowerPoint Presentation</vt:lpstr>
      <vt:lpstr>Implementation Resources</vt:lpstr>
      <vt:lpstr>The Student Portal</vt:lpstr>
      <vt:lpstr>The Student Portal</vt:lpstr>
      <vt:lpstr>The Student Portal</vt:lpstr>
      <vt:lpstr>Quick Connect</vt:lpstr>
      <vt:lpstr>The Educator Portal</vt:lpstr>
      <vt:lpstr>User Roles in the DESSA System</vt:lpstr>
      <vt:lpstr>Site Leader Dashboard</vt:lpstr>
      <vt:lpstr>Educator Dashboard</vt:lpstr>
      <vt:lpstr>Ratings Tab</vt:lpstr>
      <vt:lpstr>Data and Insights</vt:lpstr>
      <vt:lpstr>Strategies</vt:lpstr>
      <vt:lpstr>Training</vt:lpstr>
      <vt:lpstr>Implementation Timeline</vt:lpstr>
      <vt:lpstr>General Implementation Overview</vt:lpstr>
      <vt:lpstr>Q &amp; A</vt:lpstr>
      <vt:lpstr>Optimistic Closure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Katy Kizer</cp:lastModifiedBy>
  <cp:revision>8</cp:revision>
  <dcterms:created xsi:type="dcterms:W3CDTF">2024-12-03T14:59:02Z</dcterms:created>
  <dcterms:modified xsi:type="dcterms:W3CDTF">2026-03-02T20:07:28Z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Order">
    <vt:lpwstr>3223300.00000000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