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1"/>
  </p:notesMasterIdLst>
  <p:handoutMasterIdLst>
    <p:handoutMasterId r:id="rId62"/>
  </p:handoutMasterIdLst>
  <p:sldIdLst>
    <p:sldId id="256" r:id="rId5"/>
    <p:sldId id="268" r:id="rId6"/>
    <p:sldId id="315" r:id="rId7"/>
    <p:sldId id="382" r:id="rId8"/>
    <p:sldId id="266" r:id="rId9"/>
    <p:sldId id="381" r:id="rId10"/>
    <p:sldId id="263" r:id="rId11"/>
    <p:sldId id="310" r:id="rId12"/>
    <p:sldId id="311" r:id="rId13"/>
    <p:sldId id="312" r:id="rId14"/>
    <p:sldId id="314" r:id="rId15"/>
    <p:sldId id="257" r:id="rId16"/>
    <p:sldId id="2147483646" r:id="rId17"/>
    <p:sldId id="316" r:id="rId18"/>
    <p:sldId id="320" r:id="rId19"/>
    <p:sldId id="2147483647" r:id="rId20"/>
    <p:sldId id="362" r:id="rId21"/>
    <p:sldId id="2147483630" r:id="rId22"/>
    <p:sldId id="2147483628" r:id="rId23"/>
    <p:sldId id="2147483631" r:id="rId24"/>
    <p:sldId id="317" r:id="rId25"/>
    <p:sldId id="318" r:id="rId26"/>
    <p:sldId id="358" r:id="rId27"/>
    <p:sldId id="360" r:id="rId28"/>
    <p:sldId id="361" r:id="rId29"/>
    <p:sldId id="2147483639" r:id="rId30"/>
    <p:sldId id="258" r:id="rId31"/>
    <p:sldId id="332" r:id="rId32"/>
    <p:sldId id="325" r:id="rId33"/>
    <p:sldId id="326" r:id="rId34"/>
    <p:sldId id="328" r:id="rId35"/>
    <p:sldId id="329" r:id="rId36"/>
    <p:sldId id="2147483640" r:id="rId37"/>
    <p:sldId id="264" r:id="rId38"/>
    <p:sldId id="2147483641" r:id="rId39"/>
    <p:sldId id="259" r:id="rId40"/>
    <p:sldId id="343" r:id="rId41"/>
    <p:sldId id="2147483625" r:id="rId42"/>
    <p:sldId id="265" r:id="rId43"/>
    <p:sldId id="267" r:id="rId44"/>
    <p:sldId id="272" r:id="rId45"/>
    <p:sldId id="290" r:id="rId46"/>
    <p:sldId id="269" r:id="rId47"/>
    <p:sldId id="270" r:id="rId48"/>
    <p:sldId id="2147483644" r:id="rId49"/>
    <p:sldId id="327" r:id="rId50"/>
    <p:sldId id="2147483643" r:id="rId51"/>
    <p:sldId id="288" r:id="rId52"/>
    <p:sldId id="291" r:id="rId53"/>
    <p:sldId id="344" r:id="rId54"/>
    <p:sldId id="366" r:id="rId55"/>
    <p:sldId id="365" r:id="rId56"/>
    <p:sldId id="273" r:id="rId57"/>
    <p:sldId id="2147483638" r:id="rId58"/>
    <p:sldId id="2147483642" r:id="rId59"/>
    <p:sldId id="348" r:id="rId60"/>
  </p:sldIdLst>
  <p:sldSz cx="12192000" cy="6858000"/>
  <p:notesSz cx="6858000" cy="9144000"/>
  <p:defaultTextStyle>
    <a:defPPr>
      <a:defRPr lang="es-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58171B-D8BA-F71A-8D62-FC114A058971}" name="Alexandra Baker" initials="AB" userId="S::abaker@apertureed.com::333686e7-2f0b-42ce-84b8-f76d7b79f4b8" providerId="AD"/>
  <p188:author id="{24B7B61B-A151-466C-9752-EA55ACE8CE12}" name="Katy Kizer" initials="KK" userId="S::kkizer@riversideinsights.com::4c25d5a3-bd6c-4e3c-8414-fa10ef5095e7" providerId="AD"/>
  <p188:author id="{BC15E924-86B4-0D17-8B4A-F54112351FA0}" name="Alexandra Baker" initials="AB" userId="S::abaker@riversideinsights.com::333686e7-2f0b-42ce-84b8-f76d7b79f4b8" providerId="AD"/>
  <p188:author id="{54002672-67C7-9B53-14BC-A42C4C83ABD4}" name="Brittnei McKeithen-Barnes" initials="BM" userId="S::bmckeithenbarnes@apertureed.com::74da6f25-a38a-40e7-8d8f-184a330f7b3a" providerId="AD"/>
  <p188:author id="{40B622BD-99F7-D45B-19A2-CF03AFFA6C0E}" name="Brittnei McKeithen-Barnes" initials="BM" userId="S::bmckeithenbarnes@riversideinsights.com::74da6f25-a38a-40e7-8d8f-184a330f7b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2F"/>
    <a:srgbClr val="00325E"/>
    <a:srgbClr val="E2E7EB"/>
    <a:srgbClr val="FFC34A"/>
    <a:srgbClr val="FFF8EC"/>
    <a:srgbClr val="FFF8EB"/>
    <a:srgbClr val="2C86FE"/>
    <a:srgbClr val="5BD8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73971" autoAdjust="0"/>
  </p:normalViewPr>
  <p:slideViewPr>
    <p:cSldViewPr snapToGrid="0">
      <p:cViewPr varScale="1">
        <p:scale>
          <a:sx n="82" d="100"/>
          <a:sy n="82" d="100"/>
        </p:scale>
        <p:origin x="1590" y="60"/>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D61C386-9B4A-1534-4E12-BB49EDA784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id="{1E2C125D-805B-D40F-EE5D-0549A446D3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7D4FB-83BB-5C4F-8C71-3484C2B82F7B}" type="datetimeFigureOut">
              <a:rPr lang="en-US" smtClean="0"/>
              <a:t>6/2/2026</a:t>
            </a:fld>
            <a:endParaRPr lang="en-US"/>
          </a:p>
        </p:txBody>
      </p:sp>
      <p:sp>
        <p:nvSpPr>
          <p:cNvPr id="4" name="Marcador de pie de página 3">
            <a:extLst>
              <a:ext uri="{FF2B5EF4-FFF2-40B4-BE49-F238E27FC236}">
                <a16:creationId xmlns:a16="http://schemas.microsoft.com/office/drawing/2014/main" id="{822BF694-C899-260E-3696-BB6DC9DD7E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id="{DFE518C9-2045-E469-9C3E-5571C9A6FE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AE4558-79AD-1D45-8ED2-2FDAE4178F64}" type="slidenum">
              <a:rPr lang="en-US" smtClean="0"/>
              <a:t>‹#›</a:t>
            </a:fld>
            <a:endParaRPr lang="en-US"/>
          </a:p>
        </p:txBody>
      </p:sp>
    </p:spTree>
    <p:extLst>
      <p:ext uri="{BB962C8B-B14F-4D97-AF65-F5344CB8AC3E}">
        <p14:creationId xmlns:p14="http://schemas.microsoft.com/office/powerpoint/2010/main" val="3025186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20166-31C8-2E4F-BEBA-8E8AFCB7AF5C}"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421BB-A003-3F4F-9B85-D56C23132542}" type="slidenum">
              <a:rPr lang="en-US" smtClean="0"/>
              <a:t>‹#›</a:t>
            </a:fld>
            <a:endParaRPr lang="en-US"/>
          </a:p>
        </p:txBody>
      </p:sp>
    </p:spTree>
    <p:extLst>
      <p:ext uri="{BB962C8B-B14F-4D97-AF65-F5344CB8AC3E}">
        <p14:creationId xmlns:p14="http://schemas.microsoft.com/office/powerpoint/2010/main" val="201292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Aft>
                <a:spcPts val="800"/>
              </a:spcAft>
              <a:buFont typeface="Arial" panose="020B0604020202020204" pitchFamily="34" charset="0"/>
              <a:buNone/>
            </a:pPr>
            <a:r>
              <a:rPr lang="en-US" sz="1200" b="1" kern="150" dirty="0">
                <a:effectLst/>
                <a:latin typeface="Symbol" panose="05050102010706020507" pitchFamily="18" charset="2"/>
                <a:ea typeface="Aptos" panose="020B0004020202020204" pitchFamily="34" charset="0"/>
                <a:cs typeface="Times New Roman" panose="02020603050405020304" pitchFamily="18" charset="0"/>
              </a:rPr>
              <a:t>Talking Points:</a:t>
            </a:r>
          </a:p>
          <a:p>
            <a:pPr marL="171450" indent="-171450">
              <a:buFont typeface="Arial" panose="020B0604020202020204" pitchFamily="34" charset="0"/>
              <a:buChar char="•"/>
              <a:defRPr/>
            </a:pPr>
            <a:r>
              <a:rPr lang="en-US" sz="1050" b="0" i="0" dirty="0">
                <a:solidFill>
                  <a:srgbClr val="00325B"/>
                </a:solidFill>
                <a:effectLst/>
              </a:rPr>
              <a:t>Welcome! This DESSA training is the “part 2” of our first year trainings, titled “Analyzing DESSA Data.” </a:t>
            </a:r>
          </a:p>
          <a:p>
            <a:pPr marL="171450" indent="-171450">
              <a:buFont typeface="Arial" panose="020B0604020202020204" pitchFamily="34" charset="0"/>
              <a:buChar char="•"/>
              <a:defRPr/>
            </a:pPr>
            <a:r>
              <a:rPr lang="en-US" sz="1200" dirty="0">
                <a:effectLst/>
                <a:latin typeface="Segoe UI" panose="020B0502040204020203" pitchFamily="34" charset="0"/>
              </a:rPr>
              <a:t>This training will focus on the educator-completed assessments, including both the screening tool and the full DESSA. </a:t>
            </a:r>
          </a:p>
          <a:p>
            <a:pPr marL="171450" indent="-171450">
              <a:buFont typeface="Arial" panose="020B0604020202020204" pitchFamily="34" charset="0"/>
              <a:buChar char="•"/>
              <a:defRPr/>
            </a:pPr>
            <a:r>
              <a:rPr lang="en-US" sz="1200" dirty="0">
                <a:effectLst/>
                <a:latin typeface="Segoe UI" panose="020B0502040204020203" pitchFamily="34" charset="0"/>
              </a:rPr>
              <a:t>Your leadership team has shared with us that your district has implemented the screener, the DESSA mini, for K-12 at this time. We’ll keep that in the forefront but we will touch on the full DESSA as well. </a:t>
            </a: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1</a:t>
            </a:fld>
            <a:endParaRPr lang="en-US"/>
          </a:p>
        </p:txBody>
      </p:sp>
    </p:spTree>
    <p:extLst>
      <p:ext uri="{BB962C8B-B14F-4D97-AF65-F5344CB8AC3E}">
        <p14:creationId xmlns:p14="http://schemas.microsoft.com/office/powerpoint/2010/main" val="424019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20252E"/>
                </a:solidFill>
                <a:effectLst/>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The main way to access DESSA data is by selecting the Data and Insights tabs, which includes real-time results, interactive charts, and downloadable reports. </a:t>
            </a:r>
            <a:endParaRPr lang="en-US" b="0" i="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Again, data and types of reports available depend on your user access within the system. School leaders, will have more options under this “Results” list than Educators do, which includes both DESSA data reports and implementation reports.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We will go through some main reports together in a just a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5"/>
          </p:nvPr>
        </p:nvSpPr>
        <p:spPr/>
        <p:txBody>
          <a:bodyPr/>
          <a:lstStyle/>
          <a:p>
            <a:fld id="{F48421BB-A003-3F4F-9B85-D56C23132542}" type="slidenum">
              <a:rPr lang="en-US" smtClean="0"/>
              <a:t>10</a:t>
            </a:fld>
            <a:endParaRPr lang="en-US"/>
          </a:p>
        </p:txBody>
      </p:sp>
    </p:spTree>
    <p:extLst>
      <p:ext uri="{BB962C8B-B14F-4D97-AF65-F5344CB8AC3E}">
        <p14:creationId xmlns:p14="http://schemas.microsoft.com/office/powerpoint/2010/main" val="309706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Tx/>
              <a:buSzTx/>
              <a:buFontTx/>
              <a:buNone/>
              <a:tabLst/>
              <a:defRPr/>
            </a:pPr>
            <a:r>
              <a:rPr lang="en-US" b="1" i="0" dirty="0">
                <a:solidFill>
                  <a:srgbClr val="20252E"/>
                </a:solidFill>
                <a:effectLst/>
              </a:rPr>
              <a:t>Talking Points:</a:t>
            </a:r>
          </a:p>
          <a:p>
            <a:pPr marL="311150" indent="-171450">
              <a:buFont typeface="Arial" panose="020B0604020202020204" pitchFamily="34" charset="0"/>
              <a:buChar char="•"/>
            </a:pPr>
            <a:r>
              <a:rPr lang="en-US" sz="1200" b="0" dirty="0"/>
              <a:t>On most of the reports, there is a “Filters” option at the top. This feature is collapsed, so use the carrot feature to expand this section. </a:t>
            </a:r>
          </a:p>
          <a:p>
            <a:pPr marL="311150" indent="-171450">
              <a:buFont typeface="Arial" panose="020B0604020202020204" pitchFamily="34" charset="0"/>
              <a:buChar char="•"/>
            </a:pPr>
            <a:r>
              <a:rPr lang="en-US" sz="1200" b="0" dirty="0"/>
              <a:t>These filters allow for users to view specific data based on specific rating windows and DESSA assessment type, and by the student population, including by different groups and demographic information.</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t>All users with Program Administrators and Site Leader access to the Educator Portal will be able to filter by grade level and rater, and by the specific site if they have access to more than one school or program. </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t>For the demographic filters under the race and academic drop-down options, this information is available if it has been included during the systems integration process – meaning, you may or may not see options under these filters. Any questions related to these subgroups should be directed to your administration.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11</a:t>
            </a:fld>
            <a:endParaRPr lang="en-US"/>
          </a:p>
        </p:txBody>
      </p:sp>
    </p:spTree>
    <p:extLst>
      <p:ext uri="{BB962C8B-B14F-4D97-AF65-F5344CB8AC3E}">
        <p14:creationId xmlns:p14="http://schemas.microsoft.com/office/powerpoint/2010/main" val="172325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67995-4705-8C59-512F-66D5FBE5C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1B126-D999-64C1-87C2-2FCC4BF78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E17C5-45C4-3D4A-8CB8-6B552A2096F9}"/>
              </a:ext>
            </a:extLst>
          </p:cNvPr>
          <p:cNvSpPr>
            <a:spLocks noGrp="1"/>
          </p:cNvSpPr>
          <p:nvPr>
            <p:ph type="body" idx="1"/>
          </p:nvPr>
        </p:nvSpPr>
        <p:spPr/>
        <p:txBody>
          <a:bodyPr/>
          <a:lstStyle/>
          <a:p>
            <a:pPr>
              <a:buFont typeface="Arial" panose="020B0604020202020204" pitchFamily="34" charset="0"/>
              <a:buNone/>
            </a:pPr>
            <a:r>
              <a:rPr lang="en-US" b="1" i="0" dirty="0">
                <a:solidFill>
                  <a:srgbClr val="20252E"/>
                </a:solidFill>
                <a:effectLst/>
              </a:rPr>
              <a:t>Talking Points: </a:t>
            </a:r>
          </a:p>
          <a:p>
            <a:pPr marL="171450" indent="-171450">
              <a:buFont typeface="Arial" panose="020B0604020202020204" pitchFamily="34" charset="0"/>
              <a:buChar char="•"/>
            </a:pPr>
            <a:r>
              <a:rPr lang="en-US" b="0" i="0" dirty="0">
                <a:solidFill>
                  <a:srgbClr val="20252E"/>
                </a:solidFill>
                <a:effectLst/>
              </a:rPr>
              <a:t>We are going to move into our main section of the training where we review results by report. </a:t>
            </a:r>
          </a:p>
          <a:p>
            <a:pPr marL="171450" indent="-171450">
              <a:buFont typeface="Arial" panose="020B0604020202020204" pitchFamily="34" charset="0"/>
              <a:buChar char="•"/>
            </a:pPr>
            <a:r>
              <a:rPr lang="en-US" b="0" i="0" dirty="0">
                <a:solidFill>
                  <a:srgbClr val="20252E"/>
                </a:solidFill>
                <a:effectLst/>
              </a:rPr>
              <a:t>How this will work: you will follow along with the slides to review specific reports – we will look at some main reports used, how to generate the report, and how to interrupt the available results. </a:t>
            </a:r>
          </a:p>
          <a:p>
            <a:pPr marL="171450" indent="-171450">
              <a:buFont typeface="Arial" panose="020B0604020202020204" pitchFamily="34" charset="0"/>
              <a:buChar char="•"/>
            </a:pPr>
            <a:r>
              <a:rPr lang="en-US" b="0" i="0" dirty="0">
                <a:solidFill>
                  <a:srgbClr val="20252E"/>
                </a:solidFill>
                <a:effectLst/>
              </a:rPr>
              <a:t>Then you will have a few minutes to run the same report in your Educator Portal to view the results for your program. </a:t>
            </a:r>
          </a:p>
          <a:p>
            <a:pPr marL="171450" indent="-171450">
              <a:buFont typeface="Arial" panose="020B0604020202020204" pitchFamily="34" charset="0"/>
              <a:buChar char="•"/>
            </a:pPr>
            <a:r>
              <a:rPr lang="en-US" b="0" i="0" dirty="0">
                <a:solidFill>
                  <a:srgbClr val="20252E"/>
                </a:solidFill>
                <a:effectLst/>
              </a:rPr>
              <a:t>We will repeat this process a few times and then move on to our final section of the training. </a:t>
            </a:r>
            <a:endParaRPr lang="en-US" b="0" dirty="0"/>
          </a:p>
          <a:p>
            <a:pPr>
              <a:buFont typeface="Arial" panose="020B0604020202020204" pitchFamily="34" charset="0"/>
              <a:buChar char="•"/>
            </a:pPr>
            <a:endParaRPr lang="en-US" b="1" i="0" dirty="0">
              <a:solidFill>
                <a:srgbClr val="20252E"/>
              </a:solidFill>
              <a:effectLst/>
            </a:endParaRPr>
          </a:p>
          <a:p>
            <a:pPr>
              <a:buFont typeface="Arial" panose="020B0604020202020204" pitchFamily="34" charset="0"/>
              <a:buNone/>
            </a:pPr>
            <a:endParaRPr lang="en-US" dirty="0"/>
          </a:p>
          <a:p>
            <a:endParaRPr lang="en-US" dirty="0"/>
          </a:p>
        </p:txBody>
      </p:sp>
      <p:sp>
        <p:nvSpPr>
          <p:cNvPr id="4" name="Slide Number Placeholder 3">
            <a:extLst>
              <a:ext uri="{FF2B5EF4-FFF2-40B4-BE49-F238E27FC236}">
                <a16:creationId xmlns:a16="http://schemas.microsoft.com/office/drawing/2014/main" id="{A547A2C0-FFFC-090A-EA55-5C7A556AB180}"/>
              </a:ext>
            </a:extLst>
          </p:cNvPr>
          <p:cNvSpPr>
            <a:spLocks noGrp="1"/>
          </p:cNvSpPr>
          <p:nvPr>
            <p:ph type="sldNum" sz="quarter" idx="5"/>
          </p:nvPr>
        </p:nvSpPr>
        <p:spPr/>
        <p:txBody>
          <a:bodyPr/>
          <a:lstStyle/>
          <a:p>
            <a:fld id="{F48421BB-A003-3F4F-9B85-D56C23132542}" type="slidenum">
              <a:rPr lang="en-US" smtClean="0"/>
              <a:t>12</a:t>
            </a:fld>
            <a:endParaRPr lang="en-US"/>
          </a:p>
        </p:txBody>
      </p:sp>
    </p:spTree>
    <p:extLst>
      <p:ext uri="{BB962C8B-B14F-4D97-AF65-F5344CB8AC3E}">
        <p14:creationId xmlns:p14="http://schemas.microsoft.com/office/powerpoint/2010/main" val="229968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52E"/>
                </a:solidFill>
                <a:effectLst/>
              </a:rPr>
              <a:t>Talking Points:</a:t>
            </a:r>
          </a:p>
          <a:p>
            <a:pPr marL="171450" indent="-171450">
              <a:buFont typeface="Arial" panose="020B0604020202020204" pitchFamily="34" charset="0"/>
              <a:buChar char="•"/>
            </a:pPr>
            <a:r>
              <a:rPr lang="en-US" dirty="0"/>
              <a:t>As we begin to dive in the results, it’s important to reflection on our own potential assumptions and curiosities. Before reviewing your collected data in more details throughout this session, take a moment to consider these reflection prompts about the DESSA results:</a:t>
            </a:r>
          </a:p>
          <a:p>
            <a:pPr marL="628650" lvl="1" indent="-171450">
              <a:buFont typeface="Arial" panose="020B0604020202020204" pitchFamily="34" charset="0"/>
              <a:buChar char="•"/>
            </a:pPr>
            <a:r>
              <a:rPr lang="en-US" i="1" dirty="0"/>
              <a:t>I predict…</a:t>
            </a:r>
          </a:p>
          <a:p>
            <a:pPr marL="628650" lvl="1" indent="-171450">
              <a:buFont typeface="Arial" panose="020B0604020202020204" pitchFamily="34" charset="0"/>
              <a:buChar char="•"/>
            </a:pPr>
            <a:r>
              <a:rPr lang="en-US" i="1" dirty="0"/>
              <a:t>I wonder…</a:t>
            </a:r>
          </a:p>
          <a:p>
            <a:pPr marL="628650" lvl="1" indent="-171450">
              <a:buFont typeface="Arial" panose="020B0604020202020204" pitchFamily="34" charset="0"/>
              <a:buChar char="•"/>
            </a:pPr>
            <a:r>
              <a:rPr lang="en-US" i="1" dirty="0"/>
              <a:t>My questions or expectation are influenced by…</a:t>
            </a:r>
          </a:p>
          <a:p>
            <a:pPr marL="628650" lvl="1" indent="-171450">
              <a:buFont typeface="Arial" panose="020B0604020202020204" pitchFamily="34" charset="0"/>
              <a:buChar char="•"/>
            </a:pPr>
            <a:r>
              <a:rPr lang="en-US" i="1" dirty="0"/>
              <a:t>I am hoping to learn…</a:t>
            </a:r>
          </a:p>
          <a:p>
            <a:pPr marL="628650" lvl="1" indent="-171450">
              <a:buFont typeface="Arial" panose="020B0604020202020204" pitchFamily="34" charset="0"/>
              <a:buChar char="•"/>
            </a:pPr>
            <a:endParaRPr lang="en-US" i="1" dirty="0"/>
          </a:p>
          <a:p>
            <a:pPr marL="171450" lvl="0" indent="-171450">
              <a:buFont typeface="Arial" panose="020B0604020202020204" pitchFamily="34" charset="0"/>
              <a:buChar char="•"/>
            </a:pPr>
            <a:r>
              <a:rPr lang="en-US" i="0" dirty="0"/>
              <a:t>These types of prompts center us to focusing on the data itself and understanding how it can inform our practices as educators and administrators.</a:t>
            </a:r>
          </a:p>
        </p:txBody>
      </p:sp>
      <p:sp>
        <p:nvSpPr>
          <p:cNvPr id="4" name="Slide Number Placeholder 3"/>
          <p:cNvSpPr>
            <a:spLocks noGrp="1"/>
          </p:cNvSpPr>
          <p:nvPr>
            <p:ph type="sldNum" sz="quarter" idx="5"/>
          </p:nvPr>
        </p:nvSpPr>
        <p:spPr/>
        <p:txBody>
          <a:bodyPr/>
          <a:lstStyle/>
          <a:p>
            <a:fld id="{F48421BB-A003-3F4F-9B85-D56C23132542}" type="slidenum">
              <a:rPr lang="en-US" smtClean="0"/>
              <a:t>13</a:t>
            </a:fld>
            <a:endParaRPr lang="en-US"/>
          </a:p>
        </p:txBody>
      </p:sp>
    </p:spTree>
    <p:extLst>
      <p:ext uri="{BB962C8B-B14F-4D97-AF65-F5344CB8AC3E}">
        <p14:creationId xmlns:p14="http://schemas.microsoft.com/office/powerpoint/2010/main" val="3201228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20252E"/>
                </a:solidFill>
                <a:effectLst/>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Here are frequently used reports that users access. We’ve listed them within the MTSS structured looking at the reports (and the data) from a tiered lens.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At the Tier 1 Universal level, we are looking at the results for collective groups of students, such as school-wide and classroom-wide.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At the Tier 2 level, we are looking at the results for a targeted or specific group of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And at the Tier 3, we are looking at the results for individual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We’ll look at each of these reports and features in more detail.</a:t>
            </a: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14</a:t>
            </a:fld>
            <a:endParaRPr lang="en-US"/>
          </a:p>
        </p:txBody>
      </p:sp>
    </p:spTree>
    <p:extLst>
      <p:ext uri="{BB962C8B-B14F-4D97-AF65-F5344CB8AC3E}">
        <p14:creationId xmlns:p14="http://schemas.microsoft.com/office/powerpoint/2010/main" val="36817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We are going to look at the Tier 1 reports first.</a:t>
            </a:r>
          </a:p>
          <a:p>
            <a:pPr marL="171450" indent="-171450">
              <a:buFont typeface="Arial" panose="020B0604020202020204" pitchFamily="34" charset="0"/>
              <a:buChar char="•"/>
            </a:pPr>
            <a:r>
              <a:rPr lang="en-US" dirty="0"/>
              <a:t>When analyzing Tier 1 or Universal data for a collective group of students, the goal is to determine:</a:t>
            </a:r>
          </a:p>
          <a:p>
            <a:pPr marL="628650" lvl="1" indent="-171450">
              <a:buFont typeface="Arial" panose="020B0604020202020204" pitchFamily="34" charset="0"/>
              <a:buChar char="•"/>
            </a:pPr>
            <a:r>
              <a:rPr lang="en-US" dirty="0"/>
              <a:t>What are the baseline results? </a:t>
            </a:r>
          </a:p>
          <a:p>
            <a:pPr marL="628650" lvl="1" indent="-171450">
              <a:buFont typeface="Arial" panose="020B0604020202020204" pitchFamily="34" charset="0"/>
              <a:buChar char="•"/>
            </a:pPr>
            <a:r>
              <a:rPr lang="en-US" dirty="0"/>
              <a:t>Are there any groups or reports that differ significantly? </a:t>
            </a:r>
          </a:p>
          <a:p>
            <a:pPr marL="628650" lvl="1" indent="-171450">
              <a:buFont typeface="Arial" panose="020B0604020202020204" pitchFamily="34" charset="0"/>
              <a:buChar char="•"/>
            </a:pPr>
            <a:r>
              <a:rPr lang="en-US" dirty="0"/>
              <a:t>And How can this data be used to enhance existing programming and instruction?</a:t>
            </a: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15</a:t>
            </a:fld>
            <a:endParaRPr lang="en-US"/>
          </a:p>
        </p:txBody>
      </p:sp>
    </p:spTree>
    <p:extLst>
      <p:ext uri="{BB962C8B-B14F-4D97-AF65-F5344CB8AC3E}">
        <p14:creationId xmlns:p14="http://schemas.microsoft.com/office/powerpoint/2010/main" val="2870488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With that in mind, the first report we are going to generate together is the post-rating window results. </a:t>
            </a:r>
          </a:p>
          <a:p>
            <a:pPr marL="171450" indent="-171450">
              <a:buFont typeface="Arial" panose="020B0604020202020204" pitchFamily="34" charset="0"/>
              <a:buChar char="•"/>
            </a:pPr>
            <a:r>
              <a:rPr lang="en-US" dirty="0"/>
              <a:t>Site Leaders have both of these reports in their Educator Portal; for this training, you would want to look at the Rating Window Breakdown report if you have it available.</a:t>
            </a:r>
          </a:p>
          <a:p>
            <a:pPr marL="171450" indent="-171450">
              <a:buFont typeface="Arial" panose="020B0604020202020204" pitchFamily="34" charset="0"/>
              <a:buChar char="•"/>
            </a:pPr>
            <a:r>
              <a:rPr lang="en-US" dirty="0"/>
              <a:t>Educators will be generating the Rating Window Overview report.</a:t>
            </a:r>
          </a:p>
        </p:txBody>
      </p:sp>
      <p:sp>
        <p:nvSpPr>
          <p:cNvPr id="4" name="Slide Number Placeholder 3"/>
          <p:cNvSpPr>
            <a:spLocks noGrp="1"/>
          </p:cNvSpPr>
          <p:nvPr>
            <p:ph type="sldNum" sz="quarter" idx="5"/>
          </p:nvPr>
        </p:nvSpPr>
        <p:spPr/>
        <p:txBody>
          <a:bodyPr/>
          <a:lstStyle/>
          <a:p>
            <a:fld id="{F48421BB-A003-3F4F-9B85-D56C23132542}" type="slidenum">
              <a:rPr lang="en-US" smtClean="0"/>
              <a:t>16</a:t>
            </a:fld>
            <a:endParaRPr lang="en-US"/>
          </a:p>
        </p:txBody>
      </p:sp>
    </p:spTree>
    <p:extLst>
      <p:ext uri="{BB962C8B-B14F-4D97-AF65-F5344CB8AC3E}">
        <p14:creationId xmlns:p14="http://schemas.microsoft.com/office/powerpoint/2010/main" val="1201199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Under the Data and Insights tab, locate the Rating Window report that you have access to. </a:t>
            </a:r>
          </a:p>
          <a:p>
            <a:pPr marL="171450" indent="-171450">
              <a:buFont typeface="Arial" panose="020B0604020202020204" pitchFamily="34" charset="0"/>
              <a:buChar char="•"/>
            </a:pPr>
            <a:r>
              <a:rPr lang="en-US" dirty="0"/>
              <a:t>Expand the filters using the carrot button and select any filters that you would like to use to generate these results, such as a specific school or grade level, or rating window.</a:t>
            </a:r>
          </a:p>
          <a:p>
            <a:pPr marL="171450" indent="-171450">
              <a:buFont typeface="Arial" panose="020B0604020202020204" pitchFamily="34" charset="0"/>
              <a:buChar char="•"/>
            </a:pPr>
            <a:r>
              <a:rPr lang="en-US" dirty="0"/>
              <a:t>Click “Run Report” to view the results.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17</a:t>
            </a:fld>
            <a:endParaRPr lang="en-US"/>
          </a:p>
        </p:txBody>
      </p:sp>
    </p:spTree>
    <p:extLst>
      <p:ext uri="{BB962C8B-B14F-4D97-AF65-F5344CB8AC3E}">
        <p14:creationId xmlns:p14="http://schemas.microsoft.com/office/powerpoint/2010/main" val="921809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40E39-8E21-0F6A-1F01-5AAA44B54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CAD30-EDAC-6CD2-D92D-C31E4E531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4D9F3-61E0-567A-654A-EA0511C346F3}"/>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report will show the overall results for the rating window. You’ll want to review the different visual available, such as the distributions of the descriptive ranges in the pie chart or the comparison of results by grade level.</a:t>
            </a:r>
          </a:p>
          <a:p>
            <a:pPr marL="171450" indent="-171450">
              <a:buFont typeface="Arial" panose="020B0604020202020204" pitchFamily="34" charset="0"/>
              <a:buChar char="•"/>
            </a:pPr>
            <a:r>
              <a:rPr lang="en-US" dirty="0"/>
              <a:t>The quick views of what the report will look like are on this slide for reference.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7E6BCAD-58B8-0786-5D68-AE32D1DFFF68}"/>
              </a:ext>
            </a:extLst>
          </p:cNvPr>
          <p:cNvSpPr>
            <a:spLocks noGrp="1"/>
          </p:cNvSpPr>
          <p:nvPr>
            <p:ph type="sldNum" sz="quarter" idx="5"/>
          </p:nvPr>
        </p:nvSpPr>
        <p:spPr/>
        <p:txBody>
          <a:bodyPr/>
          <a:lstStyle/>
          <a:p>
            <a:fld id="{F48421BB-A003-3F4F-9B85-D56C23132542}" type="slidenum">
              <a:rPr lang="en-US" smtClean="0"/>
              <a:t>18</a:t>
            </a:fld>
            <a:endParaRPr lang="en-US"/>
          </a:p>
        </p:txBody>
      </p:sp>
    </p:spTree>
    <p:extLst>
      <p:ext uri="{BB962C8B-B14F-4D97-AF65-F5344CB8AC3E}">
        <p14:creationId xmlns:p14="http://schemas.microsoft.com/office/powerpoint/2010/main" val="302502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5EB0D-84E1-4FBC-9C4F-914935788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F033A-7369-F607-BC35-82B68C124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6992A-4C06-7375-2AEA-9DDF38F41D89}"/>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Okay so this is the first time we are going to pause and you will have time to generate this report to view the results in your Educator Portal. </a:t>
            </a:r>
          </a:p>
          <a:p>
            <a:pPr marL="171450" indent="-171450">
              <a:buFont typeface="Arial" panose="020B0604020202020204" pitchFamily="34" charset="0"/>
              <a:buChar char="•"/>
            </a:pPr>
            <a:r>
              <a:rPr lang="en-US" dirty="0"/>
              <a:t>The directions are on the slide for reference and we have a timer to keep us on track.</a:t>
            </a:r>
          </a:p>
          <a:p>
            <a:pPr marL="171450" indent="-171450">
              <a:buFont typeface="Arial" panose="020B0604020202020204" pitchFamily="34" charset="0"/>
              <a:buChar char="•"/>
            </a:pPr>
            <a:r>
              <a:rPr lang="en-US" dirty="0"/>
              <a:t>The actions are to: </a:t>
            </a:r>
          </a:p>
          <a:p>
            <a:pPr marL="628650" lvl="1" indent="-171450">
              <a:buFont typeface="Arial" panose="020B0604020202020204" pitchFamily="34" charset="0"/>
              <a:buChar char="•"/>
            </a:pPr>
            <a:r>
              <a:rPr lang="en-US" dirty="0"/>
              <a:t>Review available visuals once you generate the report and review the number of students in each of the descriptive ranges.</a:t>
            </a:r>
          </a:p>
          <a:p>
            <a:pPr marL="628650" lvl="1" indent="-171450">
              <a:buFont typeface="Arial" panose="020B0604020202020204" pitchFamily="34" charset="0"/>
              <a:buChar char="•"/>
            </a:pPr>
            <a:r>
              <a:rPr lang="en-US" dirty="0"/>
              <a:t>Use the available filters to </a:t>
            </a:r>
            <a:r>
              <a:rPr lang="en-US" dirty="0" err="1"/>
              <a:t>analzye</a:t>
            </a:r>
            <a:r>
              <a:rPr lang="en-US" dirty="0"/>
              <a:t> the results by student population to determine any difference in results across subgroups.</a:t>
            </a:r>
          </a:p>
          <a:p>
            <a:pPr marL="171450" lvl="0" indent="-171450">
              <a:buFont typeface="Arial" panose="020B0604020202020204" pitchFamily="34" charset="0"/>
              <a:buChar char="•"/>
            </a:pPr>
            <a:r>
              <a:rPr lang="en-US" dirty="0"/>
              <a:t>Consider: </a:t>
            </a:r>
          </a:p>
          <a:p>
            <a:pPr lvl="1">
              <a:buFont typeface="Arial" panose="020B0604020202020204" pitchFamily="34" charset="0"/>
              <a:buChar char="•"/>
            </a:pPr>
            <a:r>
              <a:rPr lang="en-US" dirty="0"/>
              <a:t>How do the results compare the expected norms of: </a:t>
            </a:r>
            <a:r>
              <a:rPr lang="en-US" b="1" dirty="0">
                <a:solidFill>
                  <a:schemeClr val="accent6"/>
                </a:solidFill>
              </a:rPr>
              <a:t>Typical</a:t>
            </a:r>
            <a:r>
              <a:rPr lang="en-US" dirty="0"/>
              <a:t> (</a:t>
            </a:r>
            <a:r>
              <a:rPr lang="en-US" dirty="0">
                <a:solidFill>
                  <a:schemeClr val="accent6"/>
                </a:solidFill>
              </a:rPr>
              <a:t>68%</a:t>
            </a:r>
            <a:r>
              <a:rPr lang="en-US" dirty="0"/>
              <a:t>), </a:t>
            </a:r>
            <a:r>
              <a:rPr lang="en-US" b="1" dirty="0">
                <a:solidFill>
                  <a:schemeClr val="accent2">
                    <a:lumMod val="75000"/>
                  </a:schemeClr>
                </a:solidFill>
              </a:rPr>
              <a:t>Strength</a:t>
            </a:r>
            <a:r>
              <a:rPr lang="en-US" dirty="0"/>
              <a:t> (</a:t>
            </a:r>
            <a:r>
              <a:rPr lang="en-US" dirty="0">
                <a:solidFill>
                  <a:schemeClr val="accent2">
                    <a:lumMod val="75000"/>
                  </a:schemeClr>
                </a:solidFill>
              </a:rPr>
              <a:t>16</a:t>
            </a:r>
            <a:r>
              <a:rPr lang="en-US" dirty="0"/>
              <a:t>%), and </a:t>
            </a:r>
            <a:r>
              <a:rPr lang="en-US" b="1" dirty="0">
                <a:solidFill>
                  <a:srgbClr val="C00000"/>
                </a:solidFill>
              </a:rPr>
              <a:t>Need for Instruction </a:t>
            </a:r>
            <a:r>
              <a:rPr lang="en-US" dirty="0"/>
              <a:t>(</a:t>
            </a:r>
            <a:r>
              <a:rPr lang="en-US" dirty="0">
                <a:solidFill>
                  <a:srgbClr val="C00000"/>
                </a:solidFill>
              </a:rPr>
              <a:t>16</a:t>
            </a:r>
            <a:r>
              <a:rPr lang="en-US" dirty="0"/>
              <a:t>%)?</a:t>
            </a:r>
          </a:p>
          <a:p>
            <a:pPr lvl="1">
              <a:buFont typeface="Arial" panose="020B0604020202020204" pitchFamily="34" charset="0"/>
              <a:buChar char="•"/>
            </a:pPr>
            <a:r>
              <a:rPr lang="en-US" dirty="0"/>
              <a:t>What might influence these distributions?</a:t>
            </a:r>
          </a:p>
          <a:p>
            <a:pPr lvl="1">
              <a:buFont typeface="Arial" panose="020B0604020202020204" pitchFamily="34" charset="0"/>
              <a:buChar char="•"/>
            </a:pPr>
            <a:r>
              <a:rPr lang="en-US" dirty="0"/>
              <a:t>Do disaggregated results suggest a need for reflection, discussion, or additional student support?</a:t>
            </a:r>
          </a:p>
          <a:p>
            <a:pPr marL="171450" lvl="0" indent="-171450">
              <a:buFont typeface="Arial" panose="020B0604020202020204" pitchFamily="34" charset="0"/>
              <a:buChar char="•"/>
            </a:pPr>
            <a:r>
              <a:rPr lang="en-US" dirty="0"/>
              <a:t>I’ll start the timer now and we will move on to the next report after that.</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1027C1B-5531-4D50-93F0-EA6C9066B609}"/>
              </a:ext>
            </a:extLst>
          </p:cNvPr>
          <p:cNvSpPr>
            <a:spLocks noGrp="1"/>
          </p:cNvSpPr>
          <p:nvPr>
            <p:ph type="sldNum" sz="quarter" idx="5"/>
          </p:nvPr>
        </p:nvSpPr>
        <p:spPr/>
        <p:txBody>
          <a:bodyPr/>
          <a:lstStyle/>
          <a:p>
            <a:fld id="{F48421BB-A003-3F4F-9B85-D56C23132542}" type="slidenum">
              <a:rPr lang="en-US" smtClean="0"/>
              <a:t>19</a:t>
            </a:fld>
            <a:endParaRPr lang="en-US"/>
          </a:p>
        </p:txBody>
      </p:sp>
    </p:spTree>
    <p:extLst>
      <p:ext uri="{BB962C8B-B14F-4D97-AF65-F5344CB8AC3E}">
        <p14:creationId xmlns:p14="http://schemas.microsoft.com/office/powerpoint/2010/main" val="374484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200000"/>
              </a:lnSpc>
              <a:spcBef>
                <a:spcPct val="0"/>
              </a:spcBef>
              <a:spcAft>
                <a:spcPct val="0"/>
              </a:spcAft>
              <a:buClrTx/>
              <a:buSzTx/>
              <a:tabLst/>
            </a:pPr>
            <a:r>
              <a:rPr kumimoji="0" lang="en-US" altLang="en-US" sz="1200" b="1" i="0" u="none" strike="noStrike" cap="none" normalizeH="0" baseline="0" dirty="0">
                <a:ln>
                  <a:noFill/>
                </a:ln>
                <a:solidFill>
                  <a:srgbClr val="00325E"/>
                </a:solidFill>
                <a:effectLst/>
                <a:latin typeface="Arial" panose="020B0604020202020204" pitchFamily="34" charset="0"/>
              </a:rPr>
              <a:t>Talking Points: </a:t>
            </a:r>
          </a:p>
          <a:p>
            <a:pPr marL="171450" marR="0" lvl="0" indent="-1714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00325E"/>
                </a:solidFill>
                <a:effectLst/>
                <a:latin typeface="Arial" panose="020B0604020202020204" pitchFamily="34" charset="0"/>
              </a:rPr>
              <a:t>With that said, by the end of the session, you </a:t>
            </a:r>
            <a:r>
              <a:rPr lang="en-US" altLang="en-US" b="0" dirty="0">
                <a:solidFill>
                  <a:srgbClr val="00325E"/>
                </a:solidFill>
                <a:latin typeface="Arial" panose="020B0604020202020204" pitchFamily="34" charset="0"/>
              </a:rPr>
              <a:t>will be able to:</a:t>
            </a:r>
          </a:p>
          <a:p>
            <a:pPr marL="742950" marR="0" lvl="1"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00325E"/>
                </a:solidFill>
                <a:effectLst/>
                <a:latin typeface="Arial" panose="020B0604020202020204" pitchFamily="34" charset="0"/>
              </a:rPr>
              <a:t>Access DESSA </a:t>
            </a:r>
            <a:r>
              <a:rPr lang="en-US" altLang="en-US" dirty="0">
                <a:solidFill>
                  <a:srgbClr val="00325E"/>
                </a:solidFill>
                <a:latin typeface="Arial" panose="020B0604020202020204" pitchFamily="34" charset="0"/>
              </a:rPr>
              <a:t>data </a:t>
            </a:r>
            <a:r>
              <a:rPr kumimoji="0" lang="en-US" altLang="en-US" sz="1200" b="0" i="0" u="none" strike="noStrike" cap="none" normalizeH="0" baseline="0" dirty="0">
                <a:ln>
                  <a:noFill/>
                </a:ln>
                <a:solidFill>
                  <a:srgbClr val="00325E"/>
                </a:solidFill>
                <a:effectLst/>
                <a:latin typeface="Arial" panose="020B0604020202020204" pitchFamily="34" charset="0"/>
              </a:rPr>
              <a:t>within the Educator Portal.</a:t>
            </a:r>
          </a:p>
          <a:p>
            <a:pPr marL="742950" marR="0" lvl="1"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00325E"/>
                </a:solidFill>
                <a:effectLst/>
                <a:latin typeface="Arial" panose="020B0604020202020204" pitchFamily="34" charset="0"/>
              </a:rPr>
              <a:t>Analyze and interpret data through a multi-tiered system of support (MTSS) lens.</a:t>
            </a:r>
          </a:p>
          <a:p>
            <a:pPr marL="742950" marR="0" lvl="1"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00325E"/>
                </a:solidFill>
                <a:effectLst/>
                <a:latin typeface="Arial" panose="020B0604020202020204" pitchFamily="34" charset="0"/>
              </a:rPr>
              <a:t>Explore Strategies resources to support students’ social-emotional development using a strengths-based approach</a:t>
            </a:r>
            <a:r>
              <a:rPr lang="en-US" altLang="en-US" dirty="0">
                <a:solidFill>
                  <a:srgbClr val="00325E"/>
                </a:solidFill>
                <a:latin typeface="Arial" panose="020B0604020202020204" pitchFamily="34" charset="0"/>
              </a:rPr>
              <a:t>.</a:t>
            </a:r>
          </a:p>
          <a:p>
            <a:pPr marL="628650" marR="0" lvl="1" indent="-1714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2</a:t>
            </a:fld>
            <a:endParaRPr lang="en-US"/>
          </a:p>
        </p:txBody>
      </p:sp>
    </p:spTree>
    <p:extLst>
      <p:ext uri="{BB962C8B-B14F-4D97-AF65-F5344CB8AC3E}">
        <p14:creationId xmlns:p14="http://schemas.microsoft.com/office/powerpoint/2010/main" val="49614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next two reports we will look at from the Tier 1 lens is the My Students report and the Grade Level report.</a:t>
            </a:r>
          </a:p>
        </p:txBody>
      </p:sp>
      <p:sp>
        <p:nvSpPr>
          <p:cNvPr id="4" name="Slide Number Placeholder 3"/>
          <p:cNvSpPr>
            <a:spLocks noGrp="1"/>
          </p:cNvSpPr>
          <p:nvPr>
            <p:ph type="sldNum" sz="quarter" idx="5"/>
          </p:nvPr>
        </p:nvSpPr>
        <p:spPr/>
        <p:txBody>
          <a:bodyPr/>
          <a:lstStyle/>
          <a:p>
            <a:fld id="{F48421BB-A003-3F4F-9B85-D56C23132542}" type="slidenum">
              <a:rPr lang="en-US" smtClean="0"/>
              <a:t>20</a:t>
            </a:fld>
            <a:endParaRPr lang="en-US"/>
          </a:p>
        </p:txBody>
      </p:sp>
    </p:spTree>
    <p:extLst>
      <p:ext uri="{BB962C8B-B14F-4D97-AF65-F5344CB8AC3E}">
        <p14:creationId xmlns:p14="http://schemas.microsoft.com/office/powerpoint/2010/main" val="281303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317500"/>
            <a:r>
              <a:rPr lang="en-US" sz="1200" b="1" dirty="0"/>
              <a:t>Talking Points:</a:t>
            </a:r>
          </a:p>
          <a:p>
            <a:pPr marL="457200" indent="-317500">
              <a:buFont typeface="Arial" panose="020B0604020202020204" pitchFamily="34" charset="0"/>
              <a:buChar char="•"/>
            </a:pPr>
            <a:r>
              <a:rPr lang="en-US" sz="1200" b="0" dirty="0"/>
              <a:t>The My Students report</a:t>
            </a:r>
            <a:r>
              <a:rPr lang="en-US" b="0" i="0" dirty="0">
                <a:solidFill>
                  <a:srgbClr val="6F7A7D"/>
                </a:solidFill>
                <a:effectLst/>
                <a:latin typeface="GothamPro"/>
              </a:rPr>
              <a:t> shows the distribution of student assessment scores across the descriptive ranges. </a:t>
            </a:r>
          </a:p>
          <a:p>
            <a:pPr marL="457200" indent="-317500">
              <a:buFont typeface="Arial" panose="020B0604020202020204" pitchFamily="34" charset="0"/>
              <a:buChar char="•"/>
            </a:pPr>
            <a:r>
              <a:rPr lang="en-US" b="0" i="0" dirty="0">
                <a:solidFill>
                  <a:srgbClr val="6F7A7D"/>
                </a:solidFill>
                <a:effectLst/>
                <a:latin typeface="GothamPro"/>
              </a:rPr>
              <a:t>You can use the filters to generate reports for specific sites, classrooms (raters), grades, subgroups, rating forms, etc. </a:t>
            </a:r>
          </a:p>
          <a:p>
            <a:pPr marL="457200" indent="-317500">
              <a:buFont typeface="Arial" panose="020B0604020202020204" pitchFamily="34" charset="0"/>
              <a:buChar char="•"/>
            </a:pPr>
            <a:r>
              <a:rPr lang="en-US" b="0" i="0" dirty="0">
                <a:solidFill>
                  <a:srgbClr val="6F7A7D"/>
                </a:solidFill>
                <a:effectLst/>
                <a:latin typeface="GothamPro"/>
              </a:rPr>
              <a:t>If you don’t select any filters, the report will show all of the results for the most recent rating window.</a:t>
            </a:r>
          </a:p>
          <a:p>
            <a:pPr marL="457200" indent="-317500">
              <a:buFont typeface="Arial" panose="020B0604020202020204" pitchFamily="34" charset="0"/>
              <a:buChar char="•"/>
            </a:pPr>
            <a:r>
              <a:rPr lang="en-US" b="0" i="0" dirty="0">
                <a:solidFill>
                  <a:srgbClr val="6F7A7D"/>
                </a:solidFill>
                <a:effectLst/>
                <a:latin typeface="GothamPro"/>
              </a:rPr>
              <a:t>The list of students is below the pie chart section and each student’s name is hyper linked to their own individual student profile.</a:t>
            </a:r>
          </a:p>
          <a:p>
            <a:pPr marL="457200" indent="-317500">
              <a:buFont typeface="Arial" panose="020B0604020202020204" pitchFamily="34" charset="0"/>
              <a:buChar char="•"/>
            </a:pPr>
            <a:r>
              <a:rPr lang="en-US" b="0" i="0" dirty="0">
                <a:solidFill>
                  <a:srgbClr val="6F7A7D"/>
                </a:solidFill>
                <a:effectLst/>
                <a:latin typeface="GothamPro"/>
              </a:rPr>
              <a:t>You can select the different colored sections of the pie chart to filter for the students within each descriptive range. So if you click on the red section, it will generate the list of students that scored in the Need for Instruction range.</a:t>
            </a:r>
          </a:p>
          <a:p>
            <a:pPr marL="457200" indent="-317500">
              <a:buFont typeface="Arial" panose="020B0604020202020204" pitchFamily="34" charset="0"/>
              <a:buChar char="•"/>
            </a:pPr>
            <a:endParaRPr lang="en-US" sz="1200" b="0" dirty="0"/>
          </a:p>
          <a:p>
            <a:endParaRPr lang="en-US"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21</a:t>
            </a:fld>
            <a:endParaRPr lang="en-US"/>
          </a:p>
        </p:txBody>
      </p:sp>
    </p:spTree>
    <p:extLst>
      <p:ext uri="{BB962C8B-B14F-4D97-AF65-F5344CB8AC3E}">
        <p14:creationId xmlns:p14="http://schemas.microsoft.com/office/powerpoint/2010/main" val="1524545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1" i="0" u="none" strike="noStrike" dirty="0">
                <a:solidFill>
                  <a:srgbClr val="000000"/>
                </a:solidFill>
                <a:effectLst/>
                <a:latin typeface="Calibri" panose="020F0502020204030204" pitchFamily="34" charset="0"/>
              </a:rPr>
              <a:t>Talking Points:</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action here is to review the distribution of students in each range and compare that to the expected norms, as well as consider what might influence those distributions.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For example, from this screenshot, we can see that 64% of the school population are in the “Typical” range, with bookends of students in the “Strength” range (24%) and “Need for Instruction” range (12%).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buFont typeface="Arial" panose="020B0604020202020204" pitchFamily="34" charset="0"/>
              <a:buChar char="•"/>
            </a:pPr>
            <a:r>
              <a:rPr lang="en-US" sz="1800" b="0" i="0" dirty="0">
                <a:solidFill>
                  <a:srgbClr val="444444"/>
                </a:solidFill>
                <a:effectLst/>
                <a:latin typeface="Calibri" panose="020F0502020204030204" pitchFamily="34" charset="0"/>
              </a:rPr>
              <a:t>​</a:t>
            </a:r>
            <a:r>
              <a:rPr lang="en-US" sz="3600" dirty="0"/>
              <a:t>How do the results across the grade levels compare the expected norms of: </a:t>
            </a:r>
            <a:r>
              <a:rPr lang="en-US" sz="3600" b="1" dirty="0">
                <a:solidFill>
                  <a:schemeClr val="accent6"/>
                </a:solidFill>
              </a:rPr>
              <a:t>Typical</a:t>
            </a:r>
            <a:r>
              <a:rPr lang="en-US" sz="3600" dirty="0"/>
              <a:t> (</a:t>
            </a:r>
            <a:r>
              <a:rPr lang="en-US" sz="3600" dirty="0">
                <a:solidFill>
                  <a:schemeClr val="accent6"/>
                </a:solidFill>
              </a:rPr>
              <a:t>68%</a:t>
            </a:r>
            <a:r>
              <a:rPr lang="en-US" sz="3600" dirty="0"/>
              <a:t>), </a:t>
            </a:r>
            <a:r>
              <a:rPr lang="en-US" sz="3600" b="1" dirty="0">
                <a:solidFill>
                  <a:schemeClr val="accent2">
                    <a:lumMod val="75000"/>
                  </a:schemeClr>
                </a:solidFill>
              </a:rPr>
              <a:t>Strength</a:t>
            </a:r>
            <a:r>
              <a:rPr lang="en-US" sz="3600" dirty="0"/>
              <a:t> (</a:t>
            </a:r>
            <a:r>
              <a:rPr lang="en-US" sz="3600" dirty="0">
                <a:solidFill>
                  <a:schemeClr val="accent2">
                    <a:lumMod val="75000"/>
                  </a:schemeClr>
                </a:solidFill>
              </a:rPr>
              <a:t>16</a:t>
            </a:r>
            <a:r>
              <a:rPr lang="en-US" sz="3600" dirty="0"/>
              <a:t>%), and </a:t>
            </a:r>
            <a:r>
              <a:rPr lang="en-US" sz="3600" b="1" dirty="0">
                <a:solidFill>
                  <a:srgbClr val="C00000"/>
                </a:solidFill>
              </a:rPr>
              <a:t>Need for Instruction </a:t>
            </a:r>
            <a:r>
              <a:rPr lang="en-US" sz="3600" dirty="0"/>
              <a:t>(</a:t>
            </a:r>
            <a:r>
              <a:rPr lang="en-US" sz="3600" dirty="0">
                <a:solidFill>
                  <a:srgbClr val="C00000"/>
                </a:solidFill>
              </a:rPr>
              <a:t>16</a:t>
            </a:r>
            <a:r>
              <a:rPr lang="en-US" sz="3600" dirty="0"/>
              <a:t>%)?</a:t>
            </a:r>
          </a:p>
          <a:p>
            <a:pPr>
              <a:buFont typeface="Arial" panose="020B0604020202020204" pitchFamily="34" charset="0"/>
              <a:buChar char="•"/>
            </a:pPr>
            <a:r>
              <a:rPr lang="en-US" sz="3600" dirty="0"/>
              <a:t>They are pretty similar, in that the  majority of students scoring in the Typical range, but with more students in Strength range than in the Need range.</a:t>
            </a:r>
          </a:p>
          <a:p>
            <a:pPr>
              <a:buFont typeface="Arial" panose="020B0604020202020204" pitchFamily="34" charset="0"/>
              <a:buChar char="•"/>
            </a:pPr>
            <a:r>
              <a:rPr lang="en-US" sz="3600" dirty="0"/>
              <a:t>What might influence these distributions? At a high level, this might indicate that the Tier 1 universal supports that are in place are working and that the instruction should continue. </a:t>
            </a:r>
            <a:endParaRPr lang="en-US" sz="1800"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F48421BB-A003-3F4F-9B85-D56C23132542}" type="slidenum">
              <a:rPr lang="en-US" smtClean="0"/>
              <a:t>22</a:t>
            </a:fld>
            <a:endParaRPr lang="en-US"/>
          </a:p>
        </p:txBody>
      </p:sp>
    </p:spTree>
    <p:extLst>
      <p:ext uri="{BB962C8B-B14F-4D97-AF65-F5344CB8AC3E}">
        <p14:creationId xmlns:p14="http://schemas.microsoft.com/office/powerpoint/2010/main" val="3053136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Points:</a:t>
            </a:r>
          </a:p>
          <a:p>
            <a:pPr marL="171450" indent="-171450">
              <a:buFont typeface="Arial" panose="020B0604020202020204" pitchFamily="34" charset="0"/>
              <a:buChar char="•"/>
            </a:pPr>
            <a:r>
              <a:rPr lang="en-US" dirty="0"/>
              <a:t>On this report, the list of students is below your pie chart. Let’s take a quick look here to see what the profile looks like – we will dive in deeper to the individual student results in a little bit.</a:t>
            </a:r>
          </a:p>
          <a:p>
            <a:pPr marL="171450" indent="-171450">
              <a:buFont typeface="Arial" panose="020B0604020202020204" pitchFamily="34" charset="0"/>
              <a:buChar char="•"/>
            </a:pPr>
            <a:r>
              <a:rPr lang="en-US" dirty="0"/>
              <a:t>When you click on an individual student’s name, you will land on the student’s individual student profile. </a:t>
            </a:r>
          </a:p>
          <a:p>
            <a:pPr marL="171450" indent="-171450">
              <a:buFont typeface="Arial" panose="020B0604020202020204" pitchFamily="34" charset="0"/>
              <a:buChar char="•"/>
            </a:pPr>
            <a:r>
              <a:rPr lang="en-US" dirty="0"/>
              <a:t>On this profile, assigned educators can view the historical ratings completed and the results. Data follows the student through their time in the school and/or district, so as long as an educator is assigned to the student.</a:t>
            </a:r>
          </a:p>
          <a:p>
            <a:pPr marL="171450" indent="-171450">
              <a:buFont typeface="Arial" panose="020B0604020202020204" pitchFamily="34" charset="0"/>
              <a:buChar char="•"/>
            </a:pPr>
            <a:r>
              <a:rPr lang="en-US" dirty="0"/>
              <a:t>In this example, the student’s line graph demonstrates their progress between each rating, and we can view those details further by clicking on the specific assessments.  </a:t>
            </a:r>
          </a:p>
          <a:p>
            <a:pPr marL="171450" indent="-171450">
              <a:buFont typeface="Arial" panose="020B0604020202020204" pitchFamily="34" charset="0"/>
              <a:buChar char="•"/>
            </a:pPr>
            <a:r>
              <a:rPr lang="en-US" dirty="0"/>
              <a:t>To view the details from an assessment on the list, click on the report icon all the way over to the right side of that row, as circled here on the demo screenshot. </a:t>
            </a:r>
          </a:p>
          <a:p>
            <a:endParaRPr lang="en-US" dirty="0"/>
          </a:p>
          <a:p>
            <a:endParaRPr lang="en-US" dirty="0"/>
          </a:p>
          <a:p>
            <a:endParaRPr lang="en-US" sz="12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23</a:t>
            </a:fld>
            <a:endParaRPr lang="en-US"/>
          </a:p>
        </p:txBody>
      </p:sp>
    </p:spTree>
    <p:extLst>
      <p:ext uri="{BB962C8B-B14F-4D97-AF65-F5344CB8AC3E}">
        <p14:creationId xmlns:p14="http://schemas.microsoft.com/office/powerpoint/2010/main" val="2371780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The other report we will look at together from a Tier 1 lens is the “Grade Level” report. </a:t>
            </a:r>
          </a:p>
          <a:p>
            <a:pPr marL="171450" indent="-171450">
              <a:buFont typeface="Arial" panose="020B0604020202020204" pitchFamily="34" charset="0"/>
              <a:buChar char="•"/>
            </a:pPr>
            <a:r>
              <a:rPr lang="en-US" dirty="0"/>
              <a:t>This report shows the distribution of scores across grade levels. </a:t>
            </a:r>
          </a:p>
          <a:p>
            <a:pPr marL="171450" indent="-171450">
              <a:buFont typeface="Arial" panose="020B0604020202020204" pitchFamily="34" charset="0"/>
              <a:buChar char="•"/>
            </a:pPr>
            <a:r>
              <a:rPr lang="en-US" dirty="0"/>
              <a:t>As usual, select the desired filters, if needed, and generate the report.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24</a:t>
            </a:fld>
            <a:endParaRPr lang="en-US"/>
          </a:p>
        </p:txBody>
      </p:sp>
    </p:spTree>
    <p:extLst>
      <p:ext uri="{BB962C8B-B14F-4D97-AF65-F5344CB8AC3E}">
        <p14:creationId xmlns:p14="http://schemas.microsoft.com/office/powerpoint/2010/main" val="39877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200" b="1" i="0" u="none" strike="noStrike" dirty="0">
                <a:solidFill>
                  <a:srgbClr val="000000"/>
                </a:solidFill>
                <a:effectLst/>
                <a:latin typeface="Arial" panose="020B0604020202020204" pitchFamily="34" charset="0"/>
              </a:rPr>
              <a:t>Talking Points:</a:t>
            </a:r>
          </a:p>
          <a:p>
            <a:pPr marL="171450" indent="-171450">
              <a:buFont typeface="Arial" panose="020B0604020202020204" pitchFamily="34" charset="0"/>
              <a:buChar char="•"/>
            </a:pPr>
            <a:r>
              <a:rPr lang="en-US" dirty="0"/>
              <a:t>If you have access to results for multiple grade levels, you can use this report to compare how students are demonstrate skills in different grades. </a:t>
            </a:r>
          </a:p>
          <a:p>
            <a:pPr marL="171450" indent="-171450">
              <a:buFont typeface="Arial" panose="020B0604020202020204" pitchFamily="34" charset="0"/>
              <a:buChar char="•"/>
            </a:pPr>
            <a:r>
              <a:rPr lang="en-US" dirty="0"/>
              <a:t>If you have access to just your class, you’ll only have the grade level for those students. We recommend that administrators and other school leaders share this information with staff and have discussions about what might influence the differences or how to adjust instruction/programming to support students across the campus.</a:t>
            </a: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25</a:t>
            </a:fld>
            <a:endParaRPr lang="en-US"/>
          </a:p>
        </p:txBody>
      </p:sp>
    </p:spTree>
    <p:extLst>
      <p:ext uri="{BB962C8B-B14F-4D97-AF65-F5344CB8AC3E}">
        <p14:creationId xmlns:p14="http://schemas.microsoft.com/office/powerpoint/2010/main" val="3897936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5052D-39C3-2E54-4CF9-A14732525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1224F-2B47-95BC-9955-C03B50361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4D1C9-DAD1-F3AE-511B-FF6D4BE49408}"/>
              </a:ext>
            </a:extLst>
          </p:cNvPr>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It’s time to stop again for you to view the results under the My Students and Grade Level reports.</a:t>
            </a:r>
          </a:p>
          <a:p>
            <a:pPr marL="171450" indent="-171450">
              <a:buFont typeface="Arial" panose="020B0604020202020204" pitchFamily="34" charset="0"/>
              <a:buChar char="•"/>
            </a:pPr>
            <a:r>
              <a:rPr lang="en-US" dirty="0"/>
              <a:t>We will follow the same process – the directions are on the screen and the timer will keep us moving forward.</a:t>
            </a:r>
          </a:p>
          <a:p>
            <a:pPr marL="171450" indent="-171450">
              <a:buFont typeface="Arial" panose="020B0604020202020204" pitchFamily="34" charset="0"/>
              <a:buChar char="•"/>
            </a:pPr>
            <a:r>
              <a:rPr lang="en-US" dirty="0"/>
              <a:t>The actions here are to view the results under these reports, using the filters to analyze results across subgroups to see if there are any differences in results. </a:t>
            </a:r>
          </a:p>
          <a:p>
            <a:pPr marL="171450" indent="-171450">
              <a:buFont typeface="Arial" panose="020B0604020202020204" pitchFamily="34" charset="0"/>
              <a:buChar char="•"/>
            </a:pPr>
            <a:r>
              <a:rPr lang="en-US" dirty="0"/>
              <a:t>During this review, you’re considering:</a:t>
            </a:r>
          </a:p>
          <a:p>
            <a:pPr marL="628650" lvl="1" indent="-171450">
              <a:buFont typeface="Arial" panose="020B0604020202020204" pitchFamily="34" charset="0"/>
              <a:buChar char="•"/>
            </a:pPr>
            <a:r>
              <a:rPr lang="en-US" dirty="0"/>
              <a:t>Are there any groups or grade levels that differ significantly, either in positive or negative ways?</a:t>
            </a:r>
          </a:p>
          <a:p>
            <a:pPr marL="628650" lvl="1" indent="-171450">
              <a:buFont typeface="Arial" panose="020B0604020202020204" pitchFamily="34" charset="0"/>
              <a:buChar char="•"/>
            </a:pPr>
            <a:r>
              <a:rPr lang="en-US" dirty="0"/>
              <a:t>How do the results across the grade levels compare the expected norms of: </a:t>
            </a:r>
            <a:r>
              <a:rPr lang="en-US" b="1" dirty="0">
                <a:solidFill>
                  <a:schemeClr val="accent6"/>
                </a:solidFill>
              </a:rPr>
              <a:t>Typical</a:t>
            </a:r>
            <a:r>
              <a:rPr lang="en-US" dirty="0"/>
              <a:t> (</a:t>
            </a:r>
            <a:r>
              <a:rPr lang="en-US" dirty="0">
                <a:solidFill>
                  <a:schemeClr val="accent6"/>
                </a:solidFill>
              </a:rPr>
              <a:t>68%</a:t>
            </a:r>
            <a:r>
              <a:rPr lang="en-US" dirty="0"/>
              <a:t>), </a:t>
            </a:r>
            <a:r>
              <a:rPr lang="en-US" b="1" dirty="0">
                <a:solidFill>
                  <a:schemeClr val="accent2">
                    <a:lumMod val="75000"/>
                  </a:schemeClr>
                </a:solidFill>
              </a:rPr>
              <a:t>Strength</a:t>
            </a:r>
            <a:r>
              <a:rPr lang="en-US" dirty="0"/>
              <a:t> (</a:t>
            </a:r>
            <a:r>
              <a:rPr lang="en-US" dirty="0">
                <a:solidFill>
                  <a:schemeClr val="accent2">
                    <a:lumMod val="75000"/>
                  </a:schemeClr>
                </a:solidFill>
              </a:rPr>
              <a:t>16</a:t>
            </a:r>
            <a:r>
              <a:rPr lang="en-US" dirty="0"/>
              <a:t>%), and </a:t>
            </a:r>
            <a:r>
              <a:rPr lang="en-US" b="1" dirty="0">
                <a:solidFill>
                  <a:srgbClr val="C00000"/>
                </a:solidFill>
              </a:rPr>
              <a:t>Need for Instruction </a:t>
            </a:r>
            <a:r>
              <a:rPr lang="en-US" dirty="0"/>
              <a:t>(</a:t>
            </a:r>
            <a:r>
              <a:rPr lang="en-US" dirty="0">
                <a:solidFill>
                  <a:srgbClr val="C00000"/>
                </a:solidFill>
              </a:rPr>
              <a:t>16</a:t>
            </a:r>
            <a:r>
              <a:rPr lang="en-US" dirty="0"/>
              <a:t>%)?</a:t>
            </a:r>
          </a:p>
          <a:p>
            <a:pPr marL="628650" lvl="1" indent="-171450">
              <a:buFont typeface="Arial" panose="020B0604020202020204" pitchFamily="34" charset="0"/>
              <a:buChar char="•"/>
            </a:pPr>
            <a:r>
              <a:rPr lang="en-US" dirty="0"/>
              <a:t>What might influence these distributions?</a:t>
            </a:r>
          </a:p>
          <a:p>
            <a:pPr marL="628650" lvl="1"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5392AC2-F7EA-5CD9-099C-7AA798B8D43E}"/>
              </a:ext>
            </a:extLst>
          </p:cNvPr>
          <p:cNvSpPr>
            <a:spLocks noGrp="1"/>
          </p:cNvSpPr>
          <p:nvPr>
            <p:ph type="sldNum" sz="quarter" idx="5"/>
          </p:nvPr>
        </p:nvSpPr>
        <p:spPr/>
        <p:txBody>
          <a:bodyPr/>
          <a:lstStyle/>
          <a:p>
            <a:fld id="{F48421BB-A003-3F4F-9B85-D56C23132542}" type="slidenum">
              <a:rPr lang="en-US" smtClean="0"/>
              <a:t>26</a:t>
            </a:fld>
            <a:endParaRPr lang="en-US"/>
          </a:p>
        </p:txBody>
      </p:sp>
    </p:spTree>
    <p:extLst>
      <p:ext uri="{BB962C8B-B14F-4D97-AF65-F5344CB8AC3E}">
        <p14:creationId xmlns:p14="http://schemas.microsoft.com/office/powerpoint/2010/main" val="243466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We are moving into the Tier 2 mindset, looking at the DESSA results for targeted or specific groups of students. Typically, these are students that demonstrate a need for additional support to develop skills.</a:t>
            </a:r>
          </a:p>
        </p:txBody>
      </p:sp>
      <p:sp>
        <p:nvSpPr>
          <p:cNvPr id="4" name="Slide Number Placeholder 3"/>
          <p:cNvSpPr>
            <a:spLocks noGrp="1"/>
          </p:cNvSpPr>
          <p:nvPr>
            <p:ph type="sldNum" sz="quarter" idx="5"/>
          </p:nvPr>
        </p:nvSpPr>
        <p:spPr/>
        <p:txBody>
          <a:bodyPr/>
          <a:lstStyle/>
          <a:p>
            <a:fld id="{F48421BB-A003-3F4F-9B85-D56C23132542}" type="slidenum">
              <a:rPr lang="en-US" smtClean="0"/>
              <a:t>27</a:t>
            </a:fld>
            <a:endParaRPr lang="en-US"/>
          </a:p>
        </p:txBody>
      </p:sp>
    </p:spTree>
    <p:extLst>
      <p:ext uri="{BB962C8B-B14F-4D97-AF65-F5344CB8AC3E}">
        <p14:creationId xmlns:p14="http://schemas.microsoft.com/office/powerpoint/2010/main" val="3912016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888D-C235-E8EC-829B-50AD54F4B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72426-F2EA-944A-50FF-C35A1003E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771C0-DA03-60F3-1469-371E7C47D68E}"/>
              </a:ext>
            </a:extLst>
          </p:cNvPr>
          <p:cNvSpPr>
            <a:spLocks noGrp="1"/>
          </p:cNvSpPr>
          <p:nvPr>
            <p:ph type="body" idx="1"/>
          </p:nvPr>
        </p:nvSpPr>
        <p:spPr/>
        <p:txBody>
          <a:bodyPr/>
          <a:lstStyle/>
          <a:p>
            <a:pPr marL="457200" indent="-317500"/>
            <a:r>
              <a:rPr lang="en-US" b="1" dirty="0"/>
              <a:t>Talking Points:</a:t>
            </a:r>
          </a:p>
          <a:p>
            <a:pPr marL="457200" marR="0" lvl="0" indent="-317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analyzing Tier 2 data, the goal is to determine:</a:t>
            </a:r>
            <a:endParaRPr lang="en-US" b="1" dirty="0"/>
          </a:p>
          <a:p>
            <a:pPr marL="914400" marR="0" lvl="1" indent="-317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Based on the data, which students would benefit from Tier 2 support? This support may look like additional, repeated, and/or differentiated instruction, typically in a small group setting where the intervention targets specific skills – based on the DESSA data.</a:t>
            </a:r>
          </a:p>
          <a:p>
            <a:pPr marL="914400" marR="0" lvl="1" indent="-317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Also, which competency areas can be targeted during small group instruction? The individual competency area results are available using the full DESSA assessment. If you school has not yet completed full assessments yet, further discussions about how to target specific skills would include additional data and information. The screening tool, the DESSA mini, does not provide individual competency area results. That said, the screening tool can be used to form groups of students by using students’ T-scores. </a:t>
            </a:r>
          </a:p>
          <a:p>
            <a:pPr marL="914400" marR="0" lvl="1" indent="-317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Finally, consider what additional information will educators need to make decisions about support? The DESSA should be included in the existing systems and practices for reviewing student’s progress and needs – it is one of the data points of many used to make decisions. Teams should consider things like attendance data, behavior incidences, out of school contexts, whether the student qualifies for additional/special ed services, etc. </a:t>
            </a:r>
          </a:p>
        </p:txBody>
      </p:sp>
      <p:sp>
        <p:nvSpPr>
          <p:cNvPr id="4" name="Slide Number Placeholder 3">
            <a:extLst>
              <a:ext uri="{FF2B5EF4-FFF2-40B4-BE49-F238E27FC236}">
                <a16:creationId xmlns:a16="http://schemas.microsoft.com/office/drawing/2014/main" id="{ECE9C2AC-9A25-175C-99E6-1517C5924393}"/>
              </a:ext>
            </a:extLst>
          </p:cNvPr>
          <p:cNvSpPr>
            <a:spLocks noGrp="1"/>
          </p:cNvSpPr>
          <p:nvPr>
            <p:ph type="sldNum" sz="quarter" idx="5"/>
          </p:nvPr>
        </p:nvSpPr>
        <p:spPr/>
        <p:txBody>
          <a:bodyPr/>
          <a:lstStyle/>
          <a:p>
            <a:fld id="{F48421BB-A003-3F4F-9B85-D56C23132542}" type="slidenum">
              <a:rPr lang="en-US" smtClean="0"/>
              <a:t>28</a:t>
            </a:fld>
            <a:endParaRPr lang="en-US"/>
          </a:p>
        </p:txBody>
      </p:sp>
    </p:spTree>
    <p:extLst>
      <p:ext uri="{BB962C8B-B14F-4D97-AF65-F5344CB8AC3E}">
        <p14:creationId xmlns:p14="http://schemas.microsoft.com/office/powerpoint/2010/main" val="4121360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Talking Points:</a:t>
            </a:r>
            <a:endParaRPr lang="en-US" sz="1200" b="0" dirty="0"/>
          </a:p>
          <a:p>
            <a:pPr marL="311150" indent="-171450">
              <a:buFont typeface="Arial" panose="020B0604020202020204" pitchFamily="34" charset="0"/>
              <a:buChar char="•"/>
            </a:pPr>
            <a:r>
              <a:rPr lang="en-US" sz="1200" b="0" dirty="0"/>
              <a:t>For the Tier 2 lens, we will look at the Competencies Report. This report </a:t>
            </a:r>
            <a:r>
              <a:rPr lang="en-US" sz="1200" b="0" i="0" u="none" strike="noStrike" baseline="0" dirty="0">
                <a:solidFill>
                  <a:srgbClr val="747579"/>
                </a:solidFill>
                <a:latin typeface="Gotham-Book"/>
              </a:rPr>
              <a:t>shows the results for the individual competency areas measured by the DESSA. In other words, you will get to view the specific results by skill area- Self-Awareness, Self-Management, </a:t>
            </a:r>
            <a:r>
              <a:rPr lang="en-US" sz="1200" b="0" i="0" u="none" strike="noStrike" baseline="0" dirty="0" err="1">
                <a:solidFill>
                  <a:srgbClr val="747579"/>
                </a:solidFill>
                <a:latin typeface="Gotham-Book"/>
              </a:rPr>
              <a:t>Optimisitic</a:t>
            </a:r>
            <a:r>
              <a:rPr lang="en-US" sz="1200" b="0" i="0" u="none" strike="noStrike" baseline="0" dirty="0">
                <a:solidFill>
                  <a:srgbClr val="747579"/>
                </a:solidFill>
                <a:latin typeface="Gotham-Book"/>
              </a:rPr>
              <a:t> Thinking, etc. </a:t>
            </a:r>
          </a:p>
          <a:p>
            <a:pPr marL="311150" indent="-171450">
              <a:buFont typeface="Arial" panose="020B0604020202020204" pitchFamily="34" charset="0"/>
              <a:buChar char="•"/>
            </a:pPr>
            <a:r>
              <a:rPr lang="en-US" sz="1200" b="0" i="0" u="none" strike="noStrike" baseline="0" dirty="0">
                <a:solidFill>
                  <a:srgbClr val="747579"/>
                </a:solidFill>
                <a:latin typeface="Gotham-Book"/>
              </a:rPr>
              <a:t>This report is only available when a full DESSA is completed. (The screening data gives us the overview score and the full DESSA gives us the full details)</a:t>
            </a:r>
          </a:p>
          <a:p>
            <a:pPr marL="311150" indent="-171450">
              <a:buFont typeface="Arial" panose="020B0604020202020204" pitchFamily="34" charset="0"/>
              <a:buChar char="•"/>
            </a:pPr>
            <a:r>
              <a:rPr lang="en-US" sz="1200" b="0" i="0" u="none" strike="noStrike" baseline="0" dirty="0">
                <a:solidFill>
                  <a:srgbClr val="747579"/>
                </a:solidFill>
                <a:latin typeface="Gotham-Book"/>
              </a:rPr>
              <a:t>This is a useful report in evaluating which universal strategies would be most impactful to implement at the Tier 1 level and which skills to target within the Tier 2 small group setting.</a:t>
            </a:r>
          </a:p>
          <a:p>
            <a:pPr marL="311150" indent="-171450">
              <a:buFont typeface="Arial" panose="020B0604020202020204" pitchFamily="34" charset="0"/>
              <a:buChar char="•"/>
            </a:pPr>
            <a:r>
              <a:rPr lang="en-US" sz="1200" b="0" dirty="0"/>
              <a:t>The Competencies report also includes the filter options we’ve seen before; remember to expand those options to filter for the data </a:t>
            </a:r>
            <a:r>
              <a:rPr lang="en-US" sz="1200" b="0" dirty="0" err="1"/>
              <a:t>your’d</a:t>
            </a:r>
            <a:r>
              <a:rPr lang="en-US" sz="1200" b="0" dirty="0"/>
              <a:t> like to view.</a:t>
            </a:r>
            <a:endParaRPr lang="en-US" dirty="0"/>
          </a:p>
          <a:p>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8421BB-A003-3F4F-9B85-D56C23132542}" type="slidenum">
              <a:rPr lang="en-US" smtClean="0"/>
              <a:t>29</a:t>
            </a:fld>
            <a:endParaRPr lang="en-US"/>
          </a:p>
        </p:txBody>
      </p:sp>
    </p:spTree>
    <p:extLst>
      <p:ext uri="{BB962C8B-B14F-4D97-AF65-F5344CB8AC3E}">
        <p14:creationId xmlns:p14="http://schemas.microsoft.com/office/powerpoint/2010/main" val="82613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200" b="1" i="0" u="none" strike="noStrike" cap="none" normalizeH="0" baseline="0" dirty="0">
                <a:ln>
                  <a:noFill/>
                </a:ln>
                <a:solidFill>
                  <a:srgbClr val="00325E"/>
                </a:solidFill>
                <a:effectLst/>
                <a:latin typeface="Arial" panose="020B0604020202020204" pitchFamily="34" charset="0"/>
              </a:rPr>
              <a:t>Talking Points: </a:t>
            </a:r>
            <a:endParaRPr lang="en-US" b="1" i="0" dirty="0">
              <a:solidFill>
                <a:srgbClr val="20252E"/>
              </a:solidFill>
              <a:effectLst/>
            </a:endParaRPr>
          </a:p>
          <a:p>
            <a:pPr marL="171450" indent="-171450">
              <a:buFont typeface="Arial" panose="020B0604020202020204" pitchFamily="34" charset="0"/>
              <a:buChar char="•"/>
            </a:pPr>
            <a:r>
              <a:rPr lang="en-US" b="0" i="0" dirty="0">
                <a:solidFill>
                  <a:srgbClr val="20252E"/>
                </a:solidFill>
                <a:effectLst/>
              </a:rPr>
              <a:t>Another goal we have for this session, and for implementation overall, is to meet students where they are. </a:t>
            </a:r>
          </a:p>
          <a:p>
            <a:pPr marL="171450" indent="-171450">
              <a:buFont typeface="Arial" panose="020B0604020202020204" pitchFamily="34" charset="0"/>
              <a:buChar char="•"/>
            </a:pPr>
            <a:r>
              <a:rPr lang="en-US" b="0" i="0" dirty="0">
                <a:solidFill>
                  <a:srgbClr val="20252E"/>
                </a:solidFill>
                <a:effectLst/>
              </a:rPr>
              <a:t>The DESSA helps us understand how our students are developing and using importance skills, and helps us to consider how we can support them in continuing to grow in these competency areas.</a:t>
            </a:r>
            <a:endParaRPr lang="en-US" b="0" dirty="0"/>
          </a:p>
          <a:p>
            <a:pPr marL="171450" indent="-171450">
              <a:buFont typeface="Arial" panose="020B0604020202020204" pitchFamily="34" charset="0"/>
              <a:buChar char="•"/>
            </a:pPr>
            <a:r>
              <a:rPr lang="en-US" b="0" i="0" dirty="0">
                <a:solidFill>
                  <a:srgbClr val="20252E"/>
                </a:solidFill>
                <a:effectLst/>
              </a:rPr>
              <a:t>These three guiding questions will structure our discussions as we learn how to access and analyze the collected data: </a:t>
            </a:r>
          </a:p>
          <a:p>
            <a:pPr marL="628650" lvl="1" indent="-171450">
              <a:buFont typeface="Arial" panose="020B0604020202020204" pitchFamily="34" charset="0"/>
              <a:buChar char="•"/>
            </a:pPr>
            <a:r>
              <a:rPr lang="en-US" b="0" i="0" dirty="0">
                <a:solidFill>
                  <a:srgbClr val="20252E"/>
                </a:solidFill>
                <a:effectLst/>
              </a:rPr>
              <a:t>Is there a need? (for support) </a:t>
            </a:r>
          </a:p>
          <a:p>
            <a:pPr marL="628650" lvl="1" indent="-171450">
              <a:buFont typeface="Arial" panose="020B0604020202020204" pitchFamily="34" charset="0"/>
              <a:buChar char="•"/>
            </a:pPr>
            <a:r>
              <a:rPr lang="en-US" b="0" i="0" dirty="0">
                <a:solidFill>
                  <a:srgbClr val="20252E"/>
                </a:solidFill>
                <a:effectLst/>
              </a:rPr>
              <a:t>What is the need?</a:t>
            </a:r>
          </a:p>
          <a:p>
            <a:pPr marL="628650" lvl="1" indent="-171450">
              <a:buFont typeface="Arial" panose="020B0604020202020204" pitchFamily="34" charset="0"/>
              <a:buChar char="•"/>
            </a:pPr>
            <a:r>
              <a:rPr lang="en-US" b="0" i="0" dirty="0">
                <a:solidFill>
                  <a:srgbClr val="20252E"/>
                </a:solidFill>
                <a:effectLst/>
              </a:rPr>
              <a:t>And what will we do? (to support students and also staff)</a:t>
            </a:r>
            <a:endParaRPr lang="en-US" b="0"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3</a:t>
            </a:fld>
            <a:endParaRPr lang="en-US"/>
          </a:p>
        </p:txBody>
      </p:sp>
    </p:spTree>
    <p:extLst>
      <p:ext uri="{BB962C8B-B14F-4D97-AF65-F5344CB8AC3E}">
        <p14:creationId xmlns:p14="http://schemas.microsoft.com/office/powerpoint/2010/main" val="385537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sz="1200" b="0" dirty="0"/>
          </a:p>
          <a:p>
            <a:pPr marL="457200" indent="-317500">
              <a:buFont typeface="Arial" panose="020B0604020202020204" pitchFamily="34" charset="0"/>
              <a:buChar char="•"/>
            </a:pPr>
            <a:r>
              <a:rPr lang="en-US" sz="1200" b="0" dirty="0"/>
              <a:t>Once you’ve clicked apply for the filters set for the Competencies report, the first action in analyzing the data is to intentionally review results. </a:t>
            </a:r>
          </a:p>
          <a:p>
            <a:pPr marL="457200" indent="-317500">
              <a:buFont typeface="Arial" panose="020B0604020202020204" pitchFamily="34" charset="0"/>
              <a:buChar char="•"/>
            </a:pPr>
            <a:r>
              <a:rPr lang="en-US" sz="1200" b="0" dirty="0"/>
              <a:t>In this descriptive bar graph image, we see the collective results for the students with a full DESSA completed. </a:t>
            </a:r>
          </a:p>
          <a:p>
            <a:pPr marL="457200" indent="-317500">
              <a:buFont typeface="Arial" panose="020B0604020202020204" pitchFamily="34" charset="0"/>
              <a:buChar char="•"/>
            </a:pPr>
            <a:r>
              <a:rPr lang="en-US" sz="1200" b="0" dirty="0"/>
              <a:t>We can see the overlapping areas of strength and need, and this can drive tiered intervention to target specific skill areas based on the group of students’ collective need</a:t>
            </a:r>
          </a:p>
          <a:p>
            <a:pPr marL="457200" indent="-317500">
              <a:buFont typeface="Arial" panose="020B0604020202020204" pitchFamily="34" charset="0"/>
              <a:buChar char="•"/>
            </a:pPr>
            <a:r>
              <a:rPr lang="en-US" sz="1200" b="0" dirty="0"/>
              <a:t>If you scroll down under the bar graph, the student roster is viewable with the competency area t-scores listed.  </a:t>
            </a:r>
          </a:p>
          <a:p>
            <a:pPr marL="457200" indent="-317500">
              <a:buFont typeface="Arial" panose="020B0604020202020204" pitchFamily="34" charset="0"/>
              <a:buChar char="•"/>
            </a:pPr>
            <a:r>
              <a:rPr lang="en-US" sz="1200" b="0" dirty="0"/>
              <a:t>When planning for targeted, small-group support, the educator would want to consider which areas of the collective strength the students demonstrate as well. </a:t>
            </a:r>
          </a:p>
          <a:p>
            <a:pPr marL="457200" indent="-317500">
              <a:buFont typeface="Arial" panose="020B0604020202020204" pitchFamily="34" charset="0"/>
              <a:buChar char="•"/>
            </a:pPr>
            <a:r>
              <a:rPr lang="en-US" sz="1200" b="0" dirty="0"/>
              <a:t>This could be a time to consider creating a Custom group under the Filter feature to easily pull the results for this group and monitor their progress. Let’s take a closer look at this feature.</a:t>
            </a:r>
          </a:p>
        </p:txBody>
      </p:sp>
      <p:sp>
        <p:nvSpPr>
          <p:cNvPr id="4" name="Slide Number Placeholder 3"/>
          <p:cNvSpPr>
            <a:spLocks noGrp="1"/>
          </p:cNvSpPr>
          <p:nvPr>
            <p:ph type="sldNum" sz="quarter" idx="5"/>
          </p:nvPr>
        </p:nvSpPr>
        <p:spPr/>
        <p:txBody>
          <a:bodyPr/>
          <a:lstStyle/>
          <a:p>
            <a:fld id="{F48421BB-A003-3F4F-9B85-D56C23132542}" type="slidenum">
              <a:rPr lang="en-US" smtClean="0"/>
              <a:t>30</a:t>
            </a:fld>
            <a:endParaRPr lang="en-US"/>
          </a:p>
        </p:txBody>
      </p:sp>
    </p:spTree>
    <p:extLst>
      <p:ext uri="{BB962C8B-B14F-4D97-AF65-F5344CB8AC3E}">
        <p14:creationId xmlns:p14="http://schemas.microsoft.com/office/powerpoint/2010/main" val="4246916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Talking Points:</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Custom Group filter is located under the “Filters” section on most reports. </a:t>
            </a:r>
            <a:r>
              <a:rPr lang="en-US" b="0" i="0" dirty="0">
                <a:solidFill>
                  <a:srgbClr val="33475B"/>
                </a:solidFill>
                <a:effectLst/>
                <a:latin typeface="arial" panose="020B0604020202020204" pitchFamily="34" charset="0"/>
              </a:rPr>
              <a:t>This will allow you to filter to a predefined set of students on all interactive reports </a:t>
            </a:r>
            <a:r>
              <a:rPr lang="en-US" sz="1200" b="0" dirty="0">
                <a:latin typeface="Arial" panose="020B0604020202020204" pitchFamily="34" charset="0"/>
                <a:cs typeface="Arial" panose="020B0604020202020204" pitchFamily="34" charset="0"/>
              </a:rPr>
              <a:t>to support targeted planning and monitoring of skill development</a:t>
            </a:r>
            <a:r>
              <a:rPr lang="en-US" b="0" i="0" dirty="0">
                <a:solidFill>
                  <a:srgbClr val="33475B"/>
                </a:solidFill>
                <a:effectLst/>
                <a:latin typeface="arial" panose="020B0604020202020204" pitchFamily="34" charset="0"/>
              </a:rPr>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You can add specific students to a group and name it as appropriate, and then always be able to pull the data for just that group of students by selecting that filter when generating a report.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For example, this feature is commonly used to </a:t>
            </a:r>
            <a:r>
              <a:rPr lang="en-US" sz="1800" dirty="0">
                <a:effectLst/>
                <a:latin typeface="Segoe UI" panose="020B0502040204020203" pitchFamily="34" charset="0"/>
              </a:rPr>
              <a:t>view results for an intervention group of students.</a:t>
            </a: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48421BB-A003-3F4F-9B85-D56C23132542}" type="slidenum">
              <a:rPr lang="en-US" smtClean="0"/>
              <a:t>31</a:t>
            </a:fld>
            <a:endParaRPr lang="en-US"/>
          </a:p>
        </p:txBody>
      </p:sp>
    </p:spTree>
    <p:extLst>
      <p:ext uri="{BB962C8B-B14F-4D97-AF65-F5344CB8AC3E}">
        <p14:creationId xmlns:p14="http://schemas.microsoft.com/office/powerpoint/2010/main" val="2533628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Talking Points:</a:t>
            </a:r>
            <a:endParaRPr lang="en-US" sz="1200" b="0" dirty="0"/>
          </a:p>
          <a:p>
            <a:pPr marL="311150" indent="-171450">
              <a:buFont typeface="Arial" panose="020B0604020202020204" pitchFamily="34" charset="0"/>
              <a:buChar char="•"/>
            </a:pPr>
            <a:r>
              <a:rPr lang="en-US" sz="1200" b="0" dirty="0"/>
              <a:t>You can create these custom groups by following the prompts in the DESSA System. Simply create a new group, add a name for the group, then search and add students, click save.</a:t>
            </a:r>
          </a:p>
          <a:p>
            <a:pPr marL="311150" indent="-171450">
              <a:buFont typeface="Arial" panose="020B0604020202020204" pitchFamily="34" charset="0"/>
              <a:buChar char="•"/>
            </a:pPr>
            <a:r>
              <a:rPr lang="en-US" sz="1200" b="0" dirty="0"/>
              <a:t>You can adjust the group at any time but adding or removing students, as needed.</a:t>
            </a:r>
          </a:p>
          <a:p>
            <a:pPr marL="311150" indent="-171450">
              <a:buFont typeface="Arial" panose="020B0604020202020204" pitchFamily="34" charset="0"/>
              <a:buChar char="•"/>
            </a:pPr>
            <a:r>
              <a:rPr lang="en-US" sz="1200" b="0" dirty="0"/>
              <a:t>In just a moment, you’ll get a chance to look at this feature in your Educator Portal when we pause for our next independent review.</a:t>
            </a:r>
          </a:p>
          <a:p>
            <a:pPr marL="311150" indent="-171450">
              <a:buFont typeface="Arial" panose="020B0604020202020204" pitchFamily="34" charset="0"/>
              <a:buChar char="•"/>
            </a:pPr>
            <a:endParaRPr lang="en-US" sz="1200" b="0"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32</a:t>
            </a:fld>
            <a:endParaRPr lang="en-US"/>
          </a:p>
        </p:txBody>
      </p:sp>
    </p:spTree>
    <p:extLst>
      <p:ext uri="{BB962C8B-B14F-4D97-AF65-F5344CB8AC3E}">
        <p14:creationId xmlns:p14="http://schemas.microsoft.com/office/powerpoint/2010/main" val="3838759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BF09-AFE9-0639-8218-9EB1F2DBA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01B0B-2B48-5D00-A29B-A2DA52FD6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9055A-D316-BA15-02C3-891E8A4F08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sz="1200" b="0" dirty="0"/>
          </a:p>
          <a:p>
            <a:pPr marL="171450" indent="-171450">
              <a:buFont typeface="Arial" panose="020B0604020202020204" pitchFamily="34" charset="0"/>
              <a:buChar char="•"/>
            </a:pPr>
            <a:r>
              <a:rPr lang="en-US" dirty="0"/>
              <a:t>It’s time for our next “pause” to review your own data. In the Educator Portal, if you have results available from the full DESSA, you’ll use this time to review the results under the Competencies report. </a:t>
            </a:r>
          </a:p>
          <a:p>
            <a:pPr marL="171450" indent="-171450">
              <a:buFont typeface="Arial" panose="020B0604020202020204" pitchFamily="34" charset="0"/>
              <a:buChar char="•"/>
            </a:pPr>
            <a:r>
              <a:rPr lang="en-US" dirty="0"/>
              <a:t>If you screening data only, you can use this time now to continue reviewing results and explore the custom group feature. This can be a good time to look closer at students t-scores and consider which students may benefit from further instruction based on their results, even without the individual competency area results.</a:t>
            </a:r>
          </a:p>
          <a:p>
            <a:pPr marL="171450" indent="-171450">
              <a:buFont typeface="Arial" panose="020B0604020202020204" pitchFamily="34" charset="0"/>
              <a:buChar char="•"/>
            </a:pPr>
            <a:r>
              <a:rPr lang="en-US" dirty="0"/>
              <a:t>As you explore the results for this section, consider:</a:t>
            </a:r>
          </a:p>
          <a:p>
            <a:pPr lvl="1">
              <a:buFont typeface="Arial" panose="020B0604020202020204" pitchFamily="34" charset="0"/>
              <a:buChar char="•"/>
            </a:pPr>
            <a:r>
              <a:rPr lang="en-US" dirty="0"/>
              <a:t>Which students would benefit from additional support or intervention?</a:t>
            </a:r>
          </a:p>
          <a:p>
            <a:pPr lvl="1">
              <a:buFont typeface="Arial" panose="020B0604020202020204" pitchFamily="34" charset="0"/>
              <a:buChar char="•"/>
            </a:pPr>
            <a:r>
              <a:rPr lang="en-US" dirty="0"/>
              <a:t>What are the results for students who already receive additional supports/services?</a:t>
            </a:r>
          </a:p>
          <a:p>
            <a:pPr lvl="1">
              <a:buFont typeface="Arial" panose="020B0604020202020204" pitchFamily="34" charset="0"/>
              <a:buChar char="•"/>
            </a:pPr>
            <a:r>
              <a:rPr lang="en-US" dirty="0"/>
              <a:t>What competencies could be targeted during intervention?</a:t>
            </a:r>
          </a:p>
          <a:p>
            <a:pPr marL="628650" lvl="1"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48EA60B-2A43-E3B2-FCAA-9615A85F3D59}"/>
              </a:ext>
            </a:extLst>
          </p:cNvPr>
          <p:cNvSpPr>
            <a:spLocks noGrp="1"/>
          </p:cNvSpPr>
          <p:nvPr>
            <p:ph type="sldNum" sz="quarter" idx="5"/>
          </p:nvPr>
        </p:nvSpPr>
        <p:spPr/>
        <p:txBody>
          <a:bodyPr/>
          <a:lstStyle/>
          <a:p>
            <a:fld id="{F48421BB-A003-3F4F-9B85-D56C23132542}" type="slidenum">
              <a:rPr lang="en-US" smtClean="0"/>
              <a:t>33</a:t>
            </a:fld>
            <a:endParaRPr lang="en-US"/>
          </a:p>
        </p:txBody>
      </p:sp>
    </p:spTree>
    <p:extLst>
      <p:ext uri="{BB962C8B-B14F-4D97-AF65-F5344CB8AC3E}">
        <p14:creationId xmlns:p14="http://schemas.microsoft.com/office/powerpoint/2010/main" val="921071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sz="1200" b="0" dirty="0"/>
          </a:p>
          <a:p>
            <a:pPr marL="171450" indent="-171450">
              <a:buFont typeface="Arial" panose="020B0604020202020204" pitchFamily="34" charset="0"/>
              <a:buChar char="•"/>
            </a:pPr>
            <a:r>
              <a:rPr lang="en-US" dirty="0"/>
              <a:t>We have some time here for any questions that may have come up during the first part of our training. </a:t>
            </a:r>
          </a:p>
          <a:p>
            <a:pPr marL="0" indent="0">
              <a:buFont typeface="Arial" panose="020B0604020202020204" pitchFamily="34" charset="0"/>
              <a:buNone/>
            </a:pPr>
            <a:r>
              <a:rPr lang="en-US" i="1" dirty="0"/>
              <a:t>(allow time for questions/answers) </a:t>
            </a:r>
          </a:p>
          <a:p>
            <a:pPr marL="171450" indent="-171450">
              <a:buFont typeface="Arial" panose="020B0604020202020204" pitchFamily="34" charset="0"/>
              <a:buChar char="•"/>
            </a:pPr>
            <a:r>
              <a:rPr lang="en-US" dirty="0"/>
              <a:t>We do have an optional break coming up before we look at individual student (Tier 3) data in the DESSA System.</a:t>
            </a:r>
          </a:p>
        </p:txBody>
      </p:sp>
      <p:sp>
        <p:nvSpPr>
          <p:cNvPr id="4" name="Slide Number Placeholder 3"/>
          <p:cNvSpPr>
            <a:spLocks noGrp="1"/>
          </p:cNvSpPr>
          <p:nvPr>
            <p:ph type="sldNum" sz="quarter" idx="5"/>
          </p:nvPr>
        </p:nvSpPr>
        <p:spPr/>
        <p:txBody>
          <a:bodyPr/>
          <a:lstStyle/>
          <a:p>
            <a:fld id="{F48421BB-A003-3F4F-9B85-D56C23132542}" type="slidenum">
              <a:rPr lang="en-US" smtClean="0"/>
              <a:t>34</a:t>
            </a:fld>
            <a:endParaRPr lang="en-US"/>
          </a:p>
        </p:txBody>
      </p:sp>
    </p:spTree>
    <p:extLst>
      <p:ext uri="{BB962C8B-B14F-4D97-AF65-F5344CB8AC3E}">
        <p14:creationId xmlns:p14="http://schemas.microsoft.com/office/powerpoint/2010/main" val="4162703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sz="1200" b="0" dirty="0"/>
          </a:p>
          <a:p>
            <a:pPr marL="171450" indent="-171450">
              <a:buFont typeface="Arial" panose="020B0604020202020204" pitchFamily="34" charset="0"/>
              <a:buChar char="•"/>
            </a:pPr>
            <a:r>
              <a:rPr lang="en-US" dirty="0"/>
              <a:t>We have the option for a break now if the collective group would like to pause. If you would like to take a break, please add a “yes” into the chat and if would prefer to keep going with our content, please add a “no” into the chat. </a:t>
            </a:r>
          </a:p>
          <a:p>
            <a:pPr marL="171450" indent="-171450">
              <a:buFont typeface="Arial" panose="020B0604020202020204" pitchFamily="34" charset="0"/>
              <a:buChar char="•"/>
            </a:pPr>
            <a:r>
              <a:rPr lang="en-US" i="1" dirty="0"/>
              <a:t>(Allow time for attendees to add response in the chat and proceed accordingly.)</a:t>
            </a:r>
          </a:p>
          <a:p>
            <a:pPr marL="628650" lvl="1" indent="-171450">
              <a:buFont typeface="Arial" panose="020B0604020202020204" pitchFamily="34" charset="0"/>
              <a:buChar char="•"/>
            </a:pPr>
            <a:r>
              <a:rPr lang="en-US" i="1" dirty="0"/>
              <a:t>If the group does not take a break, encourage attendees to take a break as they need to and they will have access to the recording of the training.</a:t>
            </a:r>
          </a:p>
        </p:txBody>
      </p:sp>
      <p:sp>
        <p:nvSpPr>
          <p:cNvPr id="4" name="Slide Number Placeholder 3"/>
          <p:cNvSpPr>
            <a:spLocks noGrp="1"/>
          </p:cNvSpPr>
          <p:nvPr>
            <p:ph type="sldNum" sz="quarter" idx="5"/>
          </p:nvPr>
        </p:nvSpPr>
        <p:spPr/>
        <p:txBody>
          <a:bodyPr/>
          <a:lstStyle/>
          <a:p>
            <a:fld id="{F48421BB-A003-3F4F-9B85-D56C23132542}" type="slidenum">
              <a:rPr lang="en-US" smtClean="0"/>
              <a:t>35</a:t>
            </a:fld>
            <a:endParaRPr lang="en-US"/>
          </a:p>
        </p:txBody>
      </p:sp>
    </p:spTree>
    <p:extLst>
      <p:ext uri="{BB962C8B-B14F-4D97-AF65-F5344CB8AC3E}">
        <p14:creationId xmlns:p14="http://schemas.microsoft.com/office/powerpoint/2010/main" val="320272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endParaRPr lang="en-US" sz="1200" b="0" dirty="0"/>
          </a:p>
          <a:p>
            <a:pPr marL="171450" indent="-171450">
              <a:buFont typeface="Arial" panose="020B0604020202020204" pitchFamily="34" charset="0"/>
              <a:buChar char="•"/>
            </a:pPr>
            <a:r>
              <a:rPr lang="en-US" dirty="0"/>
              <a:t>We have one report and practice section, focusing on the Tier 3 lens. We are going to be looking at individual results by viewing the Individual Student Profile within the DESSA System.</a:t>
            </a:r>
          </a:p>
        </p:txBody>
      </p:sp>
      <p:sp>
        <p:nvSpPr>
          <p:cNvPr id="4" name="Slide Number Placeholder 3"/>
          <p:cNvSpPr>
            <a:spLocks noGrp="1"/>
          </p:cNvSpPr>
          <p:nvPr>
            <p:ph type="sldNum" sz="quarter" idx="5"/>
          </p:nvPr>
        </p:nvSpPr>
        <p:spPr/>
        <p:txBody>
          <a:bodyPr/>
          <a:lstStyle/>
          <a:p>
            <a:fld id="{F48421BB-A003-3F4F-9B85-D56C23132542}" type="slidenum">
              <a:rPr lang="en-US" smtClean="0"/>
              <a:t>36</a:t>
            </a:fld>
            <a:endParaRPr lang="en-US"/>
          </a:p>
        </p:txBody>
      </p:sp>
    </p:spTree>
    <p:extLst>
      <p:ext uri="{BB962C8B-B14F-4D97-AF65-F5344CB8AC3E}">
        <p14:creationId xmlns:p14="http://schemas.microsoft.com/office/powerpoint/2010/main" val="1128656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38B74-7952-D07D-0049-5357AB2C0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D3D77-42B6-5CCF-A16C-9F624E38D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583A5-32EE-9D05-221F-8D9AE83DAED4}"/>
              </a:ext>
            </a:extLst>
          </p:cNvPr>
          <p:cNvSpPr>
            <a:spLocks noGrp="1"/>
          </p:cNvSpPr>
          <p:nvPr>
            <p:ph type="body" idx="1"/>
          </p:nvPr>
        </p:nvSpPr>
        <p:spPr/>
        <p:txBody>
          <a:bodyPr/>
          <a:lstStyle/>
          <a:p>
            <a:pPr marL="457200" indent="-317500"/>
            <a:r>
              <a:rPr lang="en-US" b="1" dirty="0"/>
              <a:t>Talking Points:</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747579"/>
                </a:solidFill>
                <a:latin typeface="Gotham-Book"/>
              </a:rPr>
              <a:t>At a high level, the process for analyzing individual student results includes:</a:t>
            </a:r>
          </a:p>
          <a:p>
            <a:pPr marL="7683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747579"/>
                </a:solidFill>
                <a:latin typeface="Gotham-Book"/>
              </a:rPr>
              <a:t>Analyzing the individual competency results for a specific student by looking at both the descriptive range category and noting where the t-score lies within that range.</a:t>
            </a:r>
          </a:p>
          <a:p>
            <a:pPr marL="7683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747579"/>
                </a:solidFill>
                <a:latin typeface="Gotham-Book"/>
              </a:rPr>
              <a:t>Based on the results, identify which competency area(s) can be targeted for individualized instruction. Aligning with the strength-based approach to these measures, start by reviewing the areas of strength and consider how to support the student in building on those skills. </a:t>
            </a:r>
          </a:p>
          <a:p>
            <a:pPr marL="7683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747579"/>
                </a:solidFill>
                <a:latin typeface="Gotham-Book"/>
              </a:rPr>
              <a:t>And ensuring that additional data, information, and context is included during the decision-making process about student support. An efficient way to do this is to integrate the DESSA data into existing systems of student support, such as the MTSS framework.</a:t>
            </a:r>
          </a:p>
        </p:txBody>
      </p:sp>
      <p:sp>
        <p:nvSpPr>
          <p:cNvPr id="4" name="Slide Number Placeholder 3">
            <a:extLst>
              <a:ext uri="{FF2B5EF4-FFF2-40B4-BE49-F238E27FC236}">
                <a16:creationId xmlns:a16="http://schemas.microsoft.com/office/drawing/2014/main" id="{3F3CBB97-34E8-CA09-F081-F5270D95D27F}"/>
              </a:ext>
            </a:extLst>
          </p:cNvPr>
          <p:cNvSpPr>
            <a:spLocks noGrp="1"/>
          </p:cNvSpPr>
          <p:nvPr>
            <p:ph type="sldNum" sz="quarter" idx="5"/>
          </p:nvPr>
        </p:nvSpPr>
        <p:spPr/>
        <p:txBody>
          <a:bodyPr/>
          <a:lstStyle/>
          <a:p>
            <a:fld id="{F48421BB-A003-3F4F-9B85-D56C23132542}" type="slidenum">
              <a:rPr lang="en-US" smtClean="0"/>
              <a:t>37</a:t>
            </a:fld>
            <a:endParaRPr lang="en-US"/>
          </a:p>
        </p:txBody>
      </p:sp>
    </p:spTree>
    <p:extLst>
      <p:ext uri="{BB962C8B-B14F-4D97-AF65-F5344CB8AC3E}">
        <p14:creationId xmlns:p14="http://schemas.microsoft.com/office/powerpoint/2010/main" val="3504857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different ways to locate individual students within the Educator Portal, including by using the search bar or by reviewing other reports. You can search for students by their first or last name, or student ID number.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also click on a student’s hyperlinked name where it shows up on any of the reports to access their Individual Student Profile.  </a:t>
            </a:r>
          </a:p>
        </p:txBody>
      </p:sp>
      <p:sp>
        <p:nvSpPr>
          <p:cNvPr id="4" name="Slide Number Placeholder 3"/>
          <p:cNvSpPr>
            <a:spLocks noGrp="1"/>
          </p:cNvSpPr>
          <p:nvPr>
            <p:ph type="sldNum" sz="quarter" idx="5"/>
          </p:nvPr>
        </p:nvSpPr>
        <p:spPr/>
        <p:txBody>
          <a:bodyPr/>
          <a:lstStyle/>
          <a:p>
            <a:fld id="{C0C7814D-161B-4471-A06E-538932F856F4}" type="slidenum">
              <a:rPr lang="en-US" smtClean="0"/>
              <a:t>38</a:t>
            </a:fld>
            <a:endParaRPr lang="en-US"/>
          </a:p>
        </p:txBody>
      </p:sp>
    </p:spTree>
    <p:extLst>
      <p:ext uri="{BB962C8B-B14F-4D97-AF65-F5344CB8AC3E}">
        <p14:creationId xmlns:p14="http://schemas.microsoft.com/office/powerpoint/2010/main" val="1576059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5C59F-2929-AE78-1B73-B67EDE6CF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80CC8-BBA2-E60D-EFEA-EF445D37F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BED56-D63B-45E4-55E9-938B03AFB1F3}"/>
              </a:ext>
            </a:extLst>
          </p:cNvPr>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An Individual Student Profile page include the details about all assessments completed for the student. </a:t>
            </a:r>
          </a:p>
          <a:p>
            <a:pPr marL="171450" indent="-171450">
              <a:buFont typeface="Arial" panose="020B0604020202020204" pitchFamily="34" charset="0"/>
              <a:buChar char="•"/>
            </a:pPr>
            <a:r>
              <a:rPr lang="en-US" dirty="0"/>
              <a:t>In this example, we can see the student’s information at the top of the page, which will always reflect the student’s current grade level. It will provide a snapshot of the name and results of the most recent assessments completed. </a:t>
            </a:r>
          </a:p>
          <a:p>
            <a:pPr marL="171450" indent="-171450">
              <a:buFont typeface="Arial" panose="020B0604020202020204" pitchFamily="34" charset="0"/>
              <a:buChar char="•"/>
            </a:pPr>
            <a:r>
              <a:rPr lang="en-US" dirty="0"/>
              <a:t>Below that, the DESSA Ratings chart will display the student’s DESSA results over time. In this example, the student has three data points, or three assessments completed, with all scores in the Typical range, indicating slight growth within that range over time. </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0BC28FB-51A5-2428-BA8F-602B7A89133A}"/>
              </a:ext>
            </a:extLst>
          </p:cNvPr>
          <p:cNvSpPr>
            <a:spLocks noGrp="1"/>
          </p:cNvSpPr>
          <p:nvPr>
            <p:ph type="sldNum" sz="quarter" idx="5"/>
          </p:nvPr>
        </p:nvSpPr>
        <p:spPr/>
        <p:txBody>
          <a:bodyPr/>
          <a:lstStyle/>
          <a:p>
            <a:fld id="{C0C7814D-161B-4471-A06E-538932F856F4}" type="slidenum">
              <a:rPr lang="en-US" smtClean="0"/>
              <a:t>39</a:t>
            </a:fld>
            <a:endParaRPr lang="en-US"/>
          </a:p>
        </p:txBody>
      </p:sp>
    </p:spTree>
    <p:extLst>
      <p:ext uri="{BB962C8B-B14F-4D97-AF65-F5344CB8AC3E}">
        <p14:creationId xmlns:p14="http://schemas.microsoft.com/office/powerpoint/2010/main" val="82701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FEFBA-FB8B-EC09-5F1F-17B80681D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537CD-DA97-184F-D855-83F69B023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0CEB5-3111-61E3-43C6-14201EE334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200" b="1" i="0" u="none" strike="noStrike" cap="none" normalizeH="0" baseline="0" dirty="0">
                <a:ln>
                  <a:noFill/>
                </a:ln>
                <a:solidFill>
                  <a:srgbClr val="00325E"/>
                </a:solidFill>
                <a:effectLst/>
                <a:latin typeface="Arial" panose="020B0604020202020204" pitchFamily="34" charset="0"/>
              </a:rPr>
              <a:t>Talking Points: </a:t>
            </a:r>
            <a:endParaRPr lang="en-US" b="1" i="0" dirty="0">
              <a:solidFill>
                <a:srgbClr val="20252E"/>
              </a:solidFill>
              <a:effectLst/>
            </a:endParaRPr>
          </a:p>
          <a:p>
            <a:pPr marL="171450" indent="-171450">
              <a:buFont typeface="Arial" panose="020B0604020202020204" pitchFamily="34" charset="0"/>
              <a:buChar char="•"/>
            </a:pPr>
            <a:r>
              <a:rPr lang="en-US" b="0" i="0" dirty="0">
                <a:solidFill>
                  <a:srgbClr val="20252E"/>
                </a:solidFill>
                <a:effectLst/>
              </a:rPr>
              <a:t>Before we dive right into content, let’s engage in an Opening Activity. I invite you to enter a response to this question in the chat or feel free to come off mute. </a:t>
            </a:r>
          </a:p>
          <a:p>
            <a:pPr marL="171450" indent="-171450">
              <a:buFont typeface="Arial" panose="020B0604020202020204" pitchFamily="34" charset="0"/>
              <a:buChar char="•"/>
            </a:pPr>
            <a:r>
              <a:rPr lang="en-US" b="0" i="0" dirty="0">
                <a:solidFill>
                  <a:srgbClr val="20252E"/>
                </a:solidFill>
                <a:effectLst/>
              </a:rPr>
              <a:t>With the strength-based approach in mind, how would you describe the first DESSA rating window in one word or phrase?</a:t>
            </a:r>
          </a:p>
          <a:p>
            <a:pPr marL="171450" indent="-171450">
              <a:buFont typeface="Arial" panose="020B0604020202020204" pitchFamily="34" charset="0"/>
              <a:buChar char="•"/>
            </a:pPr>
            <a:r>
              <a:rPr lang="en-US" b="0" i="0" dirty="0">
                <a:solidFill>
                  <a:srgbClr val="20252E"/>
                </a:solidFill>
                <a:effectLst/>
              </a:rPr>
              <a:t>We know that a new implementation, like an assessment or curriculum, does take time and can present nuances to work through BUT for this this prompt, I encourage you to think about what went well or what highlights come t o mind. </a:t>
            </a:r>
          </a:p>
          <a:p>
            <a:pPr marL="171450" indent="-171450">
              <a:buFont typeface="Arial" panose="020B0604020202020204" pitchFamily="34" charset="0"/>
              <a:buChar char="•"/>
            </a:pPr>
            <a:r>
              <a:rPr lang="en-US" b="0" i="1" dirty="0">
                <a:solidFill>
                  <a:srgbClr val="20252E"/>
                </a:solidFill>
                <a:effectLst/>
              </a:rPr>
              <a:t>(Allow time for responses, comment as responses come in)</a:t>
            </a:r>
          </a:p>
          <a:p>
            <a:pPr marL="171450" indent="-171450">
              <a:buFont typeface="Arial" panose="020B0604020202020204" pitchFamily="34" charset="0"/>
              <a:buChar char="•"/>
            </a:pPr>
            <a:endParaRPr lang="en-US" b="0" i="1" dirty="0">
              <a:solidFill>
                <a:srgbClr val="20252E"/>
              </a:solidFill>
              <a:effectLst/>
            </a:endParaRPr>
          </a:p>
          <a:p>
            <a:pPr marL="171450" indent="-171450">
              <a:buFont typeface="Arial" panose="020B0604020202020204" pitchFamily="34" charset="0"/>
              <a:buChar char="•"/>
            </a:pPr>
            <a:endParaRPr lang="en-US" b="0" i="0" dirty="0">
              <a:solidFill>
                <a:srgbClr val="20252E"/>
              </a:solidFill>
              <a:effectLst/>
            </a:endParaRPr>
          </a:p>
        </p:txBody>
      </p:sp>
      <p:sp>
        <p:nvSpPr>
          <p:cNvPr id="4" name="Slide Number Placeholder 3">
            <a:extLst>
              <a:ext uri="{FF2B5EF4-FFF2-40B4-BE49-F238E27FC236}">
                <a16:creationId xmlns:a16="http://schemas.microsoft.com/office/drawing/2014/main" id="{0E15C196-9B55-5F8D-A1B3-CB61F90A0580}"/>
              </a:ext>
            </a:extLst>
          </p:cNvPr>
          <p:cNvSpPr>
            <a:spLocks noGrp="1"/>
          </p:cNvSpPr>
          <p:nvPr>
            <p:ph type="sldNum" sz="quarter" idx="5"/>
          </p:nvPr>
        </p:nvSpPr>
        <p:spPr/>
        <p:txBody>
          <a:bodyPr/>
          <a:lstStyle/>
          <a:p>
            <a:fld id="{F48421BB-A003-3F4F-9B85-D56C23132542}" type="slidenum">
              <a:rPr lang="en-US" smtClean="0"/>
              <a:t>4</a:t>
            </a:fld>
            <a:endParaRPr lang="en-US"/>
          </a:p>
        </p:txBody>
      </p:sp>
    </p:spTree>
    <p:extLst>
      <p:ext uri="{BB962C8B-B14F-4D97-AF65-F5344CB8AC3E}">
        <p14:creationId xmlns:p14="http://schemas.microsoft.com/office/powerpoint/2010/main" val="1860380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D5D58-E02E-CE3B-8294-36E3109AF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BA20A-3394-0002-7D1F-62113F7C5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D1380-4FD7-D4F3-3366-017330B91104}"/>
              </a:ext>
            </a:extLst>
          </p:cNvPr>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Below that, the competency area results for the most recent full DESSA assessment are viewable (if available). </a:t>
            </a:r>
          </a:p>
          <a:p>
            <a:pPr marL="171450" indent="-171450">
              <a:buFont typeface="Arial" panose="020B0604020202020204" pitchFamily="34" charset="0"/>
              <a:buChar char="•"/>
            </a:pPr>
            <a:r>
              <a:rPr lang="en-US" sz="1800" dirty="0">
                <a:effectLst/>
                <a:latin typeface="Aptos" panose="020B0004020202020204" pitchFamily="34" charset="0"/>
                <a:ea typeface="MS Mincho" panose="02020609040205080304" pitchFamily="49" charset="-128"/>
                <a:cs typeface="Arial" panose="020B0604020202020204" pitchFamily="34" charset="0"/>
              </a:rPr>
              <a:t>The list of Historical Data table underneath these charts provides the details for each assessment that has been completed for the student.</a:t>
            </a:r>
          </a:p>
          <a:p>
            <a:pPr marL="171450" indent="-171450">
              <a:buFont typeface="Arial" panose="020B0604020202020204" pitchFamily="34" charset="0"/>
              <a:buChar char="•"/>
            </a:pPr>
            <a:r>
              <a:rPr lang="en-US" dirty="0"/>
              <a:t>To view the results for a specific assessment, select the chart icon on the far right of the line for the selected assessment.</a:t>
            </a:r>
          </a:p>
        </p:txBody>
      </p:sp>
      <p:sp>
        <p:nvSpPr>
          <p:cNvPr id="4" name="Slide Number Placeholder 3">
            <a:extLst>
              <a:ext uri="{FF2B5EF4-FFF2-40B4-BE49-F238E27FC236}">
                <a16:creationId xmlns:a16="http://schemas.microsoft.com/office/drawing/2014/main" id="{71AD7C5C-16BF-C581-2E88-CFFE94521BF6}"/>
              </a:ext>
            </a:extLst>
          </p:cNvPr>
          <p:cNvSpPr>
            <a:spLocks noGrp="1"/>
          </p:cNvSpPr>
          <p:nvPr>
            <p:ph type="sldNum" sz="quarter" idx="5"/>
          </p:nvPr>
        </p:nvSpPr>
        <p:spPr/>
        <p:txBody>
          <a:bodyPr/>
          <a:lstStyle/>
          <a:p>
            <a:fld id="{C0C7814D-161B-4471-A06E-538932F856F4}" type="slidenum">
              <a:rPr lang="en-US" smtClean="0"/>
              <a:t>40</a:t>
            </a:fld>
            <a:endParaRPr lang="en-US"/>
          </a:p>
        </p:txBody>
      </p:sp>
    </p:spTree>
    <p:extLst>
      <p:ext uri="{BB962C8B-B14F-4D97-AF65-F5344CB8AC3E}">
        <p14:creationId xmlns:p14="http://schemas.microsoft.com/office/powerpoint/2010/main" val="1808758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12165-B491-8243-4B00-B66610777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9EA8F-E665-779A-AFE6-131257A06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59763-D80A-45DE-B9E5-49A0D8998410}"/>
              </a:ext>
            </a:extLst>
          </p:cNvPr>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If you click on a report icon, the results will be displayed on the bar graph with the t-scores for each competency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best practice aligned to the strength-based approach of the DESSA, it’s important to note both areas of </a:t>
            </a:r>
            <a:r>
              <a:rPr lang="en-US" b="1" dirty="0"/>
              <a:t>strength</a:t>
            </a:r>
            <a:r>
              <a:rPr lang="en-US" dirty="0"/>
              <a:t> and need for the student. In this example, the student’s highest t-score on the Second Step version of the assessment is in the Empathy competency and the student’s lowest t-score is in Skills for Learning.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13C04EA-4FAB-2539-8436-7D28AFF3F61F}"/>
              </a:ext>
            </a:extLst>
          </p:cNvPr>
          <p:cNvSpPr>
            <a:spLocks noGrp="1"/>
          </p:cNvSpPr>
          <p:nvPr>
            <p:ph type="sldNum" sz="quarter" idx="5"/>
          </p:nvPr>
        </p:nvSpPr>
        <p:spPr/>
        <p:txBody>
          <a:bodyPr/>
          <a:lstStyle/>
          <a:p>
            <a:fld id="{F48421BB-A003-3F4F-9B85-D56C23132542}" type="slidenum">
              <a:rPr lang="en-US" smtClean="0"/>
              <a:t>41</a:t>
            </a:fld>
            <a:endParaRPr lang="en-US"/>
          </a:p>
        </p:txBody>
      </p:sp>
    </p:spTree>
    <p:extLst>
      <p:ext uri="{BB962C8B-B14F-4D97-AF65-F5344CB8AC3E}">
        <p14:creationId xmlns:p14="http://schemas.microsoft.com/office/powerpoint/2010/main" val="192641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8B7F-28E4-FA9E-ECD1-6CF6DB297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9C508-25AB-34C5-C732-3697309B91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2C46E-B21D-EF9E-5F26-A285189912F5}"/>
              </a:ext>
            </a:extLst>
          </p:cNvPr>
          <p:cNvSpPr>
            <a:spLocks noGrp="1"/>
          </p:cNvSpPr>
          <p:nvPr>
            <p:ph type="body" idx="1"/>
          </p:nvPr>
        </p:nvSpPr>
        <p:spPr/>
        <p:txBody>
          <a:bodyPr/>
          <a:lstStyle/>
          <a:p>
            <a:pPr>
              <a:lnSpc>
                <a:spcPts val="1350"/>
              </a:lnSpc>
            </a:pPr>
            <a:r>
              <a:rPr lang="en-US" sz="1200" b="1" dirty="0">
                <a:solidFill>
                  <a:srgbClr val="00325B"/>
                </a:solidFill>
                <a:effectLst/>
                <a:latin typeface="Arial" panose="020B0604020202020204" pitchFamily="34" charset="0"/>
                <a:cs typeface="Arial" panose="020B0604020202020204" pitchFamily="34" charset="0"/>
              </a:rPr>
              <a:t>Talking Points: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The results of the selected assessment will populate with the competencies bar graph and the Individual Item Analysis. </a:t>
            </a:r>
          </a:p>
          <a:p>
            <a:pPr marL="171450" marR="0" lvl="0"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i="0" dirty="0">
                <a:solidFill>
                  <a:schemeClr val="tx1"/>
                </a:solidFill>
                <a:latin typeface="+mj-lt"/>
              </a:rPr>
              <a:t>The Individual Item Analysis allows for the educators to filter the items (questions/answers) by competency using the drop-down filter. The questions that were included on the assessment for measuring that competency area will appear, along with the frequency response selected by the rater and the corresponding descriptive range results.</a:t>
            </a:r>
          </a:p>
          <a:p>
            <a:pPr marL="171450" marR="0" lvl="0"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i="0" dirty="0">
                <a:solidFill>
                  <a:schemeClr val="tx1"/>
                </a:solidFill>
                <a:latin typeface="+mj-lt"/>
              </a:rPr>
              <a:t>From a strength-based lens, it’s important to review the skills listed under the competencies that student demonstrates strengths in. For this example, the student had a highest t-score in Empathy, so the educator viewing this report would then filter for the Empathy questions and consider how these skills can continue to be supported in the learning environment and how to use these skills to support growth in other areas. </a:t>
            </a:r>
          </a:p>
          <a:p>
            <a:pPr marL="171450" marR="0" lvl="0"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i="0" dirty="0">
                <a:solidFill>
                  <a:schemeClr val="tx1"/>
                </a:solidFill>
                <a:latin typeface="+mj-lt"/>
              </a:rPr>
              <a:t>Based on your role, how would YOU support this student in continuing to use these Empathy skills throughout the day?</a:t>
            </a:r>
          </a:p>
          <a:p>
            <a:pPr marL="171450" indent="-171450">
              <a:lnSpc>
                <a:spcPts val="1350"/>
              </a:lnSpc>
              <a:buFont typeface="Arial" panose="020B0604020202020204" pitchFamily="34" charset="0"/>
              <a:buChar char="•"/>
            </a:pPr>
            <a:endParaRPr lang="en-US" sz="1200" b="0" dirty="0">
              <a:solidFill>
                <a:srgbClr val="00325B"/>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DE9C22-B1CA-E7A5-BE47-7B4D073843D2}"/>
              </a:ext>
            </a:extLst>
          </p:cNvPr>
          <p:cNvSpPr>
            <a:spLocks noGrp="1"/>
          </p:cNvSpPr>
          <p:nvPr>
            <p:ph type="sldNum" sz="quarter" idx="5"/>
          </p:nvPr>
        </p:nvSpPr>
        <p:spPr/>
        <p:txBody>
          <a:bodyPr/>
          <a:lstStyle/>
          <a:p>
            <a:fld id="{C0C7814D-161B-4471-A06E-538932F856F4}" type="slidenum">
              <a:rPr lang="en-US" smtClean="0"/>
              <a:t>42</a:t>
            </a:fld>
            <a:endParaRPr lang="en-US"/>
          </a:p>
        </p:txBody>
      </p:sp>
    </p:spTree>
    <p:extLst>
      <p:ext uri="{BB962C8B-B14F-4D97-AF65-F5344CB8AC3E}">
        <p14:creationId xmlns:p14="http://schemas.microsoft.com/office/powerpoint/2010/main" val="961219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07B8-336B-FFF0-E179-ABFB4C6C3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652B9-0978-854A-71A2-17991C14E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39030-343B-070C-1ED8-6EEFC012E01E}"/>
              </a:ext>
            </a:extLst>
          </p:cNvPr>
          <p:cNvSpPr>
            <a:spLocks noGrp="1"/>
          </p:cNvSpPr>
          <p:nvPr>
            <p:ph type="body" idx="1"/>
          </p:nvPr>
        </p:nvSpPr>
        <p:spPr/>
        <p:txBody>
          <a:bodyPr/>
          <a:lstStyle/>
          <a:p>
            <a:pPr>
              <a:lnSpc>
                <a:spcPts val="1350"/>
              </a:lnSpc>
            </a:pPr>
            <a:r>
              <a:rPr lang="en-US" sz="1200" b="1" dirty="0">
                <a:solidFill>
                  <a:srgbClr val="00325B"/>
                </a:solidFill>
                <a:effectLst/>
                <a:latin typeface="Arial" panose="020B0604020202020204" pitchFamily="34" charset="0"/>
                <a:cs typeface="Arial" panose="020B0604020202020204" pitchFamily="34" charset="0"/>
              </a:rPr>
              <a:t>Talking Points: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Next, select a competency area in which the student demonstrated a lower score, indicating a need for additional support. For the example student we have been using in this section, the lowest competency area was in Skills for Learning.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Filtering for this competency on the dropdown feature, we can see the questions and responses that were answered by the rater, half of which scored within the Need category. </a:t>
            </a:r>
          </a:p>
          <a:p>
            <a:pPr marL="171450" marR="0" lvl="0"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Educators can use this report feature to </a:t>
            </a:r>
            <a:r>
              <a:rPr lang="en-US" sz="1200" b="0" i="0" dirty="0">
                <a:solidFill>
                  <a:schemeClr val="tx1"/>
                </a:solidFill>
                <a:latin typeface="+mj-lt"/>
              </a:rPr>
              <a:t>identify the specific skills that can be targeted for individualized and differentiated instruction, as well as determining how to adjust their approach to the learning environment to support the student. </a:t>
            </a:r>
            <a:r>
              <a:rPr lang="en-US" sz="1800" dirty="0">
                <a:effectLst/>
                <a:latin typeface="Aptos" panose="020B0004020202020204" pitchFamily="34" charset="0"/>
                <a:ea typeface="MS Mincho" panose="02020609040205080304" pitchFamily="49" charset="-128"/>
                <a:cs typeface="Arial" panose="020B0604020202020204" pitchFamily="34" charset="0"/>
              </a:rPr>
              <a:t>These skills can be taught and reinforced informally, through everyday activities and interventions, and they can also be used to create goals </a:t>
            </a:r>
            <a:r>
              <a:rPr lang="en-US" sz="1800" dirty="0">
                <a:effectLst/>
                <a:highlight>
                  <a:srgbClr val="FFFF00"/>
                </a:highlight>
                <a:latin typeface="Aptos" panose="020B0004020202020204" pitchFamily="34" charset="0"/>
                <a:ea typeface="MS Mincho" panose="02020609040205080304" pitchFamily="49" charset="-128"/>
                <a:cs typeface="Arial" panose="020B0604020202020204" pitchFamily="34" charset="0"/>
              </a:rPr>
              <a:t>for Tier 3 interventions and supports being provided.</a:t>
            </a:r>
            <a:endParaRPr lang="en-US" sz="1200" b="0" i="0" dirty="0">
              <a:solidFill>
                <a:schemeClr val="tx1"/>
              </a:solidFill>
              <a:latin typeface="+mj-lt"/>
            </a:endParaRPr>
          </a:p>
        </p:txBody>
      </p:sp>
      <p:sp>
        <p:nvSpPr>
          <p:cNvPr id="4" name="Slide Number Placeholder 3">
            <a:extLst>
              <a:ext uri="{FF2B5EF4-FFF2-40B4-BE49-F238E27FC236}">
                <a16:creationId xmlns:a16="http://schemas.microsoft.com/office/drawing/2014/main" id="{7921AC80-6C0F-6C29-B051-136450BEE8B3}"/>
              </a:ext>
            </a:extLst>
          </p:cNvPr>
          <p:cNvSpPr>
            <a:spLocks noGrp="1"/>
          </p:cNvSpPr>
          <p:nvPr>
            <p:ph type="sldNum" sz="quarter" idx="5"/>
          </p:nvPr>
        </p:nvSpPr>
        <p:spPr/>
        <p:txBody>
          <a:bodyPr/>
          <a:lstStyle/>
          <a:p>
            <a:fld id="{C0C7814D-161B-4471-A06E-538932F856F4}" type="slidenum">
              <a:rPr lang="en-US" smtClean="0"/>
              <a:t>43</a:t>
            </a:fld>
            <a:endParaRPr lang="en-US"/>
          </a:p>
        </p:txBody>
      </p:sp>
    </p:spTree>
    <p:extLst>
      <p:ext uri="{BB962C8B-B14F-4D97-AF65-F5344CB8AC3E}">
        <p14:creationId xmlns:p14="http://schemas.microsoft.com/office/powerpoint/2010/main" val="1443479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sz="1800" dirty="0">
                <a:effectLst/>
                <a:latin typeface="Aptos" panose="020B0004020202020204" pitchFamily="34" charset="0"/>
                <a:ea typeface="MS Mincho" panose="02020609040205080304" pitchFamily="49" charset="-128"/>
                <a:cs typeface="Arial" panose="020B0604020202020204" pitchFamily="34" charset="0"/>
              </a:rPr>
              <a:t>It’s important to remember that the results of the DESSA should be included in addition to other data points, information, and context. The DESSA is added to the existing processes for identifying </a:t>
            </a:r>
            <a:r>
              <a:rPr lang="en-US" sz="1800" dirty="0">
                <a:effectLst/>
                <a:highlight>
                  <a:srgbClr val="FFFF00"/>
                </a:highlight>
                <a:latin typeface="Aptos" panose="020B0004020202020204" pitchFamily="34" charset="0"/>
                <a:ea typeface="MS Mincho" panose="02020609040205080304" pitchFamily="49" charset="-128"/>
                <a:cs typeface="Arial" panose="020B0604020202020204" pitchFamily="34" charset="0"/>
              </a:rPr>
              <a:t>students who need</a:t>
            </a:r>
            <a:r>
              <a:rPr lang="en-US" sz="1800" dirty="0">
                <a:effectLst/>
                <a:latin typeface="Aptos" panose="020B0004020202020204" pitchFamily="34" charset="0"/>
                <a:ea typeface="MS Mincho" panose="02020609040205080304" pitchFamily="49" charset="-128"/>
                <a:cs typeface="Arial" panose="020B0604020202020204" pitchFamily="34" charset="0"/>
              </a:rPr>
              <a:t> additional supports and/or individualized </a:t>
            </a:r>
            <a:r>
              <a:rPr lang="en-US" sz="1800" dirty="0">
                <a:effectLst/>
                <a:highlight>
                  <a:srgbClr val="FFFF00"/>
                </a:highlight>
                <a:latin typeface="Aptos" panose="020B0004020202020204" pitchFamily="34" charset="0"/>
                <a:ea typeface="MS Mincho" panose="02020609040205080304" pitchFamily="49" charset="-128"/>
                <a:cs typeface="Arial" panose="020B0604020202020204" pitchFamily="34" charset="0"/>
              </a:rPr>
              <a:t>interventions</a:t>
            </a:r>
            <a:r>
              <a:rPr lang="en-US" sz="1800" dirty="0">
                <a:effectLst/>
                <a:latin typeface="Aptos" panose="020B0004020202020204" pitchFamily="34" charset="0"/>
                <a:ea typeface="MS Mincho" panose="02020609040205080304" pitchFamily="49" charset="-128"/>
                <a:cs typeface="Arial" panose="020B0604020202020204" pitchFamily="34" charset="0"/>
              </a:rPr>
              <a:t>; it is not used as the sole data point in this process.</a:t>
            </a:r>
          </a:p>
          <a:p>
            <a:pPr marL="171450" indent="-171450">
              <a:buFont typeface="Arial" panose="020B0604020202020204" pitchFamily="34" charset="0"/>
              <a:buChar char="•"/>
            </a:pPr>
            <a:r>
              <a:rPr lang="en-US" b="0" dirty="0"/>
              <a:t>Additionally, Tier 3 supports should be aligned and layered onto universal Tier 1 as well as Tier 2 practices. Students who are identified to receive individualized instruction or intervention should also continue to participate in the universal and targeted supports provided to students in Tier 1 and 2.</a:t>
            </a: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44</a:t>
            </a:fld>
            <a:endParaRPr lang="en-US"/>
          </a:p>
        </p:txBody>
      </p:sp>
    </p:spTree>
    <p:extLst>
      <p:ext uri="{BB962C8B-B14F-4D97-AF65-F5344CB8AC3E}">
        <p14:creationId xmlns:p14="http://schemas.microsoft.com/office/powerpoint/2010/main" val="2076358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6B3D0-4AC5-1027-E0D9-F237C0550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422FE-7762-7C5F-E867-29C5999F6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8A82D-47CC-39B7-5EC2-70F2BB31A536}"/>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sz="1800" dirty="0">
                <a:effectLst/>
                <a:latin typeface="Aptos" panose="020B0004020202020204" pitchFamily="34" charset="0"/>
                <a:ea typeface="MS Mincho" panose="02020609040205080304" pitchFamily="49" charset="-128"/>
                <a:cs typeface="Arial" panose="020B0604020202020204" pitchFamily="34" charset="0"/>
              </a:rPr>
              <a:t>This will be out last “pause” for the data reports. It’s time now to review the available results for an individual student within your Educator Portal. </a:t>
            </a:r>
          </a:p>
          <a:p>
            <a:pPr marL="171450" indent="-171450">
              <a:buFont typeface="Arial" panose="020B0604020202020204" pitchFamily="34" charset="0"/>
              <a:buChar char="•"/>
            </a:pPr>
            <a:r>
              <a:rPr lang="en-US" sz="1800" dirty="0">
                <a:effectLst/>
                <a:latin typeface="Aptos" panose="020B0004020202020204" pitchFamily="34" charset="0"/>
                <a:ea typeface="MS Mincho" panose="02020609040205080304" pitchFamily="49" charset="-128"/>
                <a:cs typeface="Arial" panose="020B0604020202020204" pitchFamily="34" charset="0"/>
              </a:rPr>
              <a:t>Locate a student and spend the next few minutes looking through their Individual Student Profile. </a:t>
            </a:r>
          </a:p>
          <a:p>
            <a:pPr marL="171450" indent="-171450">
              <a:buFont typeface="Arial" panose="020B0604020202020204" pitchFamily="34" charset="0"/>
              <a:buChar char="•"/>
            </a:pPr>
            <a:r>
              <a:rPr lang="en-US" sz="1800" dirty="0">
                <a:effectLst/>
                <a:latin typeface="Aptos" panose="020B0004020202020204" pitchFamily="34" charset="0"/>
                <a:ea typeface="MS Mincho" panose="02020609040205080304" pitchFamily="49" charset="-128"/>
                <a:cs typeface="Arial" panose="020B0604020202020204" pitchFamily="34" charset="0"/>
              </a:rPr>
              <a:t>Consider: </a:t>
            </a:r>
          </a:p>
          <a:p>
            <a:pPr marL="628650" lvl="1" indent="-171450">
              <a:buFont typeface="Arial" panose="020B0604020202020204" pitchFamily="34" charset="0"/>
              <a:buChar char="•"/>
            </a:pPr>
            <a:r>
              <a:rPr lang="en-US" dirty="0"/>
              <a:t>Where does the student’s t-score(s) lie within the descriptive range?</a:t>
            </a:r>
          </a:p>
          <a:p>
            <a:pPr marL="628650" lvl="1" indent="-171450">
              <a:buFont typeface="Arial" panose="020B0604020202020204" pitchFamily="34" charset="0"/>
              <a:buChar char="•"/>
            </a:pPr>
            <a:r>
              <a:rPr lang="en-US" dirty="0"/>
              <a:t>Which area(s) does the student demonstrate a strength?</a:t>
            </a:r>
          </a:p>
          <a:p>
            <a:pPr marL="628650" lvl="1" indent="-171450">
              <a:buFont typeface="Arial" panose="020B0604020202020204" pitchFamily="34" charset="0"/>
              <a:buChar char="•"/>
            </a:pPr>
            <a:r>
              <a:rPr lang="en-US" dirty="0"/>
              <a:t>What individual skills can be targeted at different tiered levels?</a:t>
            </a:r>
          </a:p>
          <a:p>
            <a:pPr marL="628650" lvl="1" indent="-171450">
              <a:buFont typeface="Arial" panose="020B0604020202020204" pitchFamily="34" charset="0"/>
              <a:buChar char="•"/>
            </a:pPr>
            <a:r>
              <a:rPr lang="en-US" dirty="0"/>
              <a:t>What additional context/data is necessary to include for this student?</a:t>
            </a:r>
          </a:p>
          <a:p>
            <a:pPr marL="628650" lvl="1" indent="-17145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5A79FF9-E591-DADF-901B-54A33154017A}"/>
              </a:ext>
            </a:extLst>
          </p:cNvPr>
          <p:cNvSpPr>
            <a:spLocks noGrp="1"/>
          </p:cNvSpPr>
          <p:nvPr>
            <p:ph type="sldNum" sz="quarter" idx="5"/>
          </p:nvPr>
        </p:nvSpPr>
        <p:spPr/>
        <p:txBody>
          <a:bodyPr/>
          <a:lstStyle/>
          <a:p>
            <a:fld id="{F48421BB-A003-3F4F-9B85-D56C23132542}" type="slidenum">
              <a:rPr lang="en-US" smtClean="0"/>
              <a:t>45</a:t>
            </a:fld>
            <a:endParaRPr lang="en-US"/>
          </a:p>
        </p:txBody>
      </p:sp>
    </p:spTree>
    <p:extLst>
      <p:ext uri="{BB962C8B-B14F-4D97-AF65-F5344CB8AC3E}">
        <p14:creationId xmlns:p14="http://schemas.microsoft.com/office/powerpoint/2010/main" val="4093427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sz="1800" dirty="0">
                <a:effectLst/>
                <a:latin typeface="Aptos" panose="020B0004020202020204" pitchFamily="34" charset="0"/>
                <a:ea typeface="MS Mincho" panose="02020609040205080304" pitchFamily="49" charset="-128"/>
                <a:cs typeface="Arial" panose="020B0604020202020204" pitchFamily="34" charset="0"/>
              </a:rPr>
              <a:t>We are moving to our last section of this training, which is reviewing the available Data-driven instruction and intervention resources within the Educator Portal. </a:t>
            </a:r>
          </a:p>
          <a:p>
            <a:pPr marL="171450" indent="-171450">
              <a:buFont typeface="Arial" panose="020B0604020202020204" pitchFamily="34" charset="0"/>
              <a:buChar char="•"/>
            </a:pPr>
            <a:r>
              <a:rPr lang="en-US" sz="1800" dirty="0">
                <a:effectLst/>
                <a:latin typeface="Aptos" panose="020B0004020202020204" pitchFamily="34" charset="0"/>
                <a:ea typeface="MS Mincho" panose="02020609040205080304" pitchFamily="49" charset="-128"/>
                <a:cs typeface="Arial" panose="020B0604020202020204" pitchFamily="34" charset="0"/>
              </a:rPr>
              <a:t>We will review the DESSA Insights+  AI feature that is available to educator/rater level users, as well as the Strategies and Tier 2 Interventions, and the </a:t>
            </a:r>
            <a:r>
              <a:rPr lang="en-US" sz="1200" dirty="0">
                <a:effectLst/>
                <a:latin typeface="Aptos" panose="020B0004020202020204" pitchFamily="34" charset="0"/>
                <a:ea typeface="MS Mincho" panose="02020609040205080304" pitchFamily="49" charset="-128"/>
                <a:cs typeface="Arial" panose="020B0604020202020204" pitchFamily="34" charset="0"/>
              </a:rPr>
              <a:t>Data-Driven Recommendations report (available to all users). </a:t>
            </a: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All of these resources are available within the Educator Portal and they can be used to plan for and provide direct instruction of the skills that are measured by the DESSA.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46</a:t>
            </a:fld>
            <a:endParaRPr lang="en-US"/>
          </a:p>
        </p:txBody>
      </p:sp>
    </p:spTree>
    <p:extLst>
      <p:ext uri="{BB962C8B-B14F-4D97-AF65-F5344CB8AC3E}">
        <p14:creationId xmlns:p14="http://schemas.microsoft.com/office/powerpoint/2010/main" val="1067311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171450" indent="-171450" algn="l">
              <a:buFont typeface="Arial" panose="020B0604020202020204" pitchFamily="34" charset="0"/>
              <a:buChar char="•"/>
            </a:pPr>
            <a:r>
              <a:rPr lang="en-US" b="0" i="0" dirty="0">
                <a:solidFill>
                  <a:srgbClr val="33475B"/>
                </a:solidFill>
                <a:effectLst/>
                <a:latin typeface="arial" panose="020B0604020202020204" pitchFamily="34" charset="0"/>
              </a:rPr>
              <a:t>DESSA Insights+ is an AI-powered widget that is available on the educator or rater dashboard. It’s purpose is to surface concise insights and provides intelligent navigation support within the platform based on the collected data.</a:t>
            </a:r>
          </a:p>
          <a:p>
            <a:pPr marL="171450" indent="-171450" algn="l">
              <a:buFont typeface="Arial" panose="020B0604020202020204" pitchFamily="34" charset="0"/>
              <a:buChar char="•"/>
            </a:pPr>
            <a:r>
              <a:rPr lang="en-US" b="0" i="0" dirty="0">
                <a:solidFill>
                  <a:srgbClr val="33475B"/>
                </a:solidFill>
                <a:effectLst/>
                <a:latin typeface="arial" panose="020B0604020202020204" pitchFamily="34" charset="0"/>
              </a:rPr>
              <a:t>Some Key Benefits of DESSA Insights+:</a:t>
            </a:r>
          </a:p>
          <a:p>
            <a:pPr marL="628650" lvl="1" indent="-171450" algn="l">
              <a:buFont typeface="Arial" panose="020B0604020202020204" pitchFamily="34" charset="0"/>
              <a:buChar char="•"/>
            </a:pPr>
            <a:r>
              <a:rPr lang="en-US" b="0" i="0" dirty="0">
                <a:solidFill>
                  <a:srgbClr val="33475B"/>
                </a:solidFill>
                <a:effectLst/>
                <a:latin typeface="arial" panose="020B0604020202020204" pitchFamily="34" charset="0"/>
              </a:rPr>
              <a:t>Reduces Data Overload: Simplifies data into brief, clear summaries teachers can quickly understand</a:t>
            </a:r>
          </a:p>
          <a:p>
            <a:pPr marL="628650" lvl="1" indent="-171450" algn="l">
              <a:buFont typeface="Arial" panose="020B0604020202020204" pitchFamily="34" charset="0"/>
              <a:buChar char="•"/>
            </a:pPr>
            <a:r>
              <a:rPr lang="en-US" b="0" i="0" dirty="0">
                <a:solidFill>
                  <a:srgbClr val="33475B"/>
                </a:solidFill>
                <a:effectLst/>
                <a:latin typeface="arial" panose="020B0604020202020204" pitchFamily="34" charset="0"/>
              </a:rPr>
              <a:t>Supports Informed Action: Adds a “so what” layer to data—guiding teachers on what steps to take next</a:t>
            </a:r>
          </a:p>
          <a:p>
            <a:pPr marL="628650" lvl="1" indent="-171450" algn="l">
              <a:buFont typeface="Arial" panose="020B0604020202020204" pitchFamily="34" charset="0"/>
              <a:buChar char="•"/>
            </a:pPr>
            <a:r>
              <a:rPr lang="en-US" b="0" i="0" dirty="0">
                <a:solidFill>
                  <a:srgbClr val="33475B"/>
                </a:solidFill>
                <a:effectLst/>
                <a:latin typeface="arial" panose="020B0604020202020204" pitchFamily="34" charset="0"/>
              </a:rPr>
              <a:t>Improves Navigation: Helps teachers move more efficiently to the most relevant parts of the platform to support student needs.</a:t>
            </a: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47</a:t>
            </a:fld>
            <a:endParaRPr lang="en-US"/>
          </a:p>
        </p:txBody>
      </p:sp>
    </p:spTree>
    <p:extLst>
      <p:ext uri="{BB962C8B-B14F-4D97-AF65-F5344CB8AC3E}">
        <p14:creationId xmlns:p14="http://schemas.microsoft.com/office/powerpoint/2010/main" val="10308026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171450" indent="-171450" algn="l">
              <a:buFont typeface="Arial" panose="020B0604020202020204" pitchFamily="34" charset="0"/>
              <a:buChar char="•"/>
            </a:pPr>
            <a:r>
              <a:rPr lang="en-US" b="0" i="0" dirty="0">
                <a:solidFill>
                  <a:srgbClr val="33475B"/>
                </a:solidFill>
                <a:effectLst/>
                <a:latin typeface="arial" panose="020B0604020202020204" pitchFamily="34" charset="0"/>
              </a:rPr>
              <a:t>The instructional materials that we will review together are all located under the Strategies tab in the Educator </a:t>
            </a:r>
            <a:r>
              <a:rPr lang="en-US" b="0" i="0" dirty="0" err="1">
                <a:solidFill>
                  <a:srgbClr val="33475B"/>
                </a:solidFill>
                <a:effectLst/>
                <a:latin typeface="arial" panose="020B0604020202020204" pitchFamily="34" charset="0"/>
              </a:rPr>
              <a:t>Portla</a:t>
            </a:r>
            <a:r>
              <a:rPr lang="en-US" b="0" i="0" dirty="0">
                <a:solidFill>
                  <a:srgbClr val="33475B"/>
                </a:solidFill>
                <a:effectLst/>
                <a:latin typeface="arial" panose="020B0604020202020204" pitchFamily="34" charset="0"/>
              </a:rPr>
              <a:t>. </a:t>
            </a:r>
          </a:p>
          <a:p>
            <a:pPr marL="171450" indent="-171450" algn="l">
              <a:buFont typeface="Arial" panose="020B0604020202020204" pitchFamily="34" charset="0"/>
              <a:buChar char="•"/>
            </a:pPr>
            <a:r>
              <a:rPr lang="en-US" sz="1200" b="0" i="0" u="none" strike="noStrike" cap="none" dirty="0">
                <a:solidFill>
                  <a:srgbClr val="33475B"/>
                </a:solidFill>
                <a:effectLst/>
                <a:latin typeface="arial" panose="020B0604020202020204" pitchFamily="34" charset="0"/>
                <a:ea typeface="Work Sans"/>
                <a:cs typeface="Work Sans"/>
                <a:sym typeface="Work Sans"/>
              </a:rPr>
              <a:t>The first set of resources are the </a:t>
            </a:r>
            <a:r>
              <a:rPr lang="en-US" sz="1200" b="0" i="0" u="none" strike="noStrike" cap="none" dirty="0">
                <a:solidFill>
                  <a:srgbClr val="1F1F1F"/>
                </a:solidFill>
                <a:effectLst/>
                <a:latin typeface="Work Sans"/>
                <a:ea typeface="Work Sans"/>
                <a:cs typeface="Work Sans"/>
                <a:sym typeface="Work Sans"/>
              </a:rPr>
              <a:t>F</a:t>
            </a:r>
            <a:r>
              <a:rPr lang="en-US" sz="1200" b="0" i="0" u="none" strike="noStrike" cap="none" dirty="0">
                <a:solidFill>
                  <a:srgbClr val="1F1F1F"/>
                </a:solidFill>
                <a:latin typeface="Work Sans"/>
                <a:ea typeface="Work Sans"/>
                <a:cs typeface="Work Sans"/>
                <a:sym typeface="Work Sans"/>
              </a:rPr>
              <a:t>oundational Practices, which are PDF materials that include best practices for creating supportive learning environments where students can learn about and practice social and emotional skills.</a:t>
            </a:r>
          </a:p>
          <a:p>
            <a:pPr marL="171450" indent="-171450" algn="l">
              <a:buFont typeface="Arial" panose="020B0604020202020204" pitchFamily="34" charset="0"/>
              <a:buChar char="•"/>
            </a:pPr>
            <a:r>
              <a:rPr lang="en-US" sz="1200" b="0" dirty="0">
                <a:solidFill>
                  <a:srgbClr val="1F1F1F"/>
                </a:solidFill>
                <a:latin typeface="Work Sans"/>
                <a:ea typeface="Work Sans"/>
                <a:cs typeface="Work Sans"/>
                <a:sym typeface="Work Sans"/>
              </a:rPr>
              <a:t>An environment with routines and predictability that recognizes students’ strengths promotes a sense of safety. </a:t>
            </a:r>
            <a:r>
              <a:rPr lang="en-US" sz="1200" dirty="0">
                <a:latin typeface="Work Sans"/>
                <a:ea typeface="Work Sans"/>
                <a:cs typeface="Work Sans"/>
                <a:sym typeface="Work Sans"/>
              </a:rPr>
              <a:t>Within a safe environment, students will be more likely to learn, to engage, and to continue to develop their social and emotional skills. </a:t>
            </a:r>
          </a:p>
          <a:p>
            <a:pPr marL="171450" indent="-171450" algn="l">
              <a:buFont typeface="Arial" panose="020B0604020202020204" pitchFamily="34" charset="0"/>
              <a:buChar char="•"/>
            </a:pPr>
            <a:r>
              <a:rPr lang="en-US" sz="1200" dirty="0">
                <a:latin typeface="Work Sans"/>
                <a:ea typeface="Work Sans"/>
                <a:cs typeface="Work Sans"/>
                <a:sym typeface="Work Sans"/>
              </a:rPr>
              <a:t>Resilience doesn’t just come from individuals alone – it is shaped by the environments we create and these Foundational Practices outline how to consistently implement these things in the classroom and across the school campus. Any staff member can implement them too!</a:t>
            </a:r>
          </a:p>
          <a:p>
            <a:pPr marL="0" marR="0" lvl="0" indent="0" algn="l" rtl="0">
              <a:lnSpc>
                <a:spcPct val="100000"/>
              </a:lnSpc>
              <a:spcBef>
                <a:spcPts val="0"/>
              </a:spcBef>
              <a:spcAft>
                <a:spcPts val="0"/>
              </a:spcAft>
              <a:buClr>
                <a:srgbClr val="000000"/>
              </a:buClr>
              <a:buSzPts val="2200"/>
              <a:buFont typeface="Arial"/>
              <a:buNone/>
            </a:pPr>
            <a:endParaRPr lang="en-US" sz="1100" dirty="0">
              <a:solidFill>
                <a:srgbClr val="1F1F1F"/>
              </a:solidFill>
              <a:latin typeface="Work Sans"/>
              <a:ea typeface="Work Sans"/>
              <a:cs typeface="Work Sans"/>
              <a:sym typeface="Work Sans"/>
            </a:endParaRPr>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48</a:t>
            </a:fld>
            <a:endParaRPr lang="en-US"/>
          </a:p>
        </p:txBody>
      </p:sp>
    </p:spTree>
    <p:extLst>
      <p:ext uri="{BB962C8B-B14F-4D97-AF65-F5344CB8AC3E}">
        <p14:creationId xmlns:p14="http://schemas.microsoft.com/office/powerpoint/2010/main" val="1642809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a:buFont typeface="Arial" panose="020B0604020202020204" pitchFamily="34" charset="0"/>
              <a:buChar char="•"/>
            </a:pPr>
            <a:r>
              <a:rPr lang="en-US" b="0" i="0" dirty="0">
                <a:solidFill>
                  <a:srgbClr val="20252E"/>
                </a:solidFill>
                <a:effectLst/>
              </a:rPr>
              <a:t>The Strategies resources are the next group of materials under the Strategies tab. </a:t>
            </a:r>
          </a:p>
          <a:p>
            <a:pPr>
              <a:buFont typeface="Arial" panose="020B0604020202020204" pitchFamily="34" charset="0"/>
              <a:buChar char="•"/>
            </a:pPr>
            <a:r>
              <a:rPr lang="en-US" b="0" i="0" dirty="0">
                <a:solidFill>
                  <a:srgbClr val="20252E"/>
                </a:solidFill>
                <a:effectLst/>
              </a:rPr>
              <a:t>These lessons and activities are research-based, DESSA-aligned and provide direct instruction skills in the 6 competencies areas. Designed for Tier I (Universal) instruction, each strategy includes quick facilitation activities and options for extension activities so that educators have flexibility in how and when they incorporate wellbeing objectives into the school day! </a:t>
            </a:r>
            <a:endParaRPr lang="en-US" b="0" dirty="0"/>
          </a:p>
          <a:p>
            <a:pPr>
              <a:buFont typeface="Arial" panose="020B0604020202020204" pitchFamily="34" charset="0"/>
              <a:buChar char="•"/>
            </a:pPr>
            <a:r>
              <a:rPr lang="en-US" b="0" i="0" dirty="0">
                <a:solidFill>
                  <a:srgbClr val="20252E"/>
                </a:solidFill>
                <a:effectLst/>
              </a:rPr>
              <a:t>Each Strategy is available as a downloadable PDF and includes suggested language, an activity and materials-needed list, teaching tips, and step-by-step implementation instructions all designed to ensure that incorporating wellbeing into the classroom is effortless. </a:t>
            </a:r>
            <a:endParaRPr lang="en-US" b="0" dirty="0"/>
          </a:p>
        </p:txBody>
      </p:sp>
      <p:sp>
        <p:nvSpPr>
          <p:cNvPr id="4" name="Slide Number Placeholder 3"/>
          <p:cNvSpPr>
            <a:spLocks noGrp="1"/>
          </p:cNvSpPr>
          <p:nvPr>
            <p:ph type="sldNum" sz="quarter" idx="5"/>
          </p:nvPr>
        </p:nvSpPr>
        <p:spPr/>
        <p:txBody>
          <a:bodyPr/>
          <a:lstStyle/>
          <a:p>
            <a:fld id="{F48421BB-A003-3F4F-9B85-D56C23132542}" type="slidenum">
              <a:rPr lang="en-US" smtClean="0"/>
              <a:t>49</a:t>
            </a:fld>
            <a:endParaRPr lang="en-US"/>
          </a:p>
        </p:txBody>
      </p:sp>
    </p:spTree>
    <p:extLst>
      <p:ext uri="{BB962C8B-B14F-4D97-AF65-F5344CB8AC3E}">
        <p14:creationId xmlns:p14="http://schemas.microsoft.com/office/powerpoint/2010/main" val="212625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D03A3-2AA7-2391-66D0-64AFA2644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F3A56-0FA6-4EFE-9F89-9EDF3021A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28EE5-5048-B890-4261-9D0E082B0485}"/>
              </a:ext>
            </a:extLst>
          </p:cNvPr>
          <p:cNvSpPr>
            <a:spLocks noGrp="1"/>
          </p:cNvSpPr>
          <p:nvPr>
            <p:ph type="body" idx="1"/>
          </p:nvPr>
        </p:nvSpPr>
        <p:spPr/>
        <p:txBody>
          <a:bodyPr/>
          <a:lstStyle/>
          <a:p>
            <a:pPr marL="0" marR="0" lvl="0" indent="0" algn="l" defTabSz="914400" rtl="0" eaLnBrk="1" fontAlgn="auto" latinLnBrk="0" hangingPunct="1">
              <a:lnSpc>
                <a:spcPts val="1350"/>
              </a:lnSpc>
              <a:spcBef>
                <a:spcPts val="0"/>
              </a:spcBef>
              <a:spcAft>
                <a:spcPts val="0"/>
              </a:spcAft>
              <a:buClrTx/>
              <a:buSzTx/>
              <a:buFontTx/>
              <a:buNone/>
              <a:tabLst/>
              <a:defRPr/>
            </a:pPr>
            <a:r>
              <a:rPr kumimoji="0" lang="en-US" altLang="en-US" sz="1200" b="1" i="0" u="none" strike="noStrike" cap="none" normalizeH="0" baseline="0" dirty="0">
                <a:ln>
                  <a:noFill/>
                </a:ln>
                <a:solidFill>
                  <a:srgbClr val="00325E"/>
                </a:solidFill>
                <a:effectLst/>
                <a:latin typeface="Arial" panose="020B0604020202020204" pitchFamily="34" charset="0"/>
              </a:rPr>
              <a:t>Talking Points: </a:t>
            </a:r>
            <a:endParaRPr lang="en-US" b="1" i="0" dirty="0">
              <a:solidFill>
                <a:srgbClr val="20252E"/>
              </a:solidFill>
              <a:effectLst/>
            </a:endParaRPr>
          </a:p>
          <a:p>
            <a:pPr marL="171450" indent="-171450">
              <a:lnSpc>
                <a:spcPts val="1350"/>
              </a:lnSpc>
              <a:buFont typeface="Arial" panose="020B0604020202020204" pitchFamily="34" charset="0"/>
              <a:buChar char="•"/>
            </a:pPr>
            <a:r>
              <a:rPr lang="en-US" dirty="0">
                <a:solidFill>
                  <a:srgbClr val="00325B"/>
                </a:solidFill>
                <a:latin typeface="YAFcfjveRFU 0"/>
              </a:rPr>
              <a:t>Moving on, let’s do a quick recap of the DESSA implementation. Your district leadership provides specific details for this but generally speaking, the DESSA is completed 2-3 times per school year depending on when you get started. </a:t>
            </a:r>
            <a:endParaRPr lang="en-US" b="0" dirty="0">
              <a:solidFill>
                <a:srgbClr val="00325B"/>
              </a:solidFill>
              <a:effectLst/>
              <a:latin typeface="YAFcfjveRFU 0"/>
            </a:endParaRPr>
          </a:p>
          <a:p>
            <a:pPr>
              <a:lnSpc>
                <a:spcPts val="1350"/>
              </a:lnSpc>
            </a:pPr>
            <a:endParaRPr lang="en-US" b="0" dirty="0">
              <a:solidFill>
                <a:srgbClr val="00325B"/>
              </a:solidFill>
              <a:effectLst/>
              <a:latin typeface="YAFcfjveRFU 0"/>
            </a:endParaRPr>
          </a:p>
          <a:p>
            <a:pPr>
              <a:buFont typeface="Arial" panose="020B0604020202020204" pitchFamily="34" charset="0"/>
              <a:buChar char="•"/>
            </a:pPr>
            <a:r>
              <a:rPr lang="en-US" b="0" i="0" dirty="0">
                <a:solidFill>
                  <a:srgbClr val="00325B"/>
                </a:solidFill>
                <a:effectLst/>
              </a:rPr>
              <a:t>A pre-assessment is completed where all students are screened using the DESSA-mini. It is recommended to that a follow-up DESSA assessment is completed if a student scores within the Need for instruction the DESSA-mini.</a:t>
            </a:r>
          </a:p>
          <a:p>
            <a:pPr>
              <a:buFont typeface="Arial" panose="020B0604020202020204" pitchFamily="34" charset="0"/>
              <a:buNone/>
            </a:pPr>
            <a:endParaRPr lang="en-US" b="0" dirty="0"/>
          </a:p>
          <a:p>
            <a:pPr>
              <a:buFont typeface="Arial" panose="020B0604020202020204" pitchFamily="34" charset="0"/>
              <a:buChar char="•"/>
            </a:pPr>
            <a:r>
              <a:rPr lang="en-US" dirty="0">
                <a:solidFill>
                  <a:srgbClr val="00325B"/>
                </a:solidFill>
              </a:rPr>
              <a:t>A </a:t>
            </a:r>
            <a:r>
              <a:rPr lang="en-US" b="0" i="0" dirty="0">
                <a:solidFill>
                  <a:srgbClr val="00325B"/>
                </a:solidFill>
                <a:effectLst/>
              </a:rPr>
              <a:t>post-assessment following this same process is completed prior to the end of the school year. There is the option for a mid-assessment, as well.</a:t>
            </a:r>
          </a:p>
          <a:p>
            <a:pPr>
              <a:buFont typeface="Arial" panose="020B0604020202020204" pitchFamily="34" charset="0"/>
              <a:buChar char="•"/>
            </a:pPr>
            <a:endParaRPr lang="en-US" b="0" dirty="0"/>
          </a:p>
          <a:p>
            <a:pPr>
              <a:buFont typeface="Arial" panose="020B0604020202020204" pitchFamily="34" charset="0"/>
              <a:buChar char="•"/>
            </a:pPr>
            <a:r>
              <a:rPr lang="en-US" b="0" i="0" dirty="0">
                <a:solidFill>
                  <a:srgbClr val="00325B"/>
                </a:solidFill>
                <a:effectLst/>
              </a:rPr>
              <a:t>Throughout the school year, ongoing, universal, and data-driven instruction of social and emotional skills is provided to all students, and targeted intervention and/or individualized instruction is provided to students who demonstrate a need for further support in specific skills areas, typically in the small group or individual setting</a:t>
            </a:r>
            <a:r>
              <a:rPr lang="en-US" dirty="0">
                <a:solidFill>
                  <a:srgbClr val="00325B"/>
                </a:solidFill>
              </a:rPr>
              <a:t>. </a:t>
            </a:r>
          </a:p>
          <a:p>
            <a:pPr>
              <a:buFont typeface="Arial" panose="020B0604020202020204" pitchFamily="34" charset="0"/>
              <a:buNone/>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325B"/>
                </a:solidFill>
                <a:effectLst/>
              </a:rPr>
              <a:t>At this time, your district should have completed the first rating and you’re at the point of accessing, </a:t>
            </a:r>
            <a:r>
              <a:rPr lang="en-US" b="0" i="0" dirty="0" err="1">
                <a:solidFill>
                  <a:srgbClr val="00325B"/>
                </a:solidFill>
                <a:effectLst/>
              </a:rPr>
              <a:t>analzying</a:t>
            </a:r>
            <a:r>
              <a:rPr lang="en-US" b="0" i="0" dirty="0">
                <a:solidFill>
                  <a:srgbClr val="00325B"/>
                </a:solidFill>
                <a:effectLst/>
              </a:rPr>
              <a:t>, and using the results to inform instructional decision-making. </a:t>
            </a:r>
            <a:endParaRPr lang="en-US" b="0" dirty="0"/>
          </a:p>
          <a:p>
            <a:endParaRPr lang="en-US" b="0" dirty="0"/>
          </a:p>
        </p:txBody>
      </p:sp>
      <p:sp>
        <p:nvSpPr>
          <p:cNvPr id="4" name="Slide Number Placeholder 3">
            <a:extLst>
              <a:ext uri="{FF2B5EF4-FFF2-40B4-BE49-F238E27FC236}">
                <a16:creationId xmlns:a16="http://schemas.microsoft.com/office/drawing/2014/main" id="{03ED78C4-4F07-4254-E21A-07CB4F2E4E83}"/>
              </a:ext>
            </a:extLst>
          </p:cNvPr>
          <p:cNvSpPr>
            <a:spLocks noGrp="1"/>
          </p:cNvSpPr>
          <p:nvPr>
            <p:ph type="sldNum" sz="quarter" idx="5"/>
          </p:nvPr>
        </p:nvSpPr>
        <p:spPr/>
        <p:txBody>
          <a:bodyPr/>
          <a:lstStyle/>
          <a:p>
            <a:fld id="{F48421BB-A003-3F4F-9B85-D56C23132542}" type="slidenum">
              <a:rPr lang="en-US" smtClean="0"/>
              <a:t>5</a:t>
            </a:fld>
            <a:endParaRPr lang="en-US"/>
          </a:p>
        </p:txBody>
      </p:sp>
    </p:spTree>
    <p:extLst>
      <p:ext uri="{BB962C8B-B14F-4D97-AF65-F5344CB8AC3E}">
        <p14:creationId xmlns:p14="http://schemas.microsoft.com/office/powerpoint/2010/main" val="29957968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Arial"/>
                <a:cs typeface="Arial"/>
              </a:rPr>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Tier 2 Intervention Programs </a:t>
            </a:r>
            <a:r>
              <a:rPr lang="en-US" b="0" i="0" dirty="0">
                <a:solidFill>
                  <a:srgbClr val="36394D"/>
                </a:solidFill>
                <a:effectLst/>
                <a:latin typeface="Arial" panose="020B0604020202020204" pitchFamily="34" charset="0"/>
              </a:rPr>
              <a:t>consist of five multi-week programs designed for targeted, small group instruction for students who need intensive skill building.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Lessons within the Tier 2 Intervention Programs are designed to be delivered in a scope and sequence that builds skills through repeated practice and active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All of the intervention programs are available within the DESSA System, also under the Strategies tab.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The programs are grouped by grade bands: Early Elementary, Upper Elementary, Middle School, and High School.</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50</a:t>
            </a:fld>
            <a:endParaRPr lang="en-US"/>
          </a:p>
        </p:txBody>
      </p:sp>
    </p:spTree>
    <p:extLst>
      <p:ext uri="{BB962C8B-B14F-4D97-AF65-F5344CB8AC3E}">
        <p14:creationId xmlns:p14="http://schemas.microsoft.com/office/powerpoint/2010/main" val="2987262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Arial"/>
                <a:cs typeface="Arial"/>
              </a:rPr>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go through the different Strategies lessons and Tier 2 Intervention Programs and select which ones you want to use in your classroom, but there is also a report built into the DESSA System that does exactly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Data-Driven Recommendations report provides recommended Strategies and Tier 2 Intervention lessons based on the DESSA results.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takes the “guess work” out of what to do with your data and how to select the lessons and strategies that would support your students growth.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Select this report from the under the Data and Insights tab, and add any desired filters, then run the report. </a:t>
            </a: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51</a:t>
            </a:fld>
            <a:endParaRPr lang="en-US"/>
          </a:p>
        </p:txBody>
      </p:sp>
    </p:spTree>
    <p:extLst>
      <p:ext uri="{BB962C8B-B14F-4D97-AF65-F5344CB8AC3E}">
        <p14:creationId xmlns:p14="http://schemas.microsoft.com/office/powerpoint/2010/main" val="24233005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Arial"/>
                <a:cs typeface="Arial"/>
              </a:rPr>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Based on the results that were filtered for, this report will provide several different recommendations.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starting with strengths, a Strategies resource will be recommended for a competency area of collective strength. In this example, the data indicated a strength in Optimistic Thinking, so a Strategy activity titled “Anticipate and Prepare for Setbacks” is recommended. Building on student’s existing skills and supporting their continued growth helps them to make progress in other skill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two Strategies for areas of growth are recommended for competency areas in which the data indicated a need for support. In this example, lessons in areas of Relationship Skills and Responsible Decision Making are recommended for the educator to implement.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these materials are used, you can go back to the Strategies tab to view more resources within those recommended competency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Additionally, a specific Tier 2 Intervention Program is recommended, again based on the data results. This example shows that the program focusing on Relationship Skills is recommended.</a:t>
            </a:r>
          </a:p>
        </p:txBody>
      </p:sp>
      <p:sp>
        <p:nvSpPr>
          <p:cNvPr id="4" name="Slide Number Placeholder 3"/>
          <p:cNvSpPr>
            <a:spLocks noGrp="1"/>
          </p:cNvSpPr>
          <p:nvPr>
            <p:ph type="sldNum" sz="quarter" idx="5"/>
          </p:nvPr>
        </p:nvSpPr>
        <p:spPr/>
        <p:txBody>
          <a:bodyPr/>
          <a:lstStyle/>
          <a:p>
            <a:fld id="{F48421BB-A003-3F4F-9B85-D56C23132542}" type="slidenum">
              <a:rPr lang="en-US" smtClean="0"/>
              <a:t>52</a:t>
            </a:fld>
            <a:endParaRPr lang="en-US"/>
          </a:p>
        </p:txBody>
      </p:sp>
    </p:spTree>
    <p:extLst>
      <p:ext uri="{BB962C8B-B14F-4D97-AF65-F5344CB8AC3E}">
        <p14:creationId xmlns:p14="http://schemas.microsoft.com/office/powerpoint/2010/main" val="1584184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50"/>
              </a:lnSpc>
            </a:pPr>
            <a:r>
              <a:rPr lang="en-US" b="1" i="0" dirty="0">
                <a:solidFill>
                  <a:srgbClr val="00325B"/>
                </a:solidFill>
                <a:effectLst/>
                <a:latin typeface="YAFcfjveRFU 0"/>
              </a:rPr>
              <a:t>Talking Points:</a:t>
            </a:r>
          </a:p>
          <a:p>
            <a:pPr marL="171450" indent="-171450">
              <a:lnSpc>
                <a:spcPts val="1350"/>
              </a:lnSpc>
              <a:buFont typeface="Arial" panose="020B0604020202020204" pitchFamily="34" charset="0"/>
              <a:buChar char="•"/>
            </a:pPr>
            <a:r>
              <a:rPr lang="en-US" b="0" i="0" dirty="0">
                <a:solidFill>
                  <a:srgbClr val="00325B"/>
                </a:solidFill>
                <a:effectLst/>
                <a:latin typeface="YAFcfjveRFU 0"/>
              </a:rPr>
              <a:t>There are a couple other areas and resources to highlight that can help you in your data analysis process after this training. </a:t>
            </a:r>
          </a:p>
          <a:p>
            <a:pPr marL="171450" indent="-171450">
              <a:lnSpc>
                <a:spcPts val="1350"/>
              </a:lnSpc>
              <a:buFont typeface="Arial" panose="020B0604020202020204" pitchFamily="34" charset="0"/>
              <a:buChar char="•"/>
            </a:pPr>
            <a:r>
              <a:rPr lang="en-US" b="0" i="0" dirty="0">
                <a:solidFill>
                  <a:srgbClr val="00325B"/>
                </a:solidFill>
                <a:effectLst/>
                <a:latin typeface="YAFcfjveRFU 0"/>
              </a:rPr>
              <a:t>In your Educator Portal, you have access to both the Training tab and the Support Portal.</a:t>
            </a:r>
          </a:p>
          <a:p>
            <a:pPr marL="171450" indent="-171450">
              <a:lnSpc>
                <a:spcPts val="1350"/>
              </a:lnSpc>
              <a:buFont typeface="Arial" panose="020B0604020202020204" pitchFamily="34" charset="0"/>
              <a:buChar char="•"/>
            </a:pPr>
            <a:r>
              <a:rPr lang="en-US" b="0" i="0" dirty="0">
                <a:solidFill>
                  <a:srgbClr val="00325B"/>
                </a:solidFill>
                <a:effectLst/>
                <a:latin typeface="YAFcfjveRFU 0"/>
              </a:rPr>
              <a:t>The training tab allows you to choose more learning options, such as </a:t>
            </a:r>
            <a:r>
              <a:rPr lang="en-US" b="0" i="0" dirty="0">
                <a:solidFill>
                  <a:srgbClr val="00325B"/>
                </a:solidFill>
                <a:effectLst/>
              </a:rPr>
              <a:t>self-paced courses for individuals who are new to the DESSA or those who just need a refresher, and an extensive On-demand Video library that has short videos on a lot of topics related to DESSA implementation. You can also register for monthly office hours with our DESSA team under the Training tab. </a:t>
            </a:r>
          </a:p>
          <a:p>
            <a:pPr marL="171450" indent="-171450">
              <a:lnSpc>
                <a:spcPts val="1350"/>
              </a:lnSpc>
              <a:buFont typeface="Arial" panose="020B0604020202020204" pitchFamily="34" charset="0"/>
              <a:buChar char="•"/>
            </a:pPr>
            <a:r>
              <a:rPr lang="en-US" b="0" i="0" dirty="0">
                <a:solidFill>
                  <a:srgbClr val="00325B"/>
                </a:solidFill>
                <a:effectLst/>
              </a:rPr>
              <a:t>Additionally, the Educator Portal has an extensive Support Portal, a knowledge base complete with articles, resources, templates, and information for all-things DESSA implementation. This is where you can access other training materials to facilitate with your staff, if needed. To access the Support Portal, click on the circle with a question mark in it, always located in the top right side of the Educator Portal. The Support Portal is open 24/7, offering resources to help guide users through the DESSA system.</a:t>
            </a:r>
          </a:p>
          <a:p>
            <a:pPr marL="171450" indent="-171450">
              <a:lnSpc>
                <a:spcPts val="1350"/>
              </a:lnSpc>
              <a:buFont typeface="Arial" panose="020B0604020202020204" pitchFamily="34" charset="0"/>
              <a:buChar char="•"/>
            </a:pPr>
            <a:r>
              <a:rPr lang="en-US" b="0" i="0" dirty="0">
                <a:solidFill>
                  <a:srgbClr val="00325B"/>
                </a:solidFill>
                <a:effectLst/>
              </a:rPr>
              <a:t>We also have more options for live trainings! Check out our list of webinar and on-site training options listed in the DESSA Arc of Professional Learning resources (in the support portal). Administrators can reach out to their DESSA contact for these options. </a:t>
            </a:r>
            <a:r>
              <a:rPr lang="en-US" b="0" i="1" dirty="0"/>
              <a:t>https://info.apertureed.com/en/hc/dessa-system-arc-of-professional-learning</a:t>
            </a:r>
          </a:p>
        </p:txBody>
      </p:sp>
      <p:sp>
        <p:nvSpPr>
          <p:cNvPr id="4" name="Slide Number Placeholder 3"/>
          <p:cNvSpPr>
            <a:spLocks noGrp="1"/>
          </p:cNvSpPr>
          <p:nvPr>
            <p:ph type="sldNum" sz="quarter" idx="5"/>
          </p:nvPr>
        </p:nvSpPr>
        <p:spPr/>
        <p:txBody>
          <a:bodyPr/>
          <a:lstStyle/>
          <a:p>
            <a:fld id="{F48421BB-A003-3F4F-9B85-D56C23132542}" type="slidenum">
              <a:rPr lang="en-US" smtClean="0"/>
              <a:t>53</a:t>
            </a:fld>
            <a:endParaRPr lang="en-US"/>
          </a:p>
        </p:txBody>
      </p:sp>
    </p:spTree>
    <p:extLst>
      <p:ext uri="{BB962C8B-B14F-4D97-AF65-F5344CB8AC3E}">
        <p14:creationId xmlns:p14="http://schemas.microsoft.com/office/powerpoint/2010/main" val="2546010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D143B-C641-7DFF-F2F3-EE29D9053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FF8B2-DEEF-0962-BF89-083BF688D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9F481-C7C4-D982-1AF7-5F3D5A1C2365}"/>
              </a:ext>
            </a:extLst>
          </p:cNvPr>
          <p:cNvSpPr>
            <a:spLocks noGrp="1"/>
          </p:cNvSpPr>
          <p:nvPr>
            <p:ph type="body" idx="1"/>
          </p:nvPr>
        </p:nvSpPr>
        <p:spPr/>
        <p:txBody>
          <a:bodyPr/>
          <a:lstStyle/>
          <a:p>
            <a:pPr>
              <a:lnSpc>
                <a:spcPts val="1350"/>
              </a:lnSpc>
            </a:pPr>
            <a:r>
              <a:rPr lang="en-US" b="1" i="0" dirty="0">
                <a:solidFill>
                  <a:srgbClr val="00325B"/>
                </a:solidFill>
                <a:effectLst/>
                <a:latin typeface="YAFcfjveRFU 0"/>
              </a:rPr>
              <a:t>Talking Points:</a:t>
            </a:r>
          </a:p>
          <a:p>
            <a:pPr marL="171450" indent="-171450">
              <a:lnSpc>
                <a:spcPts val="1350"/>
              </a:lnSpc>
              <a:buFont typeface="Arial" panose="020B0604020202020204" pitchFamily="34" charset="0"/>
              <a:buChar char="•"/>
            </a:pPr>
            <a:r>
              <a:rPr lang="en-US" b="0" i="0" dirty="0">
                <a:solidFill>
                  <a:srgbClr val="00325B"/>
                </a:solidFill>
                <a:effectLst/>
                <a:latin typeface="YAFcfjveRFU 0"/>
              </a:rPr>
              <a:t>Speaking of the Support Portal, there are two specific resources to highlight for your data-driven practices. </a:t>
            </a:r>
          </a:p>
          <a:p>
            <a:pPr marL="171450" indent="-171450">
              <a:lnSpc>
                <a:spcPts val="1350"/>
              </a:lnSpc>
              <a:buFont typeface="Arial" panose="020B0604020202020204" pitchFamily="34" charset="0"/>
              <a:buChar char="•"/>
            </a:pPr>
            <a:r>
              <a:rPr lang="en-US" b="0" i="0" dirty="0">
                <a:solidFill>
                  <a:srgbClr val="00325B"/>
                </a:solidFill>
                <a:effectLst/>
                <a:latin typeface="YAFcfjveRFU 0"/>
              </a:rPr>
              <a:t>The first one is our most commonly used resource, the Analyzing Tiered Data- Reports Guide. This resource provides step-by-step directions for accessing data by generating specific reports, guiding questions to consider, and suggested actions. </a:t>
            </a:r>
          </a:p>
          <a:p>
            <a:pPr marL="171450" indent="-171450">
              <a:lnSpc>
                <a:spcPts val="1350"/>
              </a:lnSpc>
              <a:buFont typeface="Arial" panose="020B0604020202020204" pitchFamily="34" charset="0"/>
              <a:buChar char="•"/>
            </a:pPr>
            <a:r>
              <a:rPr lang="en-US" b="0" i="0" dirty="0">
                <a:solidFill>
                  <a:srgbClr val="00325B"/>
                </a:solidFill>
                <a:effectLst/>
                <a:latin typeface="YAFcfjveRFU 0"/>
              </a:rPr>
              <a:t>This report is the PDF version of the training that we did today, so it’s something you can take along with you to use as you work and collaborate with your teams to embed DESSA data into your existing structures of student support. I’ll drop the link in the chat now but you can also search for it within the Support Portal. </a:t>
            </a:r>
          </a:p>
          <a:p>
            <a:pPr marL="628650" lvl="1" indent="-171450">
              <a:lnSpc>
                <a:spcPts val="1350"/>
              </a:lnSpc>
              <a:buFont typeface="Arial" panose="020B0604020202020204" pitchFamily="34" charset="0"/>
              <a:buChar char="•"/>
            </a:pPr>
            <a:r>
              <a:rPr lang="en-US" i="1" dirty="0"/>
              <a:t>https://info.apertureed.com/en/hc/analyzing-tiered-data-report-guides</a:t>
            </a:r>
          </a:p>
        </p:txBody>
      </p:sp>
      <p:sp>
        <p:nvSpPr>
          <p:cNvPr id="4" name="Slide Number Placeholder 3">
            <a:extLst>
              <a:ext uri="{FF2B5EF4-FFF2-40B4-BE49-F238E27FC236}">
                <a16:creationId xmlns:a16="http://schemas.microsoft.com/office/drawing/2014/main" id="{A4B42947-B4AF-6D86-AC87-F51337A3D1DD}"/>
              </a:ext>
            </a:extLst>
          </p:cNvPr>
          <p:cNvSpPr>
            <a:spLocks noGrp="1"/>
          </p:cNvSpPr>
          <p:nvPr>
            <p:ph type="sldNum" sz="quarter" idx="5"/>
          </p:nvPr>
        </p:nvSpPr>
        <p:spPr/>
        <p:txBody>
          <a:bodyPr/>
          <a:lstStyle/>
          <a:p>
            <a:fld id="{F48421BB-A003-3F4F-9B85-D56C23132542}" type="slidenum">
              <a:rPr lang="en-US" smtClean="0"/>
              <a:t>54</a:t>
            </a:fld>
            <a:endParaRPr lang="en-US"/>
          </a:p>
        </p:txBody>
      </p:sp>
    </p:spTree>
    <p:extLst>
      <p:ext uri="{BB962C8B-B14F-4D97-AF65-F5344CB8AC3E}">
        <p14:creationId xmlns:p14="http://schemas.microsoft.com/office/powerpoint/2010/main" val="2736262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0122D-FFCC-0306-8E00-BE0E295D4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EA524-A822-5931-35CB-D24A1E920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4C05A-2452-3098-F0B2-683ABE9208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Arial"/>
                <a:cs typeface="Arial"/>
              </a:rPr>
              <a:t>Talking Points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our last “pause” to review in your Educator Portal, this time looking at the different data-driven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 this time to generate the Data-driven recommendations report, explore the resources under the Strategies tab, check out the training tab and the Support Portal for additional resources, or engage with the DESSA Insights+ feature.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are an administrator or staff member with the Site Leader level user account, you can view an educator’s profile to see this feature in action. To impersonate a rater’s account, go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Settings cog </a:t>
            </a:r>
            <a:r>
              <a:rPr lang="en-US" i="1" dirty="0">
                <a:sym typeface="Wingdings" panose="05000000000000000000" pitchFamily="2" charset="2"/>
              </a:rPr>
              <a:t> Admin  Staff  Select an Educator and click on the “Impersonate” icon to view their profile (these directions are on the screen)</a:t>
            </a:r>
            <a:endParaRPr lang="en-US" i="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B135316-A736-0A6E-23A6-29C8833F7DAF}"/>
              </a:ext>
            </a:extLst>
          </p:cNvPr>
          <p:cNvSpPr>
            <a:spLocks noGrp="1"/>
          </p:cNvSpPr>
          <p:nvPr>
            <p:ph type="sldNum" sz="quarter" idx="5"/>
          </p:nvPr>
        </p:nvSpPr>
        <p:spPr/>
        <p:txBody>
          <a:bodyPr/>
          <a:lstStyle/>
          <a:p>
            <a:fld id="{F48421BB-A003-3F4F-9B85-D56C23132542}" type="slidenum">
              <a:rPr lang="en-US" smtClean="0"/>
              <a:t>55</a:t>
            </a:fld>
            <a:endParaRPr lang="en-US"/>
          </a:p>
        </p:txBody>
      </p:sp>
    </p:spTree>
    <p:extLst>
      <p:ext uri="{BB962C8B-B14F-4D97-AF65-F5344CB8AC3E}">
        <p14:creationId xmlns:p14="http://schemas.microsoft.com/office/powerpoint/2010/main" val="14329407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Arial"/>
                <a:cs typeface="Arial"/>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latin typeface="Arial"/>
                <a:cs typeface="Arial"/>
              </a:rPr>
              <a:t>We have covered A LOT in this session and hopefully you are now feeling more prepared to take your data-analysis training offline to dive into the results and resources more.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latin typeface="Arial"/>
                <a:cs typeface="Arial"/>
              </a:rPr>
              <a:t>Our Optimistic Closure prompt is: from a strengths-based approach, what is a main take-away for you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dirty="0">
                <a:latin typeface="Arial"/>
                <a:cs typeface="Arial"/>
              </a:rPr>
              <a:t>We know there often questions at this stage of implementation as you move in to using the collected data and that might even present some challenges to work through with a new implementation. But for today, what’s your main takeaway that excites you about using the DESSA?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56</a:t>
            </a:fld>
            <a:endParaRPr lang="en-US"/>
          </a:p>
        </p:txBody>
      </p:sp>
    </p:spTree>
    <p:extLst>
      <p:ext uri="{BB962C8B-B14F-4D97-AF65-F5344CB8AC3E}">
        <p14:creationId xmlns:p14="http://schemas.microsoft.com/office/powerpoint/2010/main" val="419666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27A32-DA6C-3C4A-FC79-5945F7E4D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CC987-3CC1-0C77-3074-62FD696EA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F206A-0342-625B-AA06-A4EFD5B393B1}"/>
              </a:ext>
            </a:extLst>
          </p:cNvPr>
          <p:cNvSpPr>
            <a:spLocks noGrp="1"/>
          </p:cNvSpPr>
          <p:nvPr>
            <p:ph type="body" idx="1"/>
          </p:nvPr>
        </p:nvSpPr>
        <p:spPr/>
        <p:txBody>
          <a:bodyPr/>
          <a:lstStyle/>
          <a:p>
            <a:pPr>
              <a:buFont typeface="Arial" panose="020B0604020202020204" pitchFamily="34" charset="0"/>
              <a:buNone/>
            </a:pPr>
            <a:r>
              <a:rPr lang="en-US" b="1" i="0" dirty="0">
                <a:solidFill>
                  <a:srgbClr val="20252E"/>
                </a:solidFill>
                <a:effectLst/>
              </a:rPr>
              <a:t>Talking Points:</a:t>
            </a:r>
          </a:p>
          <a:p>
            <a:pPr marL="171450" indent="-171450">
              <a:buFont typeface="Arial" panose="020B0604020202020204" pitchFamily="34" charset="0"/>
              <a:buChar char="•"/>
            </a:pPr>
            <a:r>
              <a:rPr lang="en-US" b="0" i="0" dirty="0">
                <a:solidFill>
                  <a:srgbClr val="20252E"/>
                </a:solidFill>
                <a:effectLst/>
              </a:rPr>
              <a:t>So with that in mind, let’s do a check-in question to understand where folks are at with this process. </a:t>
            </a:r>
          </a:p>
          <a:p>
            <a:pPr marL="171450" indent="-171450">
              <a:buFont typeface="Arial" panose="020B0604020202020204" pitchFamily="34" charset="0"/>
              <a:buChar char="•"/>
            </a:pPr>
            <a:r>
              <a:rPr lang="en-US" b="0" i="0" dirty="0">
                <a:solidFill>
                  <a:srgbClr val="20252E"/>
                </a:solidFill>
                <a:effectLst/>
              </a:rPr>
              <a:t>Again in the chat, add your response to this question and answer options: Where are you in your DESSA data analysis process?</a:t>
            </a:r>
          </a:p>
          <a:p>
            <a:pPr marL="628650" lvl="1" indent="-171450">
              <a:buFont typeface="Arial" panose="020B0604020202020204" pitchFamily="34" charset="0"/>
              <a:buChar char="•"/>
            </a:pPr>
            <a:r>
              <a:rPr lang="en-US" b="0" i="0" dirty="0">
                <a:solidFill>
                  <a:srgbClr val="20252E"/>
                </a:solidFill>
                <a:effectLst/>
              </a:rPr>
              <a:t>1 – you have not accessed results yet </a:t>
            </a:r>
          </a:p>
          <a:p>
            <a:pPr marL="628650" lvl="1" indent="-171450">
              <a:buFont typeface="Arial" panose="020B0604020202020204" pitchFamily="34" charset="0"/>
              <a:buChar char="•"/>
            </a:pPr>
            <a:r>
              <a:rPr lang="en-US" b="0" i="0" dirty="0">
                <a:solidFill>
                  <a:srgbClr val="20252E"/>
                </a:solidFill>
                <a:effectLst/>
              </a:rPr>
              <a:t>2 – you have reviewed data in the DESSA System</a:t>
            </a:r>
          </a:p>
          <a:p>
            <a:pPr marL="628650" lvl="1" indent="-171450">
              <a:buFont typeface="Arial" panose="020B0604020202020204" pitchFamily="34" charset="0"/>
              <a:buChar char="•"/>
            </a:pPr>
            <a:r>
              <a:rPr lang="en-US" b="0" i="0" dirty="0">
                <a:solidFill>
                  <a:srgbClr val="20252E"/>
                </a:solidFill>
                <a:effectLst/>
              </a:rPr>
              <a:t>3 – you are actively using data to inform instruction, intervention, and other processes (such as MTSS, PBIS, IEPS, etc.)  </a:t>
            </a:r>
          </a:p>
          <a:p>
            <a:pPr marL="457200" lvl="1" indent="0">
              <a:buFont typeface="Arial" panose="020B0604020202020204" pitchFamily="34" charset="0"/>
              <a:buNone/>
            </a:pPr>
            <a:endParaRPr lang="en-US" b="0" i="0" dirty="0">
              <a:solidFill>
                <a:srgbClr val="20252E"/>
              </a:solidFill>
              <a:effectLst/>
            </a:endParaRPr>
          </a:p>
          <a:p>
            <a:pPr marL="0" lvl="0" indent="0">
              <a:buFont typeface="Arial" panose="020B0604020202020204" pitchFamily="34" charset="0"/>
              <a:buNone/>
            </a:pPr>
            <a:r>
              <a:rPr lang="en-US" b="0" i="1" dirty="0">
                <a:solidFill>
                  <a:srgbClr val="20252E"/>
                </a:solidFill>
                <a:effectLst/>
              </a:rPr>
              <a:t>(Allow time for attendees to respond, comment on the types of responses coming in) </a:t>
            </a:r>
          </a:p>
          <a:p>
            <a:pPr marL="0" lvl="0" indent="0">
              <a:buFont typeface="Arial" panose="020B0604020202020204" pitchFamily="34" charset="0"/>
              <a:buNone/>
            </a:pPr>
            <a:endParaRPr lang="en-US" b="0" i="1" dirty="0">
              <a:solidFill>
                <a:srgbClr val="20252E"/>
              </a:solidFill>
              <a:effectLst/>
            </a:endParaRPr>
          </a:p>
          <a:p>
            <a:pPr marL="171450" lvl="0" indent="-171450">
              <a:buFont typeface="Arial" panose="020B0604020202020204" pitchFamily="34" charset="0"/>
              <a:buChar char="•"/>
            </a:pPr>
            <a:r>
              <a:rPr lang="en-US" b="0" i="0" dirty="0">
                <a:solidFill>
                  <a:srgbClr val="20252E"/>
                </a:solidFill>
                <a:effectLst/>
              </a:rPr>
              <a:t>There are no “wrong” answers to this check-in question, it’s simply to help us understand where the group is at and we can keep that in mind as we go throughout the session.</a:t>
            </a:r>
          </a:p>
          <a:p>
            <a:pPr marL="171450" lvl="0" indent="-171450">
              <a:buFont typeface="Arial" panose="020B0604020202020204" pitchFamily="34" charset="0"/>
              <a:buChar char="•"/>
            </a:pPr>
            <a:r>
              <a:rPr lang="en-US" b="0" i="0" dirty="0">
                <a:solidFill>
                  <a:srgbClr val="20252E"/>
                </a:solidFill>
                <a:effectLst/>
              </a:rPr>
              <a:t>It also helps you all, as a staff, have an understanding of how you can lean on and support each other. If you entered a 2 or 3, meaning you are actively using DESSA data in your practices, I encourage you to reach out to others to collaborate, share what you know, and move this implementation forward from your role as well!</a:t>
            </a:r>
          </a:p>
        </p:txBody>
      </p:sp>
      <p:sp>
        <p:nvSpPr>
          <p:cNvPr id="4" name="Slide Number Placeholder 3">
            <a:extLst>
              <a:ext uri="{FF2B5EF4-FFF2-40B4-BE49-F238E27FC236}">
                <a16:creationId xmlns:a16="http://schemas.microsoft.com/office/drawing/2014/main" id="{7FFFC85F-AB72-7419-2B23-AE2B0FC5FB28}"/>
              </a:ext>
            </a:extLst>
          </p:cNvPr>
          <p:cNvSpPr>
            <a:spLocks noGrp="1"/>
          </p:cNvSpPr>
          <p:nvPr>
            <p:ph type="sldNum" sz="quarter" idx="5"/>
          </p:nvPr>
        </p:nvSpPr>
        <p:spPr/>
        <p:txBody>
          <a:bodyPr/>
          <a:lstStyle/>
          <a:p>
            <a:fld id="{F48421BB-A003-3F4F-9B85-D56C23132542}" type="slidenum">
              <a:rPr lang="en-US" smtClean="0"/>
              <a:t>6</a:t>
            </a:fld>
            <a:endParaRPr lang="en-US"/>
          </a:p>
        </p:txBody>
      </p:sp>
    </p:spTree>
    <p:extLst>
      <p:ext uri="{BB962C8B-B14F-4D97-AF65-F5344CB8AC3E}">
        <p14:creationId xmlns:p14="http://schemas.microsoft.com/office/powerpoint/2010/main" val="93126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350"/>
              </a:lnSpc>
              <a:spcBef>
                <a:spcPts val="0"/>
              </a:spcBef>
              <a:spcAft>
                <a:spcPts val="0"/>
              </a:spcAft>
              <a:buClrTx/>
              <a:buSzTx/>
              <a:buFontTx/>
              <a:buNone/>
              <a:tabLst/>
              <a:defRPr/>
            </a:pPr>
            <a:r>
              <a:rPr lang="en-US" b="1" i="0" dirty="0">
                <a:solidFill>
                  <a:srgbClr val="20252E"/>
                </a:solidFill>
                <a:effectLst/>
              </a:rPr>
              <a:t>Talking Points:</a:t>
            </a:r>
          </a:p>
          <a:p>
            <a:pPr marL="171450" indent="-171450">
              <a:lnSpc>
                <a:spcPts val="1350"/>
              </a:lnSpc>
              <a:buFont typeface="Arial" panose="020B0604020202020204" pitchFamily="34" charset="0"/>
              <a:buChar char="•"/>
            </a:pPr>
            <a:r>
              <a:rPr lang="en-US" b="0" i="0" dirty="0">
                <a:solidFill>
                  <a:srgbClr val="00325B"/>
                </a:solidFill>
                <a:effectLst/>
                <a:latin typeface="YAFcfjveRFU 0"/>
              </a:rPr>
              <a:t>Our final slide for this overview part of the training is to review the DESSA results. </a:t>
            </a:r>
          </a:p>
          <a:p>
            <a:pPr marL="171450" indent="-171450">
              <a:lnSpc>
                <a:spcPts val="1350"/>
              </a:lnSpc>
              <a:buFont typeface="Arial" panose="020B0604020202020204" pitchFamily="34" charset="0"/>
              <a:buChar char="•"/>
            </a:pPr>
            <a:r>
              <a:rPr lang="en-US" b="0" i="0" dirty="0">
                <a:solidFill>
                  <a:srgbClr val="00325B"/>
                </a:solidFill>
                <a:effectLst/>
                <a:latin typeface="YAFcfjveRFU 0"/>
              </a:rPr>
              <a:t>As you may remember from the first training, the DESSA assessments report results using T-scores. </a:t>
            </a:r>
            <a:r>
              <a:rPr lang="en-US" b="0" i="0" dirty="0">
                <a:solidFill>
                  <a:srgbClr val="00325B"/>
                </a:solidFill>
                <a:effectLst/>
              </a:rPr>
              <a:t>T-scores are categorized into three descriptive ranges, and as strength-based measures, higher T-scores mean a higher level of social and emotional competence. </a:t>
            </a:r>
          </a:p>
          <a:p>
            <a:pPr marL="171450" marR="0" lvl="0"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kern="15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The t-scores range from 28-72, with a mean of 50 and standard deviation of 10. </a:t>
            </a:r>
            <a:r>
              <a:rPr lang="en-US" b="0" i="0" dirty="0">
                <a:solidFill>
                  <a:srgbClr val="001D35"/>
                </a:solidFill>
                <a:effectLst/>
                <a:latin typeface="Google Sans"/>
              </a:rPr>
              <a:t>The mean tells you the average or center of your data, while the standard deviation tells you the typical spread or variability of data points around that mean.</a:t>
            </a:r>
            <a:endParaRPr lang="en-US" b="0" dirty="0"/>
          </a:p>
          <a:p>
            <a:pPr marL="171450" indent="-171450">
              <a:buFont typeface="Arial" panose="020B0604020202020204" pitchFamily="34" charset="0"/>
              <a:buChar char="•"/>
            </a:pPr>
            <a:r>
              <a:rPr lang="en-US" b="0" i="0" dirty="0">
                <a:solidFill>
                  <a:srgbClr val="00325B"/>
                </a:solidFill>
                <a:effectLst/>
              </a:rPr>
              <a:t>Scores of 60 and above are considered a strength; scores between 41-59 inclusive are considered typical (demonstrating typical patterns of development); and scores of 40 and below indicate a need for instruction.</a:t>
            </a:r>
            <a:endParaRPr lang="en-US" b="0" i="0" dirty="0">
              <a:solidFill>
                <a:schemeClr val="tx1"/>
              </a:solidFill>
              <a:effectLst/>
            </a:endParaRPr>
          </a:p>
          <a:p>
            <a:pPr marL="171450" indent="-171450">
              <a:buFont typeface="Arial" panose="020B0604020202020204" pitchFamily="34" charset="0"/>
              <a:buChar char="•"/>
            </a:pPr>
            <a:r>
              <a:rPr lang="en-US" b="0" i="0" dirty="0">
                <a:solidFill>
                  <a:srgbClr val="00325B"/>
                </a:solidFill>
                <a:effectLst/>
              </a:rPr>
              <a:t>The term need for instruction was thoughtfully chosen to convey that the student needs support and instruction in this area. </a:t>
            </a:r>
            <a:r>
              <a:rPr lang="en-US" b="0" i="0" dirty="0">
                <a:solidFill>
                  <a:schemeClr val="tx1"/>
                </a:solidFill>
                <a:effectLst/>
              </a:rPr>
              <a:t>T</a:t>
            </a:r>
            <a:r>
              <a:rPr lang="en-US" b="0" i="0" dirty="0">
                <a:solidFill>
                  <a:srgbClr val="00325B"/>
                </a:solidFill>
                <a:effectLst/>
              </a:rPr>
              <a:t>hat is, it reflects a lack of skill acquisition.</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5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An important practice for reviewing this data and planning for tiered decision-making is to consider both the T-score and Descriptive range results for students. </a:t>
            </a:r>
            <a:r>
              <a:rPr lang="en-US" sz="1800" dirty="0">
                <a:effectLst/>
                <a:latin typeface="Aptos" panose="020B0004020202020204" pitchFamily="34" charset="0"/>
                <a:ea typeface="MS Mincho" panose="02020609040205080304" pitchFamily="49" charset="-128"/>
                <a:cs typeface="Arial" panose="020B0604020202020204" pitchFamily="34" charset="0"/>
              </a:rPr>
              <a:t>Based on a normal distribution of scores, we can anticipate that the majority of students should be in the Typical range (68%), with about equal amounts of students in both the Strength and Need Instruction (16% for each).</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7</a:t>
            </a:fld>
            <a:endParaRPr lang="en-US"/>
          </a:p>
        </p:txBody>
      </p:sp>
    </p:spTree>
    <p:extLst>
      <p:ext uri="{BB962C8B-B14F-4D97-AF65-F5344CB8AC3E}">
        <p14:creationId xmlns:p14="http://schemas.microsoft.com/office/powerpoint/2010/main" val="208267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20252E"/>
                </a:solidFill>
                <a:effectLst/>
              </a:rPr>
              <a:t>Talking Points:</a:t>
            </a:r>
          </a:p>
          <a:p>
            <a:pPr marL="171450" indent="-171450">
              <a:buFont typeface="Arial" panose="020B0604020202020204" pitchFamily="34" charset="0"/>
              <a:buChar char="•"/>
            </a:pPr>
            <a:r>
              <a:rPr lang="en-US" b="0" i="0" dirty="0">
                <a:solidFill>
                  <a:srgbClr val="20252E"/>
                </a:solidFill>
                <a:effectLst/>
              </a:rPr>
              <a:t>We are going to dive into how to access DESSA data. </a:t>
            </a:r>
          </a:p>
          <a:p>
            <a:pPr marL="171450" indent="-171450">
              <a:buFont typeface="Arial" panose="020B0604020202020204" pitchFamily="34" charset="0"/>
              <a:buChar char="•"/>
            </a:pPr>
            <a:r>
              <a:rPr lang="en-US" b="0" i="0" dirty="0">
                <a:solidFill>
                  <a:srgbClr val="20252E"/>
                </a:solidFill>
                <a:effectLst/>
              </a:rPr>
              <a:t>To get started, please login to your DESSA System Educator Portal. During this training, you’ll follow along in your Educator Portal and then you’ll have time to view the results for the specific reports that we review together.</a:t>
            </a:r>
          </a:p>
          <a:p>
            <a:pPr marL="0" indent="0">
              <a:buFont typeface="Arial" panose="020B0604020202020204" pitchFamily="34" charset="0"/>
              <a:buNone/>
            </a:pPr>
            <a:r>
              <a:rPr lang="en-US" b="0" i="1" dirty="0">
                <a:solidFill>
                  <a:srgbClr val="20252E"/>
                </a:solidFill>
                <a:effectLst/>
              </a:rPr>
              <a:t>(Provide a moment for attendees to login)</a:t>
            </a:r>
            <a:endParaRPr lang="en-US" b="0" i="1" dirty="0"/>
          </a:p>
          <a:p>
            <a:pPr>
              <a:buFont typeface="Arial" panose="020B0604020202020204" pitchFamily="34" charset="0"/>
              <a:buChar char="•"/>
            </a:pPr>
            <a:endParaRPr lang="en-US" b="1" i="0" dirty="0">
              <a:solidFill>
                <a:srgbClr val="20252E"/>
              </a:solidFill>
              <a:effectLst/>
            </a:endParaRPr>
          </a:p>
          <a:p>
            <a:pPr>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8</a:t>
            </a:fld>
            <a:endParaRPr lang="en-US"/>
          </a:p>
        </p:txBody>
      </p:sp>
    </p:spTree>
    <p:extLst>
      <p:ext uri="{BB962C8B-B14F-4D97-AF65-F5344CB8AC3E}">
        <p14:creationId xmlns:p14="http://schemas.microsoft.com/office/powerpoint/2010/main" val="185864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tab pos="457200" algn="l"/>
              </a:tabLst>
              <a:defRPr/>
            </a:pPr>
            <a:r>
              <a:rPr lang="en-US" b="1" i="0" dirty="0">
                <a:solidFill>
                  <a:srgbClr val="20252E"/>
                </a:solidFill>
                <a:effectLst/>
              </a:rPr>
              <a:t>Talking Points:</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tab pos="457200" algn="l"/>
              </a:tabLst>
              <a:defRPr/>
            </a:pPr>
            <a:r>
              <a:rPr lang="en-US" dirty="0"/>
              <a:t>There are a few starting points for accessing collected data in the DESSA System. </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tab pos="457200" algn="l"/>
              </a:tabLst>
              <a:defRPr/>
            </a:pPr>
            <a:r>
              <a:rPr lang="en-US" dirty="0"/>
              <a:t>We’ll start by looking at what data is available on the Dashboard when you first login to the Educator Portal.</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tab pos="457200" algn="l"/>
              </a:tabLst>
              <a:defRPr/>
            </a:pPr>
            <a:r>
              <a:rPr lang="en-US" dirty="0"/>
              <a:t>The data on the dashboard is reflective of the current or most recent rating window and as more readings are completed, the results will be reflected in the bar graph here. </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tab pos="457200" algn="l"/>
              </a:tabLst>
              <a:defRPr/>
            </a:pPr>
            <a:r>
              <a:rPr lang="en-US" dirty="0"/>
              <a:t>The available data will depend on the user role:</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tab pos="457200" algn="l"/>
              </a:tabLst>
              <a:defRPr/>
            </a:pPr>
            <a:r>
              <a:rPr lang="en-US" b="1" dirty="0"/>
              <a:t>Site Leaders, </a:t>
            </a:r>
            <a:r>
              <a:rPr lang="en-US" dirty="0"/>
              <a:t>which are typically administrators, specialists, and other school-based leaders, will have access to data across a site/school. These user roles can see a timeline of the designated rating windows on the left, the distribution of descriptive range results in the bar graph visual on the right, and a grade level comparison of the descriptive range results below.</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tab pos="457200" algn="l"/>
              </a:tabLst>
              <a:defRPr/>
            </a:pPr>
            <a:r>
              <a:rPr lang="en-US" b="1" dirty="0"/>
              <a:t>Educators (Raters)</a:t>
            </a:r>
            <a:r>
              <a:rPr lang="en-US" dirty="0"/>
              <a:t>: are the staff that complete ratings for their assigned roster of students. On the dashboard, the results for completed ratings are viewable in the pie chart on the left. On the right, there is a preview of classroom strategies resources. If the rater completed any full assessments, the competency t-score results will be available in a table below. </a:t>
            </a:r>
          </a:p>
          <a:p>
            <a:endParaRPr lang="en-US" dirty="0"/>
          </a:p>
        </p:txBody>
      </p:sp>
      <p:sp>
        <p:nvSpPr>
          <p:cNvPr id="4" name="Slide Number Placeholder 3"/>
          <p:cNvSpPr>
            <a:spLocks noGrp="1"/>
          </p:cNvSpPr>
          <p:nvPr>
            <p:ph type="sldNum" sz="quarter" idx="5"/>
          </p:nvPr>
        </p:nvSpPr>
        <p:spPr/>
        <p:txBody>
          <a:bodyPr/>
          <a:lstStyle/>
          <a:p>
            <a:fld id="{F48421BB-A003-3F4F-9B85-D56C23132542}" type="slidenum">
              <a:rPr lang="en-US" smtClean="0"/>
              <a:t>9</a:t>
            </a:fld>
            <a:endParaRPr lang="en-US"/>
          </a:p>
        </p:txBody>
      </p:sp>
    </p:spTree>
    <p:extLst>
      <p:ext uri="{BB962C8B-B14F-4D97-AF65-F5344CB8AC3E}">
        <p14:creationId xmlns:p14="http://schemas.microsoft.com/office/powerpoint/2010/main" val="4026519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rgbClr val="0032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0539E0-2845-43AB-F1EC-B958F361448A}"/>
              </a:ext>
            </a:extLst>
          </p:cNvPr>
          <p:cNvSpPr>
            <a:spLocks noGrp="1"/>
          </p:cNvSpPr>
          <p:nvPr>
            <p:ph type="ctrTitle"/>
          </p:nvPr>
        </p:nvSpPr>
        <p:spPr>
          <a:xfrm>
            <a:off x="1524000" y="1122363"/>
            <a:ext cx="9144000" cy="2387600"/>
          </a:xfrm>
        </p:spPr>
        <p:txBody>
          <a:bodyPr anchor="b">
            <a:normAutofit/>
          </a:bodyPr>
          <a:lstStyle>
            <a:lvl1pPr algn="ctr">
              <a:defRPr sz="5500">
                <a:solidFill>
                  <a:srgbClr val="FFF8EB"/>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3" name="Subtítulo 2">
            <a:extLst>
              <a:ext uri="{FF2B5EF4-FFF2-40B4-BE49-F238E27FC236}">
                <a16:creationId xmlns:a16="http://schemas.microsoft.com/office/drawing/2014/main" id="{76F8E8A8-C6AD-B6D5-1EBB-A3D96D0AF71B}"/>
              </a:ext>
            </a:extLst>
          </p:cNvPr>
          <p:cNvSpPr>
            <a:spLocks noGrp="1"/>
          </p:cNvSpPr>
          <p:nvPr>
            <p:ph type="subTitle" idx="1"/>
          </p:nvPr>
        </p:nvSpPr>
        <p:spPr>
          <a:xfrm>
            <a:off x="1524000" y="3602038"/>
            <a:ext cx="9144000" cy="1655762"/>
          </a:xfrm>
        </p:spPr>
        <p:txBody>
          <a:bodyPr/>
          <a:lstStyle>
            <a:lvl1pPr marL="0" indent="0" algn="ctr">
              <a:buNone/>
              <a:defRPr sz="2400">
                <a:solidFill>
                  <a:srgbClr val="FFF8E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FI"/>
          </a:p>
        </p:txBody>
      </p:sp>
      <p:sp>
        <p:nvSpPr>
          <p:cNvPr id="11" name="Marcador de texto 3">
            <a:extLst>
              <a:ext uri="{FF2B5EF4-FFF2-40B4-BE49-F238E27FC236}">
                <a16:creationId xmlns:a16="http://schemas.microsoft.com/office/drawing/2014/main" id="{52091383-E9D5-EBBE-88D2-951572A53ADF}"/>
              </a:ext>
            </a:extLst>
          </p:cNvPr>
          <p:cNvSpPr>
            <a:spLocks noGrp="1"/>
          </p:cNvSpPr>
          <p:nvPr>
            <p:ph type="body" sz="half" idx="11" hasCustomPrompt="1"/>
          </p:nvPr>
        </p:nvSpPr>
        <p:spPr>
          <a:xfrm>
            <a:off x="5234754" y="6371432"/>
            <a:ext cx="1564671" cy="192053"/>
          </a:xfrm>
        </p:spPr>
        <p:txBody>
          <a:bodyPr>
            <a:normAutofit/>
          </a:bodyPr>
          <a:lstStyle>
            <a:lvl1pPr marL="0" indent="0" algn="ctr">
              <a:buNone/>
              <a:defRPr sz="900">
                <a:solidFill>
                  <a:srgbClr val="5BD8B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7" name="Imagen 6">
            <a:extLst>
              <a:ext uri="{FF2B5EF4-FFF2-40B4-BE49-F238E27FC236}">
                <a16:creationId xmlns:a16="http://schemas.microsoft.com/office/drawing/2014/main" id="{61B425AD-FB63-C6DC-EB42-78BA16BAF3BF}"/>
              </a:ext>
            </a:extLst>
          </p:cNvPr>
          <p:cNvPicPr>
            <a:picLocks noChangeAspect="1"/>
          </p:cNvPicPr>
          <p:nvPr userDrawn="1"/>
        </p:nvPicPr>
        <p:blipFill>
          <a:blip r:embed="rId2"/>
          <a:stretch>
            <a:fillRect/>
          </a:stretch>
        </p:blipFill>
        <p:spPr>
          <a:xfrm>
            <a:off x="629477" y="638399"/>
            <a:ext cx="1567313" cy="483964"/>
          </a:xfrm>
          <a:prstGeom prst="rect">
            <a:avLst/>
          </a:prstGeom>
        </p:spPr>
      </p:pic>
    </p:spTree>
    <p:extLst>
      <p:ext uri="{BB962C8B-B14F-4D97-AF65-F5344CB8AC3E}">
        <p14:creationId xmlns:p14="http://schemas.microsoft.com/office/powerpoint/2010/main" val="225389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B30994F9-B842-75A8-DA28-CA69A50DA2C4}"/>
              </a:ext>
            </a:extLst>
          </p:cNvPr>
          <p:cNvSpPr>
            <a:spLocks noGrp="1"/>
          </p:cNvSpPr>
          <p:nvPr>
            <p:ph type="pic" idx="1"/>
          </p:nvPr>
        </p:nvSpPr>
        <p:spPr>
          <a:xfrm>
            <a:off x="5965266" y="1395882"/>
            <a:ext cx="5390121" cy="38476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FI"/>
          </a:p>
        </p:txBody>
      </p:sp>
      <p:sp>
        <p:nvSpPr>
          <p:cNvPr id="8" name="Rectángulo 7">
            <a:extLst>
              <a:ext uri="{FF2B5EF4-FFF2-40B4-BE49-F238E27FC236}">
                <a16:creationId xmlns:a16="http://schemas.microsoft.com/office/drawing/2014/main" id="{0AB7C22B-014D-F97B-E6D4-C072EC20245C}"/>
              </a:ext>
            </a:extLst>
          </p:cNvPr>
          <p:cNvSpPr/>
          <p:nvPr userDrawn="1"/>
        </p:nvSpPr>
        <p:spPr>
          <a:xfrm>
            <a:off x="1" y="0"/>
            <a:ext cx="5183188" cy="6858000"/>
          </a:xfrm>
          <a:prstGeom prst="rect">
            <a:avLst/>
          </a:prstGeom>
          <a:solidFill>
            <a:srgbClr val="FFC34A">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30E13686-348F-B406-F743-FA3277273401}"/>
              </a:ext>
            </a:extLst>
          </p:cNvPr>
          <p:cNvSpPr>
            <a:spLocks noGrp="1"/>
          </p:cNvSpPr>
          <p:nvPr>
            <p:ph type="title"/>
          </p:nvPr>
        </p:nvSpPr>
        <p:spPr>
          <a:xfrm>
            <a:off x="839788" y="1395883"/>
            <a:ext cx="3932237" cy="1600200"/>
          </a:xfrm>
        </p:spPr>
        <p:txBody>
          <a:bodyPr anchor="b"/>
          <a:lstStyle>
            <a:lvl1pPr>
              <a:defRPr sz="3200" b="1" i="0">
                <a:solidFill>
                  <a:srgbClr val="00325E"/>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11" name="Marcador de texto 3">
            <a:extLst>
              <a:ext uri="{FF2B5EF4-FFF2-40B4-BE49-F238E27FC236}">
                <a16:creationId xmlns:a16="http://schemas.microsoft.com/office/drawing/2014/main" id="{88B2BDA0-316F-EE47-2838-C66E41624753}"/>
              </a:ext>
            </a:extLst>
          </p:cNvPr>
          <p:cNvSpPr>
            <a:spLocks noGrp="1"/>
          </p:cNvSpPr>
          <p:nvPr>
            <p:ph type="body" sz="half" idx="2"/>
          </p:nvPr>
        </p:nvSpPr>
        <p:spPr>
          <a:xfrm>
            <a:off x="839788" y="3493004"/>
            <a:ext cx="3932237" cy="956025"/>
          </a:xfrm>
        </p:spPr>
        <p:txBody>
          <a:bodyPr/>
          <a:lstStyle>
            <a:lvl1pPr marL="0" indent="0">
              <a:buNone/>
              <a:defRPr sz="16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Marcador de texto 3">
            <a:extLst>
              <a:ext uri="{FF2B5EF4-FFF2-40B4-BE49-F238E27FC236}">
                <a16:creationId xmlns:a16="http://schemas.microsoft.com/office/drawing/2014/main" id="{FC4EE8CA-4432-C737-E69E-F7059E222A0E}"/>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2" name="Imagen 1">
            <a:extLst>
              <a:ext uri="{FF2B5EF4-FFF2-40B4-BE49-F238E27FC236}">
                <a16:creationId xmlns:a16="http://schemas.microsoft.com/office/drawing/2014/main" id="{7C1BC7E4-C401-85B1-7425-118A9807AC09}"/>
              </a:ext>
            </a:extLst>
          </p:cNvPr>
          <p:cNvPicPr>
            <a:picLocks noChangeAspect="1"/>
          </p:cNvPicPr>
          <p:nvPr userDrawn="1"/>
        </p:nvPicPr>
        <p:blipFill>
          <a:blip r:embed="rId2"/>
          <a:stretch>
            <a:fillRect/>
          </a:stretch>
        </p:blipFill>
        <p:spPr>
          <a:xfrm>
            <a:off x="629476" y="670040"/>
            <a:ext cx="1132418" cy="349675"/>
          </a:xfrm>
          <a:prstGeom prst="rect">
            <a:avLst/>
          </a:prstGeom>
        </p:spPr>
      </p:pic>
      <p:pic>
        <p:nvPicPr>
          <p:cNvPr id="5" name="Picture 4">
            <a:extLst>
              <a:ext uri="{FF2B5EF4-FFF2-40B4-BE49-F238E27FC236}">
                <a16:creationId xmlns:a16="http://schemas.microsoft.com/office/drawing/2014/main" id="{66E1D6F1-79D7-C9FE-FF99-E0503F1887A2}"/>
              </a:ext>
            </a:extLst>
          </p:cNvPr>
          <p:cNvPicPr>
            <a:picLocks noChangeAspect="1"/>
          </p:cNvPicPr>
          <p:nvPr userDrawn="1"/>
        </p:nvPicPr>
        <p:blipFill>
          <a:blip r:embed="rId3"/>
          <a:stretch>
            <a:fillRect/>
          </a:stretch>
        </p:blipFill>
        <p:spPr>
          <a:xfrm>
            <a:off x="304091" y="6001354"/>
            <a:ext cx="4581418" cy="418495"/>
          </a:xfrm>
          <a:prstGeom prst="rect">
            <a:avLst/>
          </a:prstGeom>
        </p:spPr>
      </p:pic>
    </p:spTree>
    <p:extLst>
      <p:ext uri="{BB962C8B-B14F-4D97-AF65-F5344CB8AC3E}">
        <p14:creationId xmlns:p14="http://schemas.microsoft.com/office/powerpoint/2010/main" val="47985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Slide ">
    <p:bg>
      <p:bgPr>
        <a:solidFill>
          <a:srgbClr val="00325E"/>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7C10450-AC6B-E07A-EA0F-5A43B70CE0FB}"/>
              </a:ext>
            </a:extLst>
          </p:cNvPr>
          <p:cNvSpPr/>
          <p:nvPr userDrawn="1"/>
        </p:nvSpPr>
        <p:spPr>
          <a:xfrm>
            <a:off x="0" y="3936569"/>
            <a:ext cx="12191999" cy="2921431"/>
          </a:xfrm>
          <a:prstGeom prst="rect">
            <a:avLst/>
          </a:prstGeom>
          <a:solidFill>
            <a:srgbClr val="FFF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8EB"/>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3F63AE8D-5B57-1976-B75A-7A146B600FAA}"/>
              </a:ext>
            </a:extLst>
          </p:cNvPr>
          <p:cNvSpPr>
            <a:spLocks noGrp="1"/>
          </p:cNvSpPr>
          <p:nvPr>
            <p:ph type="title" hasCustomPrompt="1"/>
          </p:nvPr>
        </p:nvSpPr>
        <p:spPr>
          <a:xfrm>
            <a:off x="3228975" y="4474894"/>
            <a:ext cx="7615238" cy="397752"/>
          </a:xfrm>
        </p:spPr>
        <p:txBody>
          <a:bodyPr anchor="t" anchorCtr="0">
            <a:normAutofit/>
          </a:bodyPr>
          <a:lstStyle>
            <a:lvl1pPr>
              <a:defRPr sz="2800" b="1" i="0" cap="all" spc="100" baseline="0">
                <a:solidFill>
                  <a:srgbClr val="00325E"/>
                </a:solidFill>
                <a:latin typeface="Arial" panose="020B0604020202020204" pitchFamily="34" charset="0"/>
                <a:cs typeface="Arial" panose="020B0604020202020204" pitchFamily="34" charset="0"/>
              </a:defRPr>
            </a:lvl1pPr>
          </a:lstStyle>
          <a:p>
            <a:r>
              <a:rPr lang="es-ES" err="1"/>
              <a:t>Name</a:t>
            </a:r>
            <a:r>
              <a:rPr lang="es-ES"/>
              <a:t> </a:t>
            </a:r>
            <a:r>
              <a:rPr lang="es-ES" err="1"/>
              <a:t>Lastname</a:t>
            </a:r>
            <a:endParaRPr lang="es-FI"/>
          </a:p>
        </p:txBody>
      </p:sp>
      <p:sp>
        <p:nvSpPr>
          <p:cNvPr id="9" name="Marcador de texto 3">
            <a:extLst>
              <a:ext uri="{FF2B5EF4-FFF2-40B4-BE49-F238E27FC236}">
                <a16:creationId xmlns:a16="http://schemas.microsoft.com/office/drawing/2014/main" id="{3589ABDD-2A43-C7AB-D33D-A8F1E71F14AF}"/>
              </a:ext>
            </a:extLst>
          </p:cNvPr>
          <p:cNvSpPr>
            <a:spLocks noGrp="1"/>
          </p:cNvSpPr>
          <p:nvPr>
            <p:ph type="body" sz="half" idx="2" hasCustomPrompt="1"/>
          </p:nvPr>
        </p:nvSpPr>
        <p:spPr>
          <a:xfrm>
            <a:off x="3692947" y="5278075"/>
            <a:ext cx="5349997" cy="257673"/>
          </a:xfrm>
        </p:spPr>
        <p:txBody>
          <a:bodyPr>
            <a:normAutofit/>
          </a:bodyPr>
          <a:lstStyle>
            <a:lvl1pPr marL="0" indent="0">
              <a:buNone/>
              <a:defRPr sz="15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err="1"/>
              <a:t>Email@email.com</a:t>
            </a:r>
            <a:endParaRPr lang="es-ES"/>
          </a:p>
        </p:txBody>
      </p:sp>
      <p:sp>
        <p:nvSpPr>
          <p:cNvPr id="10" name="Marcador de texto 3">
            <a:extLst>
              <a:ext uri="{FF2B5EF4-FFF2-40B4-BE49-F238E27FC236}">
                <a16:creationId xmlns:a16="http://schemas.microsoft.com/office/drawing/2014/main" id="{29DC1D1B-63B9-FCCF-A326-09EFB4780220}"/>
              </a:ext>
            </a:extLst>
          </p:cNvPr>
          <p:cNvSpPr>
            <a:spLocks noGrp="1"/>
          </p:cNvSpPr>
          <p:nvPr>
            <p:ph type="body" sz="half" idx="10" hasCustomPrompt="1"/>
          </p:nvPr>
        </p:nvSpPr>
        <p:spPr>
          <a:xfrm>
            <a:off x="3692947" y="5684490"/>
            <a:ext cx="5349997" cy="257673"/>
          </a:xfrm>
        </p:spPr>
        <p:txBody>
          <a:bodyPr>
            <a:normAutofit/>
          </a:bodyPr>
          <a:lstStyle>
            <a:lvl1pPr marL="0" indent="0">
              <a:buNone/>
              <a:defRPr sz="15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1 - 123 - 1234567</a:t>
            </a:r>
          </a:p>
        </p:txBody>
      </p:sp>
      <p:sp>
        <p:nvSpPr>
          <p:cNvPr id="12" name="Marcador de texto 3">
            <a:extLst>
              <a:ext uri="{FF2B5EF4-FFF2-40B4-BE49-F238E27FC236}">
                <a16:creationId xmlns:a16="http://schemas.microsoft.com/office/drawing/2014/main" id="{9B92E2C2-5F19-5DC9-D902-E3B3D3381C8D}"/>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sp>
        <p:nvSpPr>
          <p:cNvPr id="13" name="Elipse 12">
            <a:extLst>
              <a:ext uri="{FF2B5EF4-FFF2-40B4-BE49-F238E27FC236}">
                <a16:creationId xmlns:a16="http://schemas.microsoft.com/office/drawing/2014/main" id="{A9C42249-F5BB-FE30-5D2B-DFBC05776D4C}"/>
              </a:ext>
            </a:extLst>
          </p:cNvPr>
          <p:cNvSpPr/>
          <p:nvPr userDrawn="1"/>
        </p:nvSpPr>
        <p:spPr>
          <a:xfrm>
            <a:off x="3287472" y="5278074"/>
            <a:ext cx="295516" cy="29551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a:extLst>
              <a:ext uri="{FF2B5EF4-FFF2-40B4-BE49-F238E27FC236}">
                <a16:creationId xmlns:a16="http://schemas.microsoft.com/office/drawing/2014/main" id="{7840E29A-28EB-3616-ACA6-48EB054FB465}"/>
              </a:ext>
            </a:extLst>
          </p:cNvPr>
          <p:cNvPicPr>
            <a:picLocks noChangeAspect="1"/>
          </p:cNvPicPr>
          <p:nvPr userDrawn="1"/>
        </p:nvPicPr>
        <p:blipFill>
          <a:blip r:embed="rId2"/>
          <a:stretch>
            <a:fillRect/>
          </a:stretch>
        </p:blipFill>
        <p:spPr>
          <a:xfrm>
            <a:off x="3362912" y="5368931"/>
            <a:ext cx="141987" cy="105346"/>
          </a:xfrm>
          <a:prstGeom prst="rect">
            <a:avLst/>
          </a:prstGeom>
        </p:spPr>
      </p:pic>
      <p:sp>
        <p:nvSpPr>
          <p:cNvPr id="16" name="Elipse 15">
            <a:extLst>
              <a:ext uri="{FF2B5EF4-FFF2-40B4-BE49-F238E27FC236}">
                <a16:creationId xmlns:a16="http://schemas.microsoft.com/office/drawing/2014/main" id="{BCFB8B9B-5C05-2754-BF56-4CDC639B6398}"/>
              </a:ext>
            </a:extLst>
          </p:cNvPr>
          <p:cNvSpPr/>
          <p:nvPr userDrawn="1"/>
        </p:nvSpPr>
        <p:spPr>
          <a:xfrm>
            <a:off x="3287472" y="5676770"/>
            <a:ext cx="295516" cy="29551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redondeado 17">
            <a:extLst>
              <a:ext uri="{FF2B5EF4-FFF2-40B4-BE49-F238E27FC236}">
                <a16:creationId xmlns:a16="http://schemas.microsoft.com/office/drawing/2014/main" id="{C8975D69-9A29-89CA-7689-0EFF6F622457}"/>
              </a:ext>
            </a:extLst>
          </p:cNvPr>
          <p:cNvSpPr/>
          <p:nvPr userDrawn="1"/>
        </p:nvSpPr>
        <p:spPr>
          <a:xfrm>
            <a:off x="3287472" y="5051411"/>
            <a:ext cx="1245705" cy="4686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n 19">
            <a:extLst>
              <a:ext uri="{FF2B5EF4-FFF2-40B4-BE49-F238E27FC236}">
                <a16:creationId xmlns:a16="http://schemas.microsoft.com/office/drawing/2014/main" id="{3E4CBB12-B5E9-401A-BC22-BB48224CB16F}"/>
              </a:ext>
            </a:extLst>
          </p:cNvPr>
          <p:cNvPicPr>
            <a:picLocks noChangeAspect="1"/>
          </p:cNvPicPr>
          <p:nvPr userDrawn="1"/>
        </p:nvPicPr>
        <p:blipFill>
          <a:blip r:embed="rId3"/>
          <a:stretch>
            <a:fillRect/>
          </a:stretch>
        </p:blipFill>
        <p:spPr>
          <a:xfrm>
            <a:off x="3362912" y="5753391"/>
            <a:ext cx="141986" cy="141986"/>
          </a:xfrm>
          <a:prstGeom prst="rect">
            <a:avLst/>
          </a:prstGeom>
        </p:spPr>
      </p:pic>
      <p:pic>
        <p:nvPicPr>
          <p:cNvPr id="4" name="Picture 3" descr="A white square with a black background&#10;&#10;Description automatically generated">
            <a:extLst>
              <a:ext uri="{FF2B5EF4-FFF2-40B4-BE49-F238E27FC236}">
                <a16:creationId xmlns:a16="http://schemas.microsoft.com/office/drawing/2014/main" id="{BAEB208C-6A0E-244B-B60B-208F445AD44B}"/>
              </a:ext>
            </a:extLst>
          </p:cNvPr>
          <p:cNvPicPr>
            <a:picLocks noChangeAspect="1"/>
          </p:cNvPicPr>
          <p:nvPr userDrawn="1"/>
        </p:nvPicPr>
        <p:blipFill>
          <a:blip r:embed="rId4">
            <a:alphaModFix amt="24000"/>
          </a:blip>
          <a:stretch>
            <a:fillRect/>
          </a:stretch>
        </p:blipFill>
        <p:spPr>
          <a:xfrm>
            <a:off x="298404" y="-543481"/>
            <a:ext cx="4856934" cy="4856934"/>
          </a:xfrm>
          <a:prstGeom prst="rect">
            <a:avLst/>
          </a:prstGeom>
        </p:spPr>
      </p:pic>
      <p:sp>
        <p:nvSpPr>
          <p:cNvPr id="21" name="Rectángulo redondeado 20">
            <a:extLst>
              <a:ext uri="{FF2B5EF4-FFF2-40B4-BE49-F238E27FC236}">
                <a16:creationId xmlns:a16="http://schemas.microsoft.com/office/drawing/2014/main" id="{26220717-BB0B-85F6-3D54-22914931A733}"/>
              </a:ext>
            </a:extLst>
          </p:cNvPr>
          <p:cNvSpPr/>
          <p:nvPr userDrawn="1"/>
        </p:nvSpPr>
        <p:spPr>
          <a:xfrm>
            <a:off x="773579" y="2652331"/>
            <a:ext cx="1953292" cy="2422511"/>
          </a:xfrm>
          <a:prstGeom prst="roundRect">
            <a:avLst>
              <a:gd name="adj" fmla="val 13323"/>
            </a:avLst>
          </a:prstGeom>
          <a:solidFill>
            <a:srgbClr val="FFC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arcador de posición de imagen 22">
            <a:extLst>
              <a:ext uri="{FF2B5EF4-FFF2-40B4-BE49-F238E27FC236}">
                <a16:creationId xmlns:a16="http://schemas.microsoft.com/office/drawing/2014/main" id="{52FADA5B-7811-7CF3-626F-1EE34710FF5E}"/>
              </a:ext>
            </a:extLst>
          </p:cNvPr>
          <p:cNvSpPr>
            <a:spLocks noGrp="1"/>
          </p:cNvSpPr>
          <p:nvPr>
            <p:ph type="pic" sz="quarter" idx="12"/>
          </p:nvPr>
        </p:nvSpPr>
        <p:spPr>
          <a:xfrm>
            <a:off x="926659" y="2800823"/>
            <a:ext cx="1647131" cy="2125525"/>
          </a:xfrm>
        </p:spPr>
        <p:txBody>
          <a:bodyPr>
            <a:normAutofit/>
          </a:bodyPr>
          <a:lstStyle>
            <a:lvl1pPr>
              <a:defRPr sz="2000"/>
            </a:lvl1pPr>
          </a:lstStyle>
          <a:p>
            <a:r>
              <a:rPr lang="en-US"/>
              <a:t>Click icon to add picture</a:t>
            </a:r>
          </a:p>
        </p:txBody>
      </p:sp>
      <p:pic>
        <p:nvPicPr>
          <p:cNvPr id="3" name="Imagen 2">
            <a:extLst>
              <a:ext uri="{FF2B5EF4-FFF2-40B4-BE49-F238E27FC236}">
                <a16:creationId xmlns:a16="http://schemas.microsoft.com/office/drawing/2014/main" id="{CAC10D5B-1289-AC26-FA4E-2A4BC37EBE19}"/>
              </a:ext>
            </a:extLst>
          </p:cNvPr>
          <p:cNvPicPr>
            <a:picLocks noChangeAspect="1"/>
          </p:cNvPicPr>
          <p:nvPr userDrawn="1"/>
        </p:nvPicPr>
        <p:blipFill>
          <a:blip r:embed="rId5"/>
          <a:stretch>
            <a:fillRect/>
          </a:stretch>
        </p:blipFill>
        <p:spPr>
          <a:xfrm>
            <a:off x="7581362" y="828110"/>
            <a:ext cx="3637165" cy="1123105"/>
          </a:xfrm>
          <a:prstGeom prst="rect">
            <a:avLst/>
          </a:prstGeom>
        </p:spPr>
      </p:pic>
    </p:spTree>
    <p:extLst>
      <p:ext uri="{BB962C8B-B14F-4D97-AF65-F5344CB8AC3E}">
        <p14:creationId xmlns:p14="http://schemas.microsoft.com/office/powerpoint/2010/main" val="183152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6997" y="356616"/>
            <a:ext cx="10921019" cy="914400"/>
          </a:xfrm>
        </p:spPr>
        <p:txBody>
          <a:bodyPr anchor="ctr" anchorCtr="0"/>
          <a:lstStyle>
            <a:lvl1pPr>
              <a:defRPr>
                <a:solidFill>
                  <a:srgbClr val="002060"/>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1747CFBC-223D-4296-AA84-92133F314531}" type="datetime1">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
        <p:nvSpPr>
          <p:cNvPr id="7" name="Text Placeholder 2">
            <a:extLst>
              <a:ext uri="{FF2B5EF4-FFF2-40B4-BE49-F238E27FC236}">
                <a16:creationId xmlns:a16="http://schemas.microsoft.com/office/drawing/2014/main" id="{560BD145-B52C-4CD2-BAFC-987C4FEFEF2C}"/>
              </a:ext>
            </a:extLst>
          </p:cNvPr>
          <p:cNvSpPr>
            <a:spLocks noGrp="1"/>
          </p:cNvSpPr>
          <p:nvPr>
            <p:ph idx="13"/>
          </p:nvPr>
        </p:nvSpPr>
        <p:spPr>
          <a:xfrm>
            <a:off x="636997" y="1747880"/>
            <a:ext cx="10941977" cy="4077567"/>
          </a:xfrm>
          <a:prstGeom prst="rect">
            <a:avLst/>
          </a:prstGeom>
        </p:spPr>
        <p:txBody>
          <a:bodyPr vert="horz" lIns="91440" tIns="45720" rIns="91440" bIns="45720" rtlCol="0">
            <a:normAutofit/>
          </a:bodyPr>
          <a:lstStyle>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984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solidFill>
          <a:srgbClr val="FFF8EC"/>
        </a:solidFill>
        <a:effectLst/>
      </p:bgPr>
    </p:bg>
    <p:spTree>
      <p:nvGrpSpPr>
        <p:cNvPr id="1" name=""/>
        <p:cNvGrpSpPr/>
        <p:nvPr/>
      </p:nvGrpSpPr>
      <p:grpSpPr>
        <a:xfrm>
          <a:off x="0" y="0"/>
          <a:ext cx="0" cy="0"/>
          <a:chOff x="0" y="0"/>
          <a:chExt cx="0" cy="0"/>
        </a:xfrm>
      </p:grpSpPr>
      <p:pic>
        <p:nvPicPr>
          <p:cNvPr id="13" name="Picture 12" descr="A green crescent moon with black background&#10;&#10;Description automatically generated">
            <a:extLst>
              <a:ext uri="{FF2B5EF4-FFF2-40B4-BE49-F238E27FC236}">
                <a16:creationId xmlns:a16="http://schemas.microsoft.com/office/drawing/2014/main" id="{235535AD-1809-D9EB-FF37-9B05B745F4DB}"/>
              </a:ext>
            </a:extLst>
          </p:cNvPr>
          <p:cNvPicPr>
            <a:picLocks noChangeAspect="1"/>
          </p:cNvPicPr>
          <p:nvPr userDrawn="1"/>
        </p:nvPicPr>
        <p:blipFill>
          <a:blip r:embed="rId2">
            <a:alphaModFix amt="23000"/>
          </a:blip>
          <a:stretch>
            <a:fillRect/>
          </a:stretch>
        </p:blipFill>
        <p:spPr>
          <a:xfrm rot="18030488">
            <a:off x="4636754" y="961017"/>
            <a:ext cx="2760668" cy="5486391"/>
          </a:xfrm>
          <a:prstGeom prst="rect">
            <a:avLst/>
          </a:prstGeom>
        </p:spPr>
      </p:pic>
      <p:sp>
        <p:nvSpPr>
          <p:cNvPr id="2" name="Título 1">
            <a:extLst>
              <a:ext uri="{FF2B5EF4-FFF2-40B4-BE49-F238E27FC236}">
                <a16:creationId xmlns:a16="http://schemas.microsoft.com/office/drawing/2014/main" id="{080539E0-2845-43AB-F1EC-B958F361448A}"/>
              </a:ext>
            </a:extLst>
          </p:cNvPr>
          <p:cNvSpPr>
            <a:spLocks noGrp="1"/>
          </p:cNvSpPr>
          <p:nvPr>
            <p:ph type="ctrTitle"/>
          </p:nvPr>
        </p:nvSpPr>
        <p:spPr>
          <a:xfrm>
            <a:off x="1524000" y="1122363"/>
            <a:ext cx="9144000" cy="2387600"/>
          </a:xfrm>
        </p:spPr>
        <p:txBody>
          <a:bodyPr anchor="b">
            <a:normAutofit/>
          </a:bodyPr>
          <a:lstStyle>
            <a:lvl1pPr algn="ctr">
              <a:defRPr sz="5500">
                <a:solidFill>
                  <a:srgbClr val="00325E"/>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3" name="Subtítulo 2">
            <a:extLst>
              <a:ext uri="{FF2B5EF4-FFF2-40B4-BE49-F238E27FC236}">
                <a16:creationId xmlns:a16="http://schemas.microsoft.com/office/drawing/2014/main" id="{76F8E8A8-C6AD-B6D5-1EBB-A3D96D0AF71B}"/>
              </a:ext>
            </a:extLst>
          </p:cNvPr>
          <p:cNvSpPr>
            <a:spLocks noGrp="1"/>
          </p:cNvSpPr>
          <p:nvPr>
            <p:ph type="subTitle" idx="1"/>
          </p:nvPr>
        </p:nvSpPr>
        <p:spPr>
          <a:xfrm>
            <a:off x="1524000" y="3602038"/>
            <a:ext cx="9144000" cy="1655762"/>
          </a:xfrm>
        </p:spPr>
        <p:txBody>
          <a:bodyPr/>
          <a:lstStyle>
            <a:lvl1pPr marL="0" indent="0" algn="ctr">
              <a:buNone/>
              <a:defRPr sz="2400">
                <a:solidFill>
                  <a:srgbClr val="00325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FI"/>
          </a:p>
        </p:txBody>
      </p:sp>
      <p:sp>
        <p:nvSpPr>
          <p:cNvPr id="7" name="Marcador de texto 3">
            <a:extLst>
              <a:ext uri="{FF2B5EF4-FFF2-40B4-BE49-F238E27FC236}">
                <a16:creationId xmlns:a16="http://schemas.microsoft.com/office/drawing/2014/main" id="{2D6A0577-BC5B-A562-1C80-02C393DA7AE7}"/>
              </a:ext>
            </a:extLst>
          </p:cNvPr>
          <p:cNvSpPr>
            <a:spLocks noGrp="1"/>
          </p:cNvSpPr>
          <p:nvPr>
            <p:ph type="body" sz="half" idx="11" hasCustomPrompt="1"/>
          </p:nvPr>
        </p:nvSpPr>
        <p:spPr>
          <a:xfrm>
            <a:off x="5234754" y="6371432"/>
            <a:ext cx="1564671" cy="192053"/>
          </a:xfrm>
        </p:spPr>
        <p:txBody>
          <a:bodyPr>
            <a:normAutofit/>
          </a:bodyPr>
          <a:lstStyle>
            <a:lvl1pPr marL="0" indent="0" algn="ctr">
              <a:buNone/>
              <a:defRPr sz="9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9" name="Picture 8" descr="A blue and green text on a black background&#10;&#10;Description automatically generated">
            <a:extLst>
              <a:ext uri="{FF2B5EF4-FFF2-40B4-BE49-F238E27FC236}">
                <a16:creationId xmlns:a16="http://schemas.microsoft.com/office/drawing/2014/main" id="{B78D8DC7-CAD1-5181-FA99-8810AE3BE60A}"/>
              </a:ext>
            </a:extLst>
          </p:cNvPr>
          <p:cNvPicPr>
            <a:picLocks noChangeAspect="1"/>
          </p:cNvPicPr>
          <p:nvPr userDrawn="1"/>
        </p:nvPicPr>
        <p:blipFill>
          <a:blip r:embed="rId3"/>
          <a:stretch>
            <a:fillRect/>
          </a:stretch>
        </p:blipFill>
        <p:spPr>
          <a:xfrm>
            <a:off x="739775" y="352426"/>
            <a:ext cx="1568450" cy="482600"/>
          </a:xfrm>
          <a:prstGeom prst="rect">
            <a:avLst/>
          </a:prstGeom>
        </p:spPr>
      </p:pic>
    </p:spTree>
    <p:extLst>
      <p:ext uri="{BB962C8B-B14F-4D97-AF65-F5344CB8AC3E}">
        <p14:creationId xmlns:p14="http://schemas.microsoft.com/office/powerpoint/2010/main" val="42003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A6BF58-A313-DED9-11C3-239A8C8743B1}"/>
              </a:ext>
            </a:extLst>
          </p:cNvPr>
          <p:cNvSpPr/>
          <p:nvPr userDrawn="1"/>
        </p:nvSpPr>
        <p:spPr>
          <a:xfrm>
            <a:off x="0" y="0"/>
            <a:ext cx="12192000" cy="1690688"/>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79D1D-B459-79E8-C53D-57A2992FEC12}"/>
              </a:ext>
            </a:extLst>
          </p:cNvPr>
          <p:cNvSpPr>
            <a:spLocks noGrp="1"/>
          </p:cNvSpPr>
          <p:nvPr>
            <p:ph type="title"/>
          </p:nvPr>
        </p:nvSpPr>
        <p:spPr>
          <a:xfrm>
            <a:off x="1278648" y="511969"/>
            <a:ext cx="10138651" cy="986631"/>
          </a:xfrm>
        </p:spPr>
        <p:txBody>
          <a:bodyPr anchor="t" anchorCtr="0">
            <a:normAutofit/>
          </a:bodyPr>
          <a:lstStyle>
            <a:lvl1pPr>
              <a:defRPr sz="3000">
                <a:solidFill>
                  <a:schemeClr val="bg1"/>
                </a:solidFill>
              </a:defRPr>
            </a:lvl1pPr>
          </a:lstStyle>
          <a:p>
            <a:r>
              <a:rPr lang="en-US"/>
              <a:t>Click to edit Master title style</a:t>
            </a:r>
            <a:endParaRPr lang="es-FI"/>
          </a:p>
        </p:txBody>
      </p:sp>
      <p:sp>
        <p:nvSpPr>
          <p:cNvPr id="3" name="Marcador de contenido 2">
            <a:extLst>
              <a:ext uri="{FF2B5EF4-FFF2-40B4-BE49-F238E27FC236}">
                <a16:creationId xmlns:a16="http://schemas.microsoft.com/office/drawing/2014/main" id="{08E702E6-E91B-78C1-E23D-63A6E97461CF}"/>
              </a:ext>
            </a:extLst>
          </p:cNvPr>
          <p:cNvSpPr>
            <a:spLocks noGrp="1"/>
          </p:cNvSpPr>
          <p:nvPr>
            <p:ph idx="1"/>
          </p:nvPr>
        </p:nvSpPr>
        <p:spPr>
          <a:xfrm>
            <a:off x="838200" y="2278857"/>
            <a:ext cx="10515600" cy="3898106"/>
          </a:xfrm>
        </p:spPr>
        <p:txBody>
          <a:bodyPr/>
          <a:lstStyle>
            <a:lvl1pPr>
              <a:buClr>
                <a:schemeClr val="accent2"/>
              </a:buClr>
              <a:defRPr sz="2400"/>
            </a:lvl1pPr>
            <a:lvl2pPr>
              <a:buClr>
                <a:schemeClr val="accent2"/>
              </a:buClr>
              <a:defRPr sz="2000"/>
            </a:lvl2pPr>
            <a:lvl3pPr>
              <a:buClr>
                <a:schemeClr val="accent2"/>
              </a:buClr>
              <a:defRPr sz="1600"/>
            </a:lvl3pPr>
            <a:lvl4pPr>
              <a:buClr>
                <a:schemeClr val="accent2"/>
              </a:buClr>
              <a:defRPr sz="1200"/>
            </a:lvl4pPr>
            <a:lvl5pPr>
              <a:buClr>
                <a:schemeClr val="accent2"/>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1" name="Marcador de texto 3">
            <a:extLst>
              <a:ext uri="{FF2B5EF4-FFF2-40B4-BE49-F238E27FC236}">
                <a16:creationId xmlns:a16="http://schemas.microsoft.com/office/drawing/2014/main" id="{9433090C-E243-6C9A-B6D1-D0ECB2357AAF}"/>
              </a:ext>
            </a:extLst>
          </p:cNvPr>
          <p:cNvSpPr>
            <a:spLocks noGrp="1"/>
          </p:cNvSpPr>
          <p:nvPr>
            <p:ph type="body" sz="half" idx="2"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4" name="Imagen 13" descr="Forma&#10;&#10;Descripción generada automáticamente con confianza baja">
            <a:extLst>
              <a:ext uri="{FF2B5EF4-FFF2-40B4-BE49-F238E27FC236}">
                <a16:creationId xmlns:a16="http://schemas.microsoft.com/office/drawing/2014/main" id="{48C3DBCE-6501-6965-618E-E54C79EF721F}"/>
              </a:ext>
            </a:extLst>
          </p:cNvPr>
          <p:cNvPicPr>
            <a:picLocks noChangeAspect="1"/>
          </p:cNvPicPr>
          <p:nvPr userDrawn="1"/>
        </p:nvPicPr>
        <p:blipFill>
          <a:blip r:embed="rId2">
            <a:alphaModFix amt="4000"/>
          </a:blip>
          <a:stretch>
            <a:fillRect/>
          </a:stretch>
        </p:blipFill>
        <p:spPr>
          <a:xfrm>
            <a:off x="-142676" y="5972683"/>
            <a:ext cx="1132457" cy="1132457"/>
          </a:xfrm>
          <a:prstGeom prst="rect">
            <a:avLst/>
          </a:prstGeom>
        </p:spPr>
      </p:pic>
      <p:pic>
        <p:nvPicPr>
          <p:cNvPr id="6" name="Picture 5" descr="A white square with a black background&#10;&#10;Description automatically generated">
            <a:extLst>
              <a:ext uri="{FF2B5EF4-FFF2-40B4-BE49-F238E27FC236}">
                <a16:creationId xmlns:a16="http://schemas.microsoft.com/office/drawing/2014/main" id="{6130C7B4-4DB4-4027-ADDB-0D484EB1E956}"/>
              </a:ext>
            </a:extLst>
          </p:cNvPr>
          <p:cNvPicPr>
            <a:picLocks noChangeAspect="1"/>
          </p:cNvPicPr>
          <p:nvPr userDrawn="1"/>
        </p:nvPicPr>
        <p:blipFill>
          <a:blip r:embed="rId3"/>
          <a:stretch>
            <a:fillRect/>
          </a:stretch>
        </p:blipFill>
        <p:spPr>
          <a:xfrm>
            <a:off x="460462" y="475965"/>
            <a:ext cx="529319" cy="529319"/>
          </a:xfrm>
          <a:prstGeom prst="rect">
            <a:avLst/>
          </a:prstGeom>
        </p:spPr>
      </p:pic>
    </p:spTree>
    <p:extLst>
      <p:ext uri="{BB962C8B-B14F-4D97-AF65-F5344CB8AC3E}">
        <p14:creationId xmlns:p14="http://schemas.microsoft.com/office/powerpoint/2010/main" val="357138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A6BF58-A313-DED9-11C3-239A8C8743B1}"/>
              </a:ext>
            </a:extLst>
          </p:cNvPr>
          <p:cNvSpPr/>
          <p:nvPr userDrawn="1"/>
        </p:nvSpPr>
        <p:spPr>
          <a:xfrm>
            <a:off x="0" y="0"/>
            <a:ext cx="12192000" cy="1690688"/>
          </a:xfrm>
          <a:prstGeom prst="rect">
            <a:avLst/>
          </a:prstGeom>
          <a:solidFill>
            <a:srgbClr val="FFC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79D1D-B459-79E8-C53D-57A2992FEC12}"/>
              </a:ext>
            </a:extLst>
          </p:cNvPr>
          <p:cNvSpPr>
            <a:spLocks noGrp="1"/>
          </p:cNvSpPr>
          <p:nvPr>
            <p:ph type="title"/>
          </p:nvPr>
        </p:nvSpPr>
        <p:spPr>
          <a:xfrm>
            <a:off x="1278648" y="511969"/>
            <a:ext cx="10138651" cy="986631"/>
          </a:xfrm>
        </p:spPr>
        <p:txBody>
          <a:bodyPr anchor="t" anchorCtr="0">
            <a:normAutofit/>
          </a:bodyPr>
          <a:lstStyle>
            <a:lvl1pPr>
              <a:defRPr sz="3000">
                <a:solidFill>
                  <a:srgbClr val="00325E"/>
                </a:solidFill>
              </a:defRPr>
            </a:lvl1pPr>
          </a:lstStyle>
          <a:p>
            <a:r>
              <a:rPr lang="en-US"/>
              <a:t>Click to edit Master title style</a:t>
            </a:r>
            <a:endParaRPr lang="es-FI"/>
          </a:p>
        </p:txBody>
      </p:sp>
      <p:sp>
        <p:nvSpPr>
          <p:cNvPr id="3" name="Marcador de contenido 2">
            <a:extLst>
              <a:ext uri="{FF2B5EF4-FFF2-40B4-BE49-F238E27FC236}">
                <a16:creationId xmlns:a16="http://schemas.microsoft.com/office/drawing/2014/main" id="{08E702E6-E91B-78C1-E23D-63A6E97461CF}"/>
              </a:ext>
            </a:extLst>
          </p:cNvPr>
          <p:cNvSpPr>
            <a:spLocks noGrp="1"/>
          </p:cNvSpPr>
          <p:nvPr>
            <p:ph idx="1"/>
          </p:nvPr>
        </p:nvSpPr>
        <p:spPr>
          <a:xfrm>
            <a:off x="838200" y="2278857"/>
            <a:ext cx="10515600" cy="3898106"/>
          </a:xfrm>
        </p:spPr>
        <p:txBody>
          <a:bodyPr/>
          <a:lstStyle>
            <a:lvl1pPr>
              <a:buClr>
                <a:schemeClr val="accent6"/>
              </a:buClr>
              <a:defRPr sz="2400"/>
            </a:lvl1pPr>
            <a:lvl2pPr>
              <a:buClr>
                <a:schemeClr val="accent6"/>
              </a:buClr>
              <a:defRPr sz="2000"/>
            </a:lvl2pPr>
            <a:lvl3pPr>
              <a:buClr>
                <a:schemeClr val="accent6"/>
              </a:buClr>
              <a:defRPr sz="1600"/>
            </a:lvl3pPr>
            <a:lvl4pPr>
              <a:buClr>
                <a:schemeClr val="accent6"/>
              </a:buClr>
              <a:defRPr sz="1200"/>
            </a:lvl4pPr>
            <a:lvl5pPr>
              <a:buClr>
                <a:schemeClr val="accent6"/>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1" name="Marcador de texto 3">
            <a:extLst>
              <a:ext uri="{FF2B5EF4-FFF2-40B4-BE49-F238E27FC236}">
                <a16:creationId xmlns:a16="http://schemas.microsoft.com/office/drawing/2014/main" id="{9433090C-E243-6C9A-B6D1-D0ECB2357AAF}"/>
              </a:ext>
            </a:extLst>
          </p:cNvPr>
          <p:cNvSpPr>
            <a:spLocks noGrp="1"/>
          </p:cNvSpPr>
          <p:nvPr>
            <p:ph type="body" sz="half" idx="2"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4" name="Imagen 13" descr="Forma&#10;&#10;Descripción generada automáticamente con confianza baja">
            <a:extLst>
              <a:ext uri="{FF2B5EF4-FFF2-40B4-BE49-F238E27FC236}">
                <a16:creationId xmlns:a16="http://schemas.microsoft.com/office/drawing/2014/main" id="{48C3DBCE-6501-6965-618E-E54C79EF721F}"/>
              </a:ext>
            </a:extLst>
          </p:cNvPr>
          <p:cNvPicPr>
            <a:picLocks noChangeAspect="1"/>
          </p:cNvPicPr>
          <p:nvPr userDrawn="1"/>
        </p:nvPicPr>
        <p:blipFill>
          <a:blip r:embed="rId2">
            <a:alphaModFix amt="4000"/>
          </a:blip>
          <a:stretch>
            <a:fillRect/>
          </a:stretch>
        </p:blipFill>
        <p:spPr>
          <a:xfrm>
            <a:off x="-142676" y="5972683"/>
            <a:ext cx="1132457" cy="1132457"/>
          </a:xfrm>
          <a:prstGeom prst="rect">
            <a:avLst/>
          </a:prstGeom>
        </p:spPr>
      </p:pic>
      <p:pic>
        <p:nvPicPr>
          <p:cNvPr id="5" name="Picture 4" descr="A blue square with a black background&#10;&#10;Description automatically generated">
            <a:extLst>
              <a:ext uri="{FF2B5EF4-FFF2-40B4-BE49-F238E27FC236}">
                <a16:creationId xmlns:a16="http://schemas.microsoft.com/office/drawing/2014/main" id="{B7B9C3E9-0D0E-EAA2-14BB-19382CA72E96}"/>
              </a:ext>
            </a:extLst>
          </p:cNvPr>
          <p:cNvPicPr>
            <a:picLocks noChangeAspect="1"/>
          </p:cNvPicPr>
          <p:nvPr userDrawn="1"/>
        </p:nvPicPr>
        <p:blipFill>
          <a:blip r:embed="rId3"/>
          <a:stretch>
            <a:fillRect/>
          </a:stretch>
        </p:blipFill>
        <p:spPr>
          <a:xfrm>
            <a:off x="526602" y="435695"/>
            <a:ext cx="623195" cy="623195"/>
          </a:xfrm>
          <a:prstGeom prst="rect">
            <a:avLst/>
          </a:prstGeom>
        </p:spPr>
      </p:pic>
    </p:spTree>
    <p:extLst>
      <p:ext uri="{BB962C8B-B14F-4D97-AF65-F5344CB8AC3E}">
        <p14:creationId xmlns:p14="http://schemas.microsoft.com/office/powerpoint/2010/main" val="37542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D45E1EC-3C66-2552-8C46-F1A71FE3DD00}"/>
              </a:ext>
            </a:extLst>
          </p:cNvPr>
          <p:cNvSpPr/>
          <p:nvPr userDrawn="1"/>
        </p:nvSpPr>
        <p:spPr>
          <a:xfrm>
            <a:off x="0" y="0"/>
            <a:ext cx="5989983" cy="6858000"/>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9890B2-85B3-7139-7679-77FDBFD98546}"/>
              </a:ext>
            </a:extLst>
          </p:cNvPr>
          <p:cNvSpPr>
            <a:spLocks noGrp="1"/>
          </p:cNvSpPr>
          <p:nvPr>
            <p:ph type="title"/>
          </p:nvPr>
        </p:nvSpPr>
        <p:spPr>
          <a:xfrm>
            <a:off x="831850" y="1232660"/>
            <a:ext cx="4336498" cy="2852737"/>
          </a:xfrm>
        </p:spPr>
        <p:txBody>
          <a:bodyPr anchor="b">
            <a:normAutofit/>
          </a:bodyPr>
          <a:lstStyle>
            <a:lvl1pPr>
              <a:defRPr sz="4000" b="0">
                <a:solidFill>
                  <a:schemeClr val="bg1"/>
                </a:solidFill>
              </a:defRPr>
            </a:lvl1pPr>
          </a:lstStyle>
          <a:p>
            <a:r>
              <a:rPr lang="en-US"/>
              <a:t>Click to edit Master title style</a:t>
            </a:r>
            <a:endParaRPr lang="es-FI"/>
          </a:p>
        </p:txBody>
      </p:sp>
      <p:sp>
        <p:nvSpPr>
          <p:cNvPr id="3" name="Marcador de texto 2">
            <a:extLst>
              <a:ext uri="{FF2B5EF4-FFF2-40B4-BE49-F238E27FC236}">
                <a16:creationId xmlns:a16="http://schemas.microsoft.com/office/drawing/2014/main" id="{420BD7E0-2391-69FC-EE03-B69569DF074F}"/>
              </a:ext>
            </a:extLst>
          </p:cNvPr>
          <p:cNvSpPr>
            <a:spLocks noGrp="1"/>
          </p:cNvSpPr>
          <p:nvPr>
            <p:ph type="body" idx="1"/>
          </p:nvPr>
        </p:nvSpPr>
        <p:spPr>
          <a:xfrm>
            <a:off x="831850" y="4743104"/>
            <a:ext cx="4336498" cy="72859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Rectángulo redondeado 8">
            <a:extLst>
              <a:ext uri="{FF2B5EF4-FFF2-40B4-BE49-F238E27FC236}">
                <a16:creationId xmlns:a16="http://schemas.microsoft.com/office/drawing/2014/main" id="{AB580300-6EC0-9990-41B2-457071F931F4}"/>
              </a:ext>
            </a:extLst>
          </p:cNvPr>
          <p:cNvSpPr/>
          <p:nvPr userDrawn="1"/>
        </p:nvSpPr>
        <p:spPr>
          <a:xfrm>
            <a:off x="927327" y="4381430"/>
            <a:ext cx="1245705" cy="67470"/>
          </a:xfrm>
          <a:prstGeom prst="roundRect">
            <a:avLst>
              <a:gd name="adj" fmla="val 50000"/>
            </a:avLst>
          </a:prstGeom>
          <a:solidFill>
            <a:srgbClr val="5BD8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arcador de posición de imagen 14">
            <a:extLst>
              <a:ext uri="{FF2B5EF4-FFF2-40B4-BE49-F238E27FC236}">
                <a16:creationId xmlns:a16="http://schemas.microsoft.com/office/drawing/2014/main" id="{8F2A7414-A29E-530F-0D3B-242218B4E0E6}"/>
              </a:ext>
            </a:extLst>
          </p:cNvPr>
          <p:cNvSpPr>
            <a:spLocks noGrp="1"/>
          </p:cNvSpPr>
          <p:nvPr>
            <p:ph type="pic" sz="quarter" idx="10"/>
          </p:nvPr>
        </p:nvSpPr>
        <p:spPr>
          <a:xfrm>
            <a:off x="5989982" y="0"/>
            <a:ext cx="6202017" cy="6858000"/>
          </a:xfrm>
        </p:spPr>
        <p:txBody>
          <a:bodyPr/>
          <a:lstStyle/>
          <a:p>
            <a:r>
              <a:rPr lang="en-US"/>
              <a:t>Click icon to add picture</a:t>
            </a:r>
          </a:p>
        </p:txBody>
      </p:sp>
      <p:pic>
        <p:nvPicPr>
          <p:cNvPr id="5" name="Imagen 4">
            <a:extLst>
              <a:ext uri="{FF2B5EF4-FFF2-40B4-BE49-F238E27FC236}">
                <a16:creationId xmlns:a16="http://schemas.microsoft.com/office/drawing/2014/main" id="{DBA0EA6C-DBA2-CAA2-DBA6-E981BD8E05EF}"/>
              </a:ext>
            </a:extLst>
          </p:cNvPr>
          <p:cNvPicPr>
            <a:picLocks noChangeAspect="1"/>
          </p:cNvPicPr>
          <p:nvPr userDrawn="1"/>
        </p:nvPicPr>
        <p:blipFill>
          <a:blip r:embed="rId2"/>
          <a:stretch>
            <a:fillRect/>
          </a:stretch>
        </p:blipFill>
        <p:spPr>
          <a:xfrm>
            <a:off x="629477" y="638399"/>
            <a:ext cx="1087811" cy="335901"/>
          </a:xfrm>
          <a:prstGeom prst="rect">
            <a:avLst/>
          </a:prstGeom>
        </p:spPr>
      </p:pic>
      <p:pic>
        <p:nvPicPr>
          <p:cNvPr id="6" name="Picture 5" descr="A green crescent moon with black background&#10;&#10;Description automatically generated">
            <a:extLst>
              <a:ext uri="{FF2B5EF4-FFF2-40B4-BE49-F238E27FC236}">
                <a16:creationId xmlns:a16="http://schemas.microsoft.com/office/drawing/2014/main" id="{07F8DB8B-0A91-A3FC-2541-6F808600429C}"/>
              </a:ext>
            </a:extLst>
          </p:cNvPr>
          <p:cNvPicPr>
            <a:picLocks noChangeAspect="1"/>
          </p:cNvPicPr>
          <p:nvPr userDrawn="1"/>
        </p:nvPicPr>
        <p:blipFill>
          <a:blip r:embed="rId3"/>
          <a:stretch>
            <a:fillRect/>
          </a:stretch>
        </p:blipFill>
        <p:spPr>
          <a:xfrm rot="18383945">
            <a:off x="286300" y="5624239"/>
            <a:ext cx="686353" cy="1364018"/>
          </a:xfrm>
          <a:prstGeom prst="rect">
            <a:avLst/>
          </a:prstGeom>
        </p:spPr>
      </p:pic>
    </p:spTree>
    <p:extLst>
      <p:ext uri="{BB962C8B-B14F-4D97-AF65-F5344CB8AC3E}">
        <p14:creationId xmlns:p14="http://schemas.microsoft.com/office/powerpoint/2010/main" val="231316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D45E1EC-3C66-2552-8C46-F1A71FE3DD00}"/>
              </a:ext>
            </a:extLst>
          </p:cNvPr>
          <p:cNvSpPr/>
          <p:nvPr userDrawn="1"/>
        </p:nvSpPr>
        <p:spPr>
          <a:xfrm>
            <a:off x="0" y="0"/>
            <a:ext cx="5989983" cy="6858000"/>
          </a:xfrm>
          <a:prstGeom prst="rect">
            <a:avLst/>
          </a:prstGeom>
          <a:solidFill>
            <a:srgbClr val="FFF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9890B2-85B3-7139-7679-77FDBFD98546}"/>
              </a:ext>
            </a:extLst>
          </p:cNvPr>
          <p:cNvSpPr>
            <a:spLocks noGrp="1"/>
          </p:cNvSpPr>
          <p:nvPr>
            <p:ph type="title"/>
          </p:nvPr>
        </p:nvSpPr>
        <p:spPr>
          <a:xfrm>
            <a:off x="831850" y="1232660"/>
            <a:ext cx="4336498" cy="2852737"/>
          </a:xfrm>
        </p:spPr>
        <p:txBody>
          <a:bodyPr anchor="b">
            <a:normAutofit/>
          </a:bodyPr>
          <a:lstStyle>
            <a:lvl1pPr>
              <a:defRPr sz="4000" b="0">
                <a:solidFill>
                  <a:srgbClr val="00325E"/>
                </a:solidFill>
              </a:defRPr>
            </a:lvl1pPr>
          </a:lstStyle>
          <a:p>
            <a:r>
              <a:rPr lang="en-US"/>
              <a:t>Click to edit Master title style</a:t>
            </a:r>
            <a:endParaRPr lang="es-FI"/>
          </a:p>
        </p:txBody>
      </p:sp>
      <p:sp>
        <p:nvSpPr>
          <p:cNvPr id="3" name="Marcador de texto 2">
            <a:extLst>
              <a:ext uri="{FF2B5EF4-FFF2-40B4-BE49-F238E27FC236}">
                <a16:creationId xmlns:a16="http://schemas.microsoft.com/office/drawing/2014/main" id="{420BD7E0-2391-69FC-EE03-B69569DF074F}"/>
              </a:ext>
            </a:extLst>
          </p:cNvPr>
          <p:cNvSpPr>
            <a:spLocks noGrp="1"/>
          </p:cNvSpPr>
          <p:nvPr>
            <p:ph type="body" idx="1"/>
          </p:nvPr>
        </p:nvSpPr>
        <p:spPr>
          <a:xfrm>
            <a:off x="831850" y="4743104"/>
            <a:ext cx="4336498" cy="728594"/>
          </a:xfrm>
        </p:spPr>
        <p:txBody>
          <a:bodyPr>
            <a:normAutofit/>
          </a:bodyPr>
          <a:lstStyle>
            <a:lvl1pPr marL="0" indent="0">
              <a:buNone/>
              <a:defRPr sz="2000">
                <a:solidFill>
                  <a:srgbClr val="00325E"/>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Rectángulo redondeado 8">
            <a:extLst>
              <a:ext uri="{FF2B5EF4-FFF2-40B4-BE49-F238E27FC236}">
                <a16:creationId xmlns:a16="http://schemas.microsoft.com/office/drawing/2014/main" id="{AB580300-6EC0-9990-41B2-457071F931F4}"/>
              </a:ext>
            </a:extLst>
          </p:cNvPr>
          <p:cNvSpPr/>
          <p:nvPr userDrawn="1"/>
        </p:nvSpPr>
        <p:spPr>
          <a:xfrm>
            <a:off x="927327" y="4381430"/>
            <a:ext cx="1245705" cy="67470"/>
          </a:xfrm>
          <a:prstGeom prst="roundRect">
            <a:avLst>
              <a:gd name="adj" fmla="val 50000"/>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arcador de posición de imagen 14">
            <a:extLst>
              <a:ext uri="{FF2B5EF4-FFF2-40B4-BE49-F238E27FC236}">
                <a16:creationId xmlns:a16="http://schemas.microsoft.com/office/drawing/2014/main" id="{8F2A7414-A29E-530F-0D3B-242218B4E0E6}"/>
              </a:ext>
            </a:extLst>
          </p:cNvPr>
          <p:cNvSpPr>
            <a:spLocks noGrp="1"/>
          </p:cNvSpPr>
          <p:nvPr>
            <p:ph type="pic" sz="quarter" idx="10"/>
          </p:nvPr>
        </p:nvSpPr>
        <p:spPr>
          <a:xfrm>
            <a:off x="5989982" y="0"/>
            <a:ext cx="6202017" cy="4448900"/>
          </a:xfrm>
        </p:spPr>
        <p:txBody>
          <a:bodyPr/>
          <a:lstStyle/>
          <a:p>
            <a:r>
              <a:rPr lang="en-US"/>
              <a:t>Click icon to add picture</a:t>
            </a:r>
          </a:p>
        </p:txBody>
      </p:sp>
      <p:sp>
        <p:nvSpPr>
          <p:cNvPr id="5" name="Marcador de texto 3">
            <a:extLst>
              <a:ext uri="{FF2B5EF4-FFF2-40B4-BE49-F238E27FC236}">
                <a16:creationId xmlns:a16="http://schemas.microsoft.com/office/drawing/2014/main" id="{9373BF6A-CB9E-D139-35DC-68682E01250A}"/>
              </a:ext>
            </a:extLst>
          </p:cNvPr>
          <p:cNvSpPr>
            <a:spLocks noGrp="1"/>
          </p:cNvSpPr>
          <p:nvPr>
            <p:ph type="body" sz="half" idx="2"/>
          </p:nvPr>
        </p:nvSpPr>
        <p:spPr>
          <a:xfrm>
            <a:off x="6529388" y="5039450"/>
            <a:ext cx="4824412" cy="787400"/>
          </a:xfr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Marcador de texto 3">
            <a:extLst>
              <a:ext uri="{FF2B5EF4-FFF2-40B4-BE49-F238E27FC236}">
                <a16:creationId xmlns:a16="http://schemas.microsoft.com/office/drawing/2014/main" id="{4D465018-CCA3-C100-BE12-0676085AC4A3}"/>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0" name="Picture 9" descr="A blue and green text on a black background&#10;&#10;Description automatically generated">
            <a:extLst>
              <a:ext uri="{FF2B5EF4-FFF2-40B4-BE49-F238E27FC236}">
                <a16:creationId xmlns:a16="http://schemas.microsoft.com/office/drawing/2014/main" id="{3C7956CF-E872-D4E9-6E8B-643145A42AAD}"/>
              </a:ext>
            </a:extLst>
          </p:cNvPr>
          <p:cNvPicPr>
            <a:picLocks noChangeAspect="1"/>
          </p:cNvPicPr>
          <p:nvPr userDrawn="1"/>
        </p:nvPicPr>
        <p:blipFill>
          <a:blip r:embed="rId2"/>
          <a:stretch>
            <a:fillRect/>
          </a:stretch>
        </p:blipFill>
        <p:spPr>
          <a:xfrm>
            <a:off x="831850" y="574953"/>
            <a:ext cx="1256493" cy="386613"/>
          </a:xfrm>
          <a:prstGeom prst="rect">
            <a:avLst/>
          </a:prstGeom>
        </p:spPr>
      </p:pic>
      <p:pic>
        <p:nvPicPr>
          <p:cNvPr id="13" name="Picture 12" descr="A blue flower on a black background&#10;&#10;Description automatically generated">
            <a:extLst>
              <a:ext uri="{FF2B5EF4-FFF2-40B4-BE49-F238E27FC236}">
                <a16:creationId xmlns:a16="http://schemas.microsoft.com/office/drawing/2014/main" id="{826A92AC-3FFC-B7B9-19A2-5EC0A1BA8A06}"/>
              </a:ext>
            </a:extLst>
          </p:cNvPr>
          <p:cNvPicPr>
            <a:picLocks noChangeAspect="1"/>
          </p:cNvPicPr>
          <p:nvPr userDrawn="1"/>
        </p:nvPicPr>
        <p:blipFill>
          <a:blip r:embed="rId3"/>
          <a:stretch>
            <a:fillRect/>
          </a:stretch>
        </p:blipFill>
        <p:spPr>
          <a:xfrm>
            <a:off x="203427" y="5971382"/>
            <a:ext cx="723900" cy="800100"/>
          </a:xfrm>
          <a:prstGeom prst="rect">
            <a:avLst/>
          </a:prstGeom>
        </p:spPr>
      </p:pic>
    </p:spTree>
    <p:extLst>
      <p:ext uri="{BB962C8B-B14F-4D97-AF65-F5344CB8AC3E}">
        <p14:creationId xmlns:p14="http://schemas.microsoft.com/office/powerpoint/2010/main" val="64740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12" name="Marcador de texto 3">
            <a:extLst>
              <a:ext uri="{FF2B5EF4-FFF2-40B4-BE49-F238E27FC236}">
                <a16:creationId xmlns:a16="http://schemas.microsoft.com/office/drawing/2014/main" id="{2C0E8DF5-DB6A-77A6-0319-6DB4F928BD47}"/>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sp>
        <p:nvSpPr>
          <p:cNvPr id="8" name="Título 1">
            <a:extLst>
              <a:ext uri="{FF2B5EF4-FFF2-40B4-BE49-F238E27FC236}">
                <a16:creationId xmlns:a16="http://schemas.microsoft.com/office/drawing/2014/main" id="{21B7EB64-D35B-5709-001D-1E34ABB31B8B}"/>
              </a:ext>
            </a:extLst>
          </p:cNvPr>
          <p:cNvSpPr>
            <a:spLocks noGrp="1"/>
          </p:cNvSpPr>
          <p:nvPr>
            <p:ph type="title"/>
          </p:nvPr>
        </p:nvSpPr>
        <p:spPr>
          <a:xfrm>
            <a:off x="1278648" y="511969"/>
            <a:ext cx="10138651" cy="986631"/>
          </a:xfrm>
        </p:spPr>
        <p:txBody>
          <a:bodyPr anchor="t" anchorCtr="0">
            <a:normAutofit/>
          </a:bodyPr>
          <a:lstStyle>
            <a:lvl1pPr>
              <a:defRPr sz="3000">
                <a:solidFill>
                  <a:srgbClr val="00325E"/>
                </a:solidFill>
              </a:defRPr>
            </a:lvl1pPr>
          </a:lstStyle>
          <a:p>
            <a:r>
              <a:rPr lang="en-US"/>
              <a:t>Click to edit Master title style</a:t>
            </a:r>
            <a:endParaRPr lang="es-FI"/>
          </a:p>
        </p:txBody>
      </p:sp>
      <p:pic>
        <p:nvPicPr>
          <p:cNvPr id="4" name="Picture 3" descr="A blue square with a black background&#10;&#10;Description automatically generated">
            <a:extLst>
              <a:ext uri="{FF2B5EF4-FFF2-40B4-BE49-F238E27FC236}">
                <a16:creationId xmlns:a16="http://schemas.microsoft.com/office/drawing/2014/main" id="{F6194B9A-C0D9-C392-0AB2-DD9FB0A1FA1E}"/>
              </a:ext>
            </a:extLst>
          </p:cNvPr>
          <p:cNvPicPr>
            <a:picLocks noChangeAspect="1"/>
          </p:cNvPicPr>
          <p:nvPr userDrawn="1"/>
        </p:nvPicPr>
        <p:blipFill>
          <a:blip r:embed="rId2"/>
          <a:stretch>
            <a:fillRect/>
          </a:stretch>
        </p:blipFill>
        <p:spPr>
          <a:xfrm>
            <a:off x="462281" y="380444"/>
            <a:ext cx="624840" cy="624840"/>
          </a:xfrm>
          <a:prstGeom prst="rect">
            <a:avLst/>
          </a:prstGeom>
        </p:spPr>
      </p:pic>
      <p:pic>
        <p:nvPicPr>
          <p:cNvPr id="6" name="Picture 5" descr="A yellow half of a fruit&#10;&#10;Description automatically generated">
            <a:extLst>
              <a:ext uri="{FF2B5EF4-FFF2-40B4-BE49-F238E27FC236}">
                <a16:creationId xmlns:a16="http://schemas.microsoft.com/office/drawing/2014/main" id="{AFDBEE23-2840-457A-F158-BED506BDE796}"/>
              </a:ext>
            </a:extLst>
          </p:cNvPr>
          <p:cNvPicPr>
            <a:picLocks noChangeAspect="1"/>
          </p:cNvPicPr>
          <p:nvPr userDrawn="1"/>
        </p:nvPicPr>
        <p:blipFill>
          <a:blip r:embed="rId3">
            <a:alphaModFix amt="23000"/>
          </a:blip>
          <a:stretch>
            <a:fillRect/>
          </a:stretch>
        </p:blipFill>
        <p:spPr>
          <a:xfrm>
            <a:off x="0" y="3429000"/>
            <a:ext cx="3429000" cy="3733800"/>
          </a:xfrm>
          <a:prstGeom prst="rect">
            <a:avLst/>
          </a:prstGeom>
        </p:spPr>
      </p:pic>
      <p:pic>
        <p:nvPicPr>
          <p:cNvPr id="9" name="Picture 8" descr="An orange star on a black background&#10;&#10;Description automatically generated">
            <a:extLst>
              <a:ext uri="{FF2B5EF4-FFF2-40B4-BE49-F238E27FC236}">
                <a16:creationId xmlns:a16="http://schemas.microsoft.com/office/drawing/2014/main" id="{C142DB56-DC6F-09E9-73F4-AEE1270C093F}"/>
              </a:ext>
            </a:extLst>
          </p:cNvPr>
          <p:cNvPicPr>
            <a:picLocks noChangeAspect="1"/>
          </p:cNvPicPr>
          <p:nvPr userDrawn="1"/>
        </p:nvPicPr>
        <p:blipFill>
          <a:blip r:embed="rId4">
            <a:alphaModFix amt="24000"/>
          </a:blip>
          <a:stretch>
            <a:fillRect/>
          </a:stretch>
        </p:blipFill>
        <p:spPr>
          <a:xfrm>
            <a:off x="10091872" y="-813458"/>
            <a:ext cx="2650853" cy="2650853"/>
          </a:xfrm>
          <a:prstGeom prst="rect">
            <a:avLst/>
          </a:prstGeom>
        </p:spPr>
      </p:pic>
    </p:spTree>
    <p:extLst>
      <p:ext uri="{BB962C8B-B14F-4D97-AF65-F5344CB8AC3E}">
        <p14:creationId xmlns:p14="http://schemas.microsoft.com/office/powerpoint/2010/main" val="60049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29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CA23146-E241-097B-2FAE-F66051F14E65}"/>
              </a:ext>
            </a:extLst>
          </p:cNvPr>
          <p:cNvSpPr/>
          <p:nvPr userDrawn="1"/>
        </p:nvSpPr>
        <p:spPr>
          <a:xfrm>
            <a:off x="1" y="0"/>
            <a:ext cx="5183188" cy="6858000"/>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7216B045-33D3-6308-3A2C-6777560B33A1}"/>
              </a:ext>
            </a:extLst>
          </p:cNvPr>
          <p:cNvSpPr>
            <a:spLocks noGrp="1"/>
          </p:cNvSpPr>
          <p:nvPr>
            <p:ph type="title"/>
          </p:nvPr>
        </p:nvSpPr>
        <p:spPr>
          <a:xfrm>
            <a:off x="839788" y="1395883"/>
            <a:ext cx="3932237" cy="1600200"/>
          </a:xfrm>
        </p:spPr>
        <p:txBody>
          <a:bodyPr anchor="b"/>
          <a:lstStyle>
            <a:lvl1pPr>
              <a:defRPr sz="3200" b="1" i="0">
                <a:solidFill>
                  <a:srgbClr val="FFF8EC"/>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4" name="Marcador de texto 3">
            <a:extLst>
              <a:ext uri="{FF2B5EF4-FFF2-40B4-BE49-F238E27FC236}">
                <a16:creationId xmlns:a16="http://schemas.microsoft.com/office/drawing/2014/main" id="{4CECE5A6-FB5A-43A4-D885-A71216FDD8B4}"/>
              </a:ext>
            </a:extLst>
          </p:cNvPr>
          <p:cNvSpPr>
            <a:spLocks noGrp="1"/>
          </p:cNvSpPr>
          <p:nvPr>
            <p:ph type="body" sz="half" idx="2"/>
          </p:nvPr>
        </p:nvSpPr>
        <p:spPr>
          <a:xfrm>
            <a:off x="839788" y="3493004"/>
            <a:ext cx="3932237" cy="956025"/>
          </a:xfrm>
        </p:spPr>
        <p:txBody>
          <a:bodyPr/>
          <a:lstStyle>
            <a:lvl1pPr marL="0" indent="0">
              <a:buNone/>
              <a:defRPr sz="1600">
                <a:solidFill>
                  <a:srgbClr val="FFF8E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Marcador de contenido 2">
            <a:extLst>
              <a:ext uri="{FF2B5EF4-FFF2-40B4-BE49-F238E27FC236}">
                <a16:creationId xmlns:a16="http://schemas.microsoft.com/office/drawing/2014/main" id="{1F4D97B4-24BE-D4C9-ABB7-6BDC099E4CA2}"/>
              </a:ext>
            </a:extLst>
          </p:cNvPr>
          <p:cNvSpPr>
            <a:spLocks noGrp="1"/>
          </p:cNvSpPr>
          <p:nvPr>
            <p:ph idx="1"/>
          </p:nvPr>
        </p:nvSpPr>
        <p:spPr>
          <a:xfrm>
            <a:off x="6096000" y="987425"/>
            <a:ext cx="5259387" cy="4873625"/>
          </a:xfrm>
        </p:spPr>
        <p:txBody>
          <a:bodyPr/>
          <a:lstStyle>
            <a:lvl1pPr>
              <a:buClr>
                <a:schemeClr val="accent2"/>
              </a:buClr>
              <a:defRPr sz="2000"/>
            </a:lvl1pPr>
            <a:lvl2pPr>
              <a:buClr>
                <a:schemeClr val="accent2"/>
              </a:buClr>
              <a:defRPr sz="1600"/>
            </a:lvl2pPr>
            <a:lvl3pPr>
              <a:buClr>
                <a:schemeClr val="accent2"/>
              </a:buClr>
              <a:defRPr sz="1200"/>
            </a:lvl3pPr>
            <a:lvl4pPr>
              <a:buClr>
                <a:schemeClr val="accent2"/>
              </a:buClr>
              <a:defRPr sz="1000"/>
            </a:lvl4pPr>
            <a:lvl5pPr>
              <a:buClr>
                <a:schemeClr val="accent2"/>
              </a:buCl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3" name="Marcador de texto 3">
            <a:extLst>
              <a:ext uri="{FF2B5EF4-FFF2-40B4-BE49-F238E27FC236}">
                <a16:creationId xmlns:a16="http://schemas.microsoft.com/office/drawing/2014/main" id="{81AB94B0-1CA4-9E0F-5D63-8BCF73F23B33}"/>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sp>
        <p:nvSpPr>
          <p:cNvPr id="15" name="Marcador de posición de imagen 14">
            <a:extLst>
              <a:ext uri="{FF2B5EF4-FFF2-40B4-BE49-F238E27FC236}">
                <a16:creationId xmlns:a16="http://schemas.microsoft.com/office/drawing/2014/main" id="{BD82E156-1DA9-07DA-8A95-A0628FD2D817}"/>
              </a:ext>
            </a:extLst>
          </p:cNvPr>
          <p:cNvSpPr>
            <a:spLocks noGrp="1"/>
          </p:cNvSpPr>
          <p:nvPr>
            <p:ph type="pic" sz="quarter" idx="12"/>
          </p:nvPr>
        </p:nvSpPr>
        <p:spPr>
          <a:xfrm>
            <a:off x="839788" y="4972050"/>
            <a:ext cx="3932237" cy="1285875"/>
          </a:xfrm>
        </p:spPr>
        <p:txBody>
          <a:bodyPr>
            <a:normAutofit/>
          </a:bodyPr>
          <a:lstStyle>
            <a:lvl1pPr>
              <a:defRPr sz="2000"/>
            </a:lvl1pPr>
          </a:lstStyle>
          <a:p>
            <a:r>
              <a:rPr lang="en-US"/>
              <a:t>Click icon to add picture</a:t>
            </a:r>
          </a:p>
        </p:txBody>
      </p:sp>
      <p:pic>
        <p:nvPicPr>
          <p:cNvPr id="6" name="Imagen 5">
            <a:extLst>
              <a:ext uri="{FF2B5EF4-FFF2-40B4-BE49-F238E27FC236}">
                <a16:creationId xmlns:a16="http://schemas.microsoft.com/office/drawing/2014/main" id="{7F68B8AE-80FF-F1B9-0832-8322C805549C}"/>
              </a:ext>
            </a:extLst>
          </p:cNvPr>
          <p:cNvPicPr>
            <a:picLocks noChangeAspect="1"/>
          </p:cNvPicPr>
          <p:nvPr userDrawn="1"/>
        </p:nvPicPr>
        <p:blipFill>
          <a:blip r:embed="rId2"/>
          <a:stretch>
            <a:fillRect/>
          </a:stretch>
        </p:blipFill>
        <p:spPr>
          <a:xfrm>
            <a:off x="629476" y="670040"/>
            <a:ext cx="1132418" cy="349675"/>
          </a:xfrm>
          <a:prstGeom prst="rect">
            <a:avLst/>
          </a:prstGeom>
        </p:spPr>
      </p:pic>
      <p:pic>
        <p:nvPicPr>
          <p:cNvPr id="7" name="Picture 6" descr="A yellow and black sun&#10;&#10;Description automatically generated">
            <a:extLst>
              <a:ext uri="{FF2B5EF4-FFF2-40B4-BE49-F238E27FC236}">
                <a16:creationId xmlns:a16="http://schemas.microsoft.com/office/drawing/2014/main" id="{4D0D9D0E-07CD-7FC4-50D4-AFD525D2712B}"/>
              </a:ext>
            </a:extLst>
          </p:cNvPr>
          <p:cNvPicPr>
            <a:picLocks noChangeAspect="1"/>
          </p:cNvPicPr>
          <p:nvPr userDrawn="1"/>
        </p:nvPicPr>
        <p:blipFill>
          <a:blip r:embed="rId3">
            <a:alphaModFix amt="25000"/>
          </a:blip>
          <a:stretch>
            <a:fillRect/>
          </a:stretch>
        </p:blipFill>
        <p:spPr>
          <a:xfrm>
            <a:off x="-73023" y="4219303"/>
            <a:ext cx="1550100" cy="3632834"/>
          </a:xfrm>
          <a:prstGeom prst="rect">
            <a:avLst/>
          </a:prstGeom>
        </p:spPr>
      </p:pic>
    </p:spTree>
    <p:extLst>
      <p:ext uri="{BB962C8B-B14F-4D97-AF65-F5344CB8AC3E}">
        <p14:creationId xmlns:p14="http://schemas.microsoft.com/office/powerpoint/2010/main" val="350056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46EFFE1-6EDA-7781-040F-856DA3117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FI"/>
          </a:p>
        </p:txBody>
      </p:sp>
      <p:sp>
        <p:nvSpPr>
          <p:cNvPr id="3" name="Marcador de texto 2">
            <a:extLst>
              <a:ext uri="{FF2B5EF4-FFF2-40B4-BE49-F238E27FC236}">
                <a16:creationId xmlns:a16="http://schemas.microsoft.com/office/drawing/2014/main" id="{730AEE55-24B9-317D-3DAF-604F5678D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FI"/>
          </a:p>
        </p:txBody>
      </p:sp>
      <p:sp>
        <p:nvSpPr>
          <p:cNvPr id="4" name="Marcador de fecha 3">
            <a:extLst>
              <a:ext uri="{FF2B5EF4-FFF2-40B4-BE49-F238E27FC236}">
                <a16:creationId xmlns:a16="http://schemas.microsoft.com/office/drawing/2014/main" id="{22D4D1EC-063D-906C-EBD5-3CE9B6DE4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3FAA60E5-60DB-944E-A838-5D6926DC028E}" type="datetimeFigureOut">
              <a:rPr lang="es-FI" smtClean="0"/>
              <a:pPr/>
              <a:t>06/02/2026</a:t>
            </a:fld>
            <a:endParaRPr lang="es-FI"/>
          </a:p>
        </p:txBody>
      </p:sp>
      <p:sp>
        <p:nvSpPr>
          <p:cNvPr id="5" name="Marcador de pie de página 4">
            <a:extLst>
              <a:ext uri="{FF2B5EF4-FFF2-40B4-BE49-F238E27FC236}">
                <a16:creationId xmlns:a16="http://schemas.microsoft.com/office/drawing/2014/main" id="{04652B55-5C57-EF47-41D7-869293357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s-FI"/>
          </a:p>
        </p:txBody>
      </p:sp>
      <p:sp>
        <p:nvSpPr>
          <p:cNvPr id="6" name="Marcador de número de diapositiva 5">
            <a:extLst>
              <a:ext uri="{FF2B5EF4-FFF2-40B4-BE49-F238E27FC236}">
                <a16:creationId xmlns:a16="http://schemas.microsoft.com/office/drawing/2014/main" id="{3771F779-E1B7-89D3-D025-C2F109C75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18013494-8289-2643-B86E-588EA5B8156F}" type="slidenum">
              <a:rPr lang="es-FI" smtClean="0"/>
              <a:pPr/>
              <a:t>‹#›</a:t>
            </a:fld>
            <a:endParaRPr lang="es-FI"/>
          </a:p>
        </p:txBody>
      </p:sp>
    </p:spTree>
    <p:extLst>
      <p:ext uri="{BB962C8B-B14F-4D97-AF65-F5344CB8AC3E}">
        <p14:creationId xmlns:p14="http://schemas.microsoft.com/office/powerpoint/2010/main" val="25520204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1" r:id="rId5"/>
    <p:sldLayoutId id="2147483661" r:id="rId6"/>
    <p:sldLayoutId id="2147483654" r:id="rId7"/>
    <p:sldLayoutId id="2147483655" r:id="rId8"/>
    <p:sldLayoutId id="2147483656" r:id="rId9"/>
    <p:sldLayoutId id="2147483657" r:id="rId10"/>
    <p:sldLayoutId id="2147483663" r:id="rId11"/>
    <p:sldLayoutId id="2147483664" r:id="rId12"/>
  </p:sldLayoutIdLst>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yiZkk4xdANg?start=6&amp;feature=oembed" TargetMode="External"/><Relationship Id="rId5" Type="http://schemas.openxmlformats.org/officeDocument/2006/relationships/image" Target="../media/image22.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ideo" Target="https://www.youtube.com/embed/yiZkk4xdANg?start=6&amp;feature=oembed" TargetMode="Externa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ideo" Target="https://www.youtube.com/embed/yiZkk4xdANg?start=6&amp;feature=oembed" TargetMode="Externa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ideo" Target="https://www.youtube.com/embed/qgnDbQ1aM54?start=3&amp;feature=oembed" TargetMode="Externa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44.sv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video" Target="https://www.youtube.com/embed/yiZkk4xdANg?start=6&amp;feature=oembed" TargetMode="Externa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video" Target="https://www.youtube.com/embed/yiZkk4xdANg?start=6&amp;feature=oembed" TargetMode="External"/><Relationship Id="rId5" Type="http://schemas.openxmlformats.org/officeDocument/2006/relationships/image" Target="../media/image71.png"/><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square with a black background&#10;&#10;Description automatically generated">
            <a:extLst>
              <a:ext uri="{FF2B5EF4-FFF2-40B4-BE49-F238E27FC236}">
                <a16:creationId xmlns:a16="http://schemas.microsoft.com/office/drawing/2014/main" id="{90C9F78B-8CCD-4CDA-47DD-50F485110C00}"/>
              </a:ext>
            </a:extLst>
          </p:cNvPr>
          <p:cNvPicPr>
            <a:picLocks noChangeAspect="1"/>
          </p:cNvPicPr>
          <p:nvPr/>
        </p:nvPicPr>
        <p:blipFill>
          <a:blip r:embed="rId3">
            <a:alphaModFix amt="18000"/>
          </a:blip>
          <a:stretch>
            <a:fillRect/>
          </a:stretch>
        </p:blipFill>
        <p:spPr>
          <a:xfrm>
            <a:off x="9450428" y="-25318"/>
            <a:ext cx="2435139" cy="2435139"/>
          </a:xfrm>
          <a:prstGeom prst="rect">
            <a:avLst/>
          </a:prstGeom>
        </p:spPr>
      </p:pic>
      <p:sp>
        <p:nvSpPr>
          <p:cNvPr id="2" name="Título 1">
            <a:extLst>
              <a:ext uri="{FF2B5EF4-FFF2-40B4-BE49-F238E27FC236}">
                <a16:creationId xmlns:a16="http://schemas.microsoft.com/office/drawing/2014/main" id="{EE5FBAE1-8146-46B3-C78B-6953C20D7C3C}"/>
              </a:ext>
            </a:extLst>
          </p:cNvPr>
          <p:cNvSpPr>
            <a:spLocks noGrp="1"/>
          </p:cNvSpPr>
          <p:nvPr>
            <p:ph type="ctrTitle"/>
          </p:nvPr>
        </p:nvSpPr>
        <p:spPr>
          <a:xfrm>
            <a:off x="1523999" y="624819"/>
            <a:ext cx="9144000" cy="3006651"/>
          </a:xfrm>
        </p:spPr>
        <p:txBody>
          <a:bodyPr>
            <a:normAutofit/>
          </a:bodyPr>
          <a:lstStyle/>
          <a:p>
            <a:pPr>
              <a:lnSpc>
                <a:spcPct val="150000"/>
              </a:lnSpc>
            </a:pPr>
            <a:r>
              <a:rPr lang="en-US" dirty="0"/>
              <a:t>Analyzing DESSA Data</a:t>
            </a:r>
            <a:endParaRPr lang="es-FI" dirty="0"/>
          </a:p>
        </p:txBody>
      </p:sp>
      <p:sp>
        <p:nvSpPr>
          <p:cNvPr id="4" name="TextBox 3">
            <a:extLst>
              <a:ext uri="{FF2B5EF4-FFF2-40B4-BE49-F238E27FC236}">
                <a16:creationId xmlns:a16="http://schemas.microsoft.com/office/drawing/2014/main" id="{8D9C0BA8-E7F5-BC81-B672-D3637A394B02}"/>
              </a:ext>
            </a:extLst>
          </p:cNvPr>
          <p:cNvSpPr txBox="1"/>
          <p:nvPr/>
        </p:nvSpPr>
        <p:spPr>
          <a:xfrm>
            <a:off x="2650195" y="4004608"/>
            <a:ext cx="6891608" cy="553998"/>
          </a:xfrm>
          <a:prstGeom prst="rect">
            <a:avLst/>
          </a:prstGeom>
          <a:noFill/>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Educator-Completed Assessments</a:t>
            </a:r>
          </a:p>
        </p:txBody>
      </p:sp>
    </p:spTree>
    <p:extLst>
      <p:ext uri="{BB962C8B-B14F-4D97-AF65-F5344CB8AC3E}">
        <p14:creationId xmlns:p14="http://schemas.microsoft.com/office/powerpoint/2010/main" val="94502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923C-3C41-AF5F-8E75-C8C476B37B53}"/>
              </a:ext>
            </a:extLst>
          </p:cNvPr>
          <p:cNvSpPr>
            <a:spLocks noGrp="1"/>
          </p:cNvSpPr>
          <p:nvPr>
            <p:ph type="title"/>
          </p:nvPr>
        </p:nvSpPr>
        <p:spPr/>
        <p:txBody>
          <a:bodyPr>
            <a:normAutofit/>
          </a:bodyPr>
          <a:lstStyle/>
          <a:p>
            <a:r>
              <a:rPr lang="en-US" sz="4000" dirty="0"/>
              <a:t>Accessing DESSA Data: Data and Insights</a:t>
            </a:r>
          </a:p>
        </p:txBody>
      </p:sp>
      <p:sp>
        <p:nvSpPr>
          <p:cNvPr id="5" name="TextBox 4">
            <a:extLst>
              <a:ext uri="{FF2B5EF4-FFF2-40B4-BE49-F238E27FC236}">
                <a16:creationId xmlns:a16="http://schemas.microsoft.com/office/drawing/2014/main" id="{8B28D02D-3B89-DB7F-56AB-6A4464F2A621}"/>
              </a:ext>
            </a:extLst>
          </p:cNvPr>
          <p:cNvSpPr txBox="1"/>
          <p:nvPr/>
        </p:nvSpPr>
        <p:spPr>
          <a:xfrm>
            <a:off x="9283149" y="2191047"/>
            <a:ext cx="2659910" cy="3816429"/>
          </a:xfrm>
          <a:prstGeom prst="rect">
            <a:avLst/>
          </a:prstGeom>
          <a:noFill/>
        </p:spPr>
        <p:txBody>
          <a:bodyPr wrap="square">
            <a:spAutoFit/>
          </a:bodyPr>
          <a:lstStyle/>
          <a:p>
            <a:pPr marL="533400" indent="-457200">
              <a:buClr>
                <a:schemeClr val="tx2"/>
              </a:buClr>
              <a:buFont typeface="Arial" panose="020B0604020202020204" pitchFamily="34" charset="0"/>
              <a:buChar char="•"/>
            </a:pPr>
            <a:r>
              <a:rPr lang="en-US" sz="2200" dirty="0">
                <a:solidFill>
                  <a:srgbClr val="00325E"/>
                </a:solidFill>
              </a:rPr>
              <a:t>Real-time results</a:t>
            </a:r>
          </a:p>
          <a:p>
            <a:pPr marL="419100" indent="-342900">
              <a:buClr>
                <a:schemeClr val="tx2"/>
              </a:buClr>
              <a:buFont typeface="Arial" panose="020B0604020202020204" pitchFamily="34" charset="0"/>
              <a:buChar char="•"/>
            </a:pPr>
            <a:endParaRPr lang="en-US" sz="2200" dirty="0">
              <a:solidFill>
                <a:srgbClr val="00325E"/>
              </a:solidFill>
            </a:endParaRPr>
          </a:p>
          <a:p>
            <a:pPr marL="533400" indent="-457200">
              <a:buClr>
                <a:schemeClr val="tx2"/>
              </a:buClr>
              <a:buFont typeface="Arial" panose="020B0604020202020204" pitchFamily="34" charset="0"/>
              <a:buChar char="•"/>
            </a:pPr>
            <a:r>
              <a:rPr lang="en-US" sz="2200" dirty="0">
                <a:solidFill>
                  <a:srgbClr val="00325E"/>
                </a:solidFill>
              </a:rPr>
              <a:t>Interactive, filterable charts</a:t>
            </a:r>
          </a:p>
          <a:p>
            <a:pPr marL="76200">
              <a:buClr>
                <a:schemeClr val="tx2"/>
              </a:buClr>
            </a:pPr>
            <a:endParaRPr lang="en-US" sz="2200" dirty="0">
              <a:solidFill>
                <a:srgbClr val="00325E"/>
              </a:solidFill>
            </a:endParaRPr>
          </a:p>
          <a:p>
            <a:pPr marL="342900" indent="-342900">
              <a:buClr>
                <a:schemeClr val="tx2"/>
              </a:buClr>
              <a:buFont typeface="Arial" panose="020B0604020202020204" pitchFamily="34" charset="0"/>
              <a:buChar char="•"/>
            </a:pPr>
            <a:r>
              <a:rPr lang="en-US" sz="2200" dirty="0">
                <a:solidFill>
                  <a:srgbClr val="00325E"/>
                </a:solidFill>
              </a:rPr>
              <a:t>Data availability and report options vary based on user type</a:t>
            </a:r>
          </a:p>
        </p:txBody>
      </p:sp>
      <p:grpSp>
        <p:nvGrpSpPr>
          <p:cNvPr id="6" name="Group 5">
            <a:extLst>
              <a:ext uri="{FF2B5EF4-FFF2-40B4-BE49-F238E27FC236}">
                <a16:creationId xmlns:a16="http://schemas.microsoft.com/office/drawing/2014/main" id="{440D6388-73FB-7383-CC3A-0F954F5618A5}"/>
              </a:ext>
            </a:extLst>
          </p:cNvPr>
          <p:cNvGrpSpPr/>
          <p:nvPr/>
        </p:nvGrpSpPr>
        <p:grpSpPr>
          <a:xfrm>
            <a:off x="663715" y="2006923"/>
            <a:ext cx="8335296" cy="4700949"/>
            <a:chOff x="677570" y="1603597"/>
            <a:chExt cx="8335296" cy="4700949"/>
          </a:xfrm>
        </p:grpSpPr>
        <p:pic>
          <p:nvPicPr>
            <p:cNvPr id="7" name="Picture 6">
              <a:extLst>
                <a:ext uri="{FF2B5EF4-FFF2-40B4-BE49-F238E27FC236}">
                  <a16:creationId xmlns:a16="http://schemas.microsoft.com/office/drawing/2014/main" id="{6842CB0B-1FC0-5C6A-AE51-9CF4CB8323F8}"/>
                </a:ext>
              </a:extLst>
            </p:cNvPr>
            <p:cNvPicPr>
              <a:picLocks noChangeAspect="1"/>
            </p:cNvPicPr>
            <p:nvPr/>
          </p:nvPicPr>
          <p:blipFill>
            <a:blip r:embed="rId3"/>
            <a:stretch>
              <a:fillRect/>
            </a:stretch>
          </p:blipFill>
          <p:spPr>
            <a:xfrm>
              <a:off x="677570" y="1603597"/>
              <a:ext cx="8335296" cy="4700949"/>
            </a:xfrm>
            <a:prstGeom prst="rect">
              <a:avLst/>
            </a:prstGeom>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02495997-6770-A9BE-C111-2F9E553936D6}"/>
                </a:ext>
              </a:extLst>
            </p:cNvPr>
            <p:cNvSpPr/>
            <p:nvPr/>
          </p:nvSpPr>
          <p:spPr>
            <a:xfrm>
              <a:off x="782052" y="2177716"/>
              <a:ext cx="1720515" cy="4030579"/>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325E"/>
                </a:solidFill>
              </a:endParaRPr>
            </a:p>
          </p:txBody>
        </p:sp>
        <p:sp>
          <p:nvSpPr>
            <p:cNvPr id="9" name="Oval 8">
              <a:extLst>
                <a:ext uri="{FF2B5EF4-FFF2-40B4-BE49-F238E27FC236}">
                  <a16:creationId xmlns:a16="http://schemas.microsoft.com/office/drawing/2014/main" id="{149B682F-B9E0-D778-D866-6F6413591FA1}"/>
                </a:ext>
              </a:extLst>
            </p:cNvPr>
            <p:cNvSpPr/>
            <p:nvPr/>
          </p:nvSpPr>
          <p:spPr>
            <a:xfrm>
              <a:off x="2414544" y="1603598"/>
              <a:ext cx="1018938" cy="389995"/>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325E"/>
                </a:solidFill>
              </a:endParaRPr>
            </a:p>
          </p:txBody>
        </p:sp>
      </p:grpSp>
    </p:spTree>
    <p:extLst>
      <p:ext uri="{BB962C8B-B14F-4D97-AF65-F5344CB8AC3E}">
        <p14:creationId xmlns:p14="http://schemas.microsoft.com/office/powerpoint/2010/main" val="162855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89DA-0A5B-6224-1E4B-0F01A02EE5F0}"/>
              </a:ext>
            </a:extLst>
          </p:cNvPr>
          <p:cNvSpPr>
            <a:spLocks noGrp="1"/>
          </p:cNvSpPr>
          <p:nvPr>
            <p:ph type="title"/>
          </p:nvPr>
        </p:nvSpPr>
        <p:spPr/>
        <p:txBody>
          <a:bodyPr>
            <a:normAutofit/>
          </a:bodyPr>
          <a:lstStyle/>
          <a:p>
            <a:r>
              <a:rPr lang="en-US" sz="4000" dirty="0"/>
              <a:t>Report Filters</a:t>
            </a:r>
          </a:p>
        </p:txBody>
      </p:sp>
      <p:sp>
        <p:nvSpPr>
          <p:cNvPr id="4" name="Text Placeholder 3">
            <a:extLst>
              <a:ext uri="{FF2B5EF4-FFF2-40B4-BE49-F238E27FC236}">
                <a16:creationId xmlns:a16="http://schemas.microsoft.com/office/drawing/2014/main" id="{C0627EFB-9648-BA4F-D200-3F3768D15190}"/>
              </a:ext>
            </a:extLst>
          </p:cNvPr>
          <p:cNvSpPr>
            <a:spLocks noGrp="1"/>
          </p:cNvSpPr>
          <p:nvPr>
            <p:ph type="body" sz="half" idx="2"/>
          </p:nvPr>
        </p:nvSpPr>
        <p:spPr/>
        <p:txBody>
          <a:bodyPr>
            <a:normAutofit fontScale="92500" lnSpcReduction="10000"/>
          </a:bodyPr>
          <a:lstStyle/>
          <a:p>
            <a:endParaRPr lang="en-US"/>
          </a:p>
        </p:txBody>
      </p:sp>
      <p:pic>
        <p:nvPicPr>
          <p:cNvPr id="5" name="Picture 4">
            <a:extLst>
              <a:ext uri="{FF2B5EF4-FFF2-40B4-BE49-F238E27FC236}">
                <a16:creationId xmlns:a16="http://schemas.microsoft.com/office/drawing/2014/main" id="{1BD7411B-6750-645C-8163-21E4BA869DDB}"/>
              </a:ext>
            </a:extLst>
          </p:cNvPr>
          <p:cNvPicPr>
            <a:picLocks noChangeAspect="1"/>
          </p:cNvPicPr>
          <p:nvPr/>
        </p:nvPicPr>
        <p:blipFill>
          <a:blip r:embed="rId3"/>
          <a:stretch>
            <a:fillRect/>
          </a:stretch>
        </p:blipFill>
        <p:spPr>
          <a:xfrm>
            <a:off x="838201" y="1901787"/>
            <a:ext cx="8574242" cy="4771207"/>
          </a:xfrm>
          <a:prstGeom prst="rect">
            <a:avLst/>
          </a:prstGeom>
          <a:effectLst>
            <a:outerShdw blurRad="50800" dist="38100" dir="2700000" algn="tl" rotWithShape="0">
              <a:prstClr val="black">
                <a:alpha val="40000"/>
              </a:prstClr>
            </a:outerShdw>
          </a:effectLst>
        </p:spPr>
      </p:pic>
      <p:graphicFrame>
        <p:nvGraphicFramePr>
          <p:cNvPr id="6" name="Table 5">
            <a:extLst>
              <a:ext uri="{FF2B5EF4-FFF2-40B4-BE49-F238E27FC236}">
                <a16:creationId xmlns:a16="http://schemas.microsoft.com/office/drawing/2014/main" id="{155FA2B0-EF9F-7A5D-033B-4A835BEA0D8F}"/>
              </a:ext>
            </a:extLst>
          </p:cNvPr>
          <p:cNvGraphicFramePr>
            <a:graphicFrameLocks noGrp="1"/>
          </p:cNvGraphicFramePr>
          <p:nvPr>
            <p:extLst>
              <p:ext uri="{D42A27DB-BD31-4B8C-83A1-F6EECF244321}">
                <p14:modId xmlns:p14="http://schemas.microsoft.com/office/powerpoint/2010/main" val="270496869"/>
              </p:ext>
            </p:extLst>
          </p:nvPr>
        </p:nvGraphicFramePr>
        <p:xfrm>
          <a:off x="8005938" y="3340151"/>
          <a:ext cx="4007384" cy="1192915"/>
        </p:xfrm>
        <a:graphic>
          <a:graphicData uri="http://schemas.openxmlformats.org/drawingml/2006/table">
            <a:tbl>
              <a:tblPr firstRow="1" bandRow="1"/>
              <a:tblGrid>
                <a:gridCol w="2003692">
                  <a:extLst>
                    <a:ext uri="{9D8B030D-6E8A-4147-A177-3AD203B41FA5}">
                      <a16:colId xmlns:a16="http://schemas.microsoft.com/office/drawing/2014/main" val="2601583252"/>
                    </a:ext>
                  </a:extLst>
                </a:gridCol>
                <a:gridCol w="2003692">
                  <a:extLst>
                    <a:ext uri="{9D8B030D-6E8A-4147-A177-3AD203B41FA5}">
                      <a16:colId xmlns:a16="http://schemas.microsoft.com/office/drawing/2014/main" val="3539590121"/>
                    </a:ext>
                  </a:extLst>
                </a:gridCol>
              </a:tblGrid>
              <a:tr h="430915">
                <a:tc gridSpan="2">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1" i="0" u="none" strike="noStrike" cap="none" dirty="0">
                          <a:solidFill>
                            <a:schemeClr val="tx1"/>
                          </a:solidFill>
                          <a:latin typeface="+mn-lt"/>
                          <a:ea typeface="Arial"/>
                          <a:cs typeface="Arial"/>
                          <a:sym typeface="Arial"/>
                        </a:rPr>
                        <a:t>Student Population</a:t>
                      </a:r>
                    </a:p>
                  </a:txBody>
                  <a:tcP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1275671578"/>
                  </a:ext>
                </a:extLst>
              </a:tr>
              <a:tr h="744309">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ctr"/>
                      <a:r>
                        <a:rPr lang="en-US" sz="2200" b="1">
                          <a:solidFill>
                            <a:schemeClr val="bg1"/>
                          </a:solidFill>
                          <a:latin typeface="+mn-lt"/>
                        </a:rPr>
                        <a:t>Tiered </a:t>
                      </a:r>
                    </a:p>
                    <a:p>
                      <a:pPr algn="ctr"/>
                      <a:r>
                        <a:rPr lang="en-US" sz="2200" b="1">
                          <a:solidFill>
                            <a:schemeClr val="bg1"/>
                          </a:solidFill>
                          <a:latin typeface="+mn-lt"/>
                        </a:rPr>
                        <a:t>Levels</a:t>
                      </a:r>
                    </a:p>
                  </a:txBody>
                  <a:tcP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A9ABAD"/>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ctr"/>
                      <a:r>
                        <a:rPr lang="en-US" sz="2200" b="1" dirty="0">
                          <a:solidFill>
                            <a:schemeClr val="bg1"/>
                          </a:solidFill>
                          <a:latin typeface="+mn-lt"/>
                        </a:rPr>
                        <a:t>Demographic Information</a:t>
                      </a:r>
                    </a:p>
                  </a:txBody>
                  <a:tcP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A9ABAD"/>
                    </a:solidFill>
                  </a:tcPr>
                </a:tc>
                <a:extLst>
                  <a:ext uri="{0D108BD9-81ED-4DB2-BD59-A6C34878D82A}">
                    <a16:rowId xmlns:a16="http://schemas.microsoft.com/office/drawing/2014/main" val="676120159"/>
                  </a:ext>
                </a:extLst>
              </a:tr>
            </a:tbl>
          </a:graphicData>
        </a:graphic>
      </p:graphicFrame>
    </p:spTree>
    <p:extLst>
      <p:ext uri="{BB962C8B-B14F-4D97-AF65-F5344CB8AC3E}">
        <p14:creationId xmlns:p14="http://schemas.microsoft.com/office/powerpoint/2010/main" val="47173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03092-F1B8-8B2F-9524-7E23485A2B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80FA1-CBB5-93ED-D013-75BD9EF15B9F}"/>
              </a:ext>
            </a:extLst>
          </p:cNvPr>
          <p:cNvSpPr>
            <a:spLocks noGrp="1"/>
          </p:cNvSpPr>
          <p:nvPr>
            <p:ph type="ctrTitle"/>
          </p:nvPr>
        </p:nvSpPr>
        <p:spPr>
          <a:xfrm>
            <a:off x="1621536" y="757224"/>
            <a:ext cx="9144000" cy="2387600"/>
          </a:xfrm>
        </p:spPr>
        <p:txBody>
          <a:bodyPr/>
          <a:lstStyle/>
          <a:p>
            <a:r>
              <a:rPr lang="en-US" dirty="0">
                <a:solidFill>
                  <a:schemeClr val="bg1"/>
                </a:solidFill>
              </a:rPr>
              <a:t>Review Results by Report</a:t>
            </a:r>
          </a:p>
        </p:txBody>
      </p:sp>
      <p:sp>
        <p:nvSpPr>
          <p:cNvPr id="4" name="Title 1">
            <a:extLst>
              <a:ext uri="{FF2B5EF4-FFF2-40B4-BE49-F238E27FC236}">
                <a16:creationId xmlns:a16="http://schemas.microsoft.com/office/drawing/2014/main" id="{4D920AF6-CA8B-46BD-3D12-FBEE5ED9D979}"/>
              </a:ext>
            </a:extLst>
          </p:cNvPr>
          <p:cNvSpPr txBox="1">
            <a:spLocks/>
          </p:cNvSpPr>
          <p:nvPr/>
        </p:nvSpPr>
        <p:spPr>
          <a:xfrm>
            <a:off x="2607735" y="3429000"/>
            <a:ext cx="6147473" cy="2215896"/>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000" b="0" kern="1200">
                <a:solidFill>
                  <a:schemeClr val="bg1"/>
                </a:solidFill>
                <a:latin typeface="Arial" panose="020B0604020202020204" pitchFamily="34" charset="0"/>
                <a:ea typeface="+mj-ea"/>
                <a:cs typeface="Arial" panose="020B0604020202020204" pitchFamily="34" charset="0"/>
              </a:defRPr>
            </a:lvl1pPr>
          </a:lstStyle>
          <a:p>
            <a:pPr algn="ctr"/>
            <a:r>
              <a:rPr lang="en-US" sz="2800" b="1" dirty="0"/>
              <a:t>Directions: </a:t>
            </a:r>
          </a:p>
          <a:p>
            <a:pPr algn="ctr"/>
            <a:endParaRPr lang="en-US" sz="2800" b="1" dirty="0"/>
          </a:p>
          <a:p>
            <a:pPr marL="457200" indent="-457200">
              <a:buFont typeface="Arial" panose="020B0604020202020204" pitchFamily="34" charset="0"/>
              <a:buChar char="•"/>
            </a:pPr>
            <a:r>
              <a:rPr lang="en-US" sz="2800" dirty="0"/>
              <a:t>Follow along with the review of the specific report(s)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Then take a few minutes to run the same report in your Educator Portal to view the results</a:t>
            </a:r>
          </a:p>
        </p:txBody>
      </p:sp>
    </p:spTree>
    <p:extLst>
      <p:ext uri="{BB962C8B-B14F-4D97-AF65-F5344CB8AC3E}">
        <p14:creationId xmlns:p14="http://schemas.microsoft.com/office/powerpoint/2010/main" val="119989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61A9-A335-8564-A865-96EFCE7D034D}"/>
              </a:ext>
            </a:extLst>
          </p:cNvPr>
          <p:cNvSpPr>
            <a:spLocks noGrp="1"/>
          </p:cNvSpPr>
          <p:nvPr>
            <p:ph type="title"/>
          </p:nvPr>
        </p:nvSpPr>
        <p:spPr/>
        <p:txBody>
          <a:bodyPr/>
          <a:lstStyle/>
          <a:p>
            <a:r>
              <a:rPr lang="en-US" dirty="0"/>
              <a:t>Data Reflection </a:t>
            </a:r>
          </a:p>
        </p:txBody>
      </p:sp>
      <p:sp>
        <p:nvSpPr>
          <p:cNvPr id="3" name="Content Placeholder 2">
            <a:extLst>
              <a:ext uri="{FF2B5EF4-FFF2-40B4-BE49-F238E27FC236}">
                <a16:creationId xmlns:a16="http://schemas.microsoft.com/office/drawing/2014/main" id="{1B1703EA-F2ED-4842-4AA9-272499A87106}"/>
              </a:ext>
            </a:extLst>
          </p:cNvPr>
          <p:cNvSpPr>
            <a:spLocks noGrp="1"/>
          </p:cNvSpPr>
          <p:nvPr>
            <p:ph idx="1"/>
          </p:nvPr>
        </p:nvSpPr>
        <p:spPr/>
        <p:txBody>
          <a:bodyPr>
            <a:normAutofit/>
          </a:bodyPr>
          <a:lstStyle/>
          <a:p>
            <a:pPr marL="0" indent="0">
              <a:buNone/>
            </a:pPr>
            <a:r>
              <a:rPr lang="en-US" sz="2800" dirty="0"/>
              <a:t>Before reviewing your collected data in more detail throughout this session, take a moment to consider to these reflection prompts about the DESSA results:</a:t>
            </a:r>
          </a:p>
          <a:p>
            <a:pPr marL="0" indent="0">
              <a:buNone/>
            </a:pPr>
            <a:endParaRPr lang="en-US" sz="2800" dirty="0"/>
          </a:p>
          <a:p>
            <a:r>
              <a:rPr lang="en-US" sz="2800" dirty="0"/>
              <a:t>I predict…</a:t>
            </a:r>
          </a:p>
          <a:p>
            <a:r>
              <a:rPr lang="en-US" sz="2800" dirty="0"/>
              <a:t>I wonder…</a:t>
            </a:r>
          </a:p>
          <a:p>
            <a:r>
              <a:rPr lang="en-US" sz="2800" dirty="0"/>
              <a:t>My questions/expectations are influenced by…</a:t>
            </a:r>
          </a:p>
          <a:p>
            <a:r>
              <a:rPr lang="en-US" sz="2800" dirty="0"/>
              <a:t>I am hoping to learn…</a:t>
            </a:r>
          </a:p>
        </p:txBody>
      </p:sp>
      <p:sp>
        <p:nvSpPr>
          <p:cNvPr id="4" name="Text Placeholder 3">
            <a:extLst>
              <a:ext uri="{FF2B5EF4-FFF2-40B4-BE49-F238E27FC236}">
                <a16:creationId xmlns:a16="http://schemas.microsoft.com/office/drawing/2014/main" id="{0EB1A744-EC66-7137-8A3E-6E5333F40458}"/>
              </a:ext>
            </a:extLst>
          </p:cNvPr>
          <p:cNvSpPr>
            <a:spLocks noGrp="1"/>
          </p:cNvSpPr>
          <p:nvPr>
            <p:ph type="body"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428266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B2F1-D6B1-66CE-60E8-7CC959A390A0}"/>
              </a:ext>
            </a:extLst>
          </p:cNvPr>
          <p:cNvSpPr>
            <a:spLocks noGrp="1"/>
          </p:cNvSpPr>
          <p:nvPr>
            <p:ph type="title"/>
          </p:nvPr>
        </p:nvSpPr>
        <p:spPr/>
        <p:txBody>
          <a:bodyPr>
            <a:normAutofit/>
          </a:bodyPr>
          <a:lstStyle/>
          <a:p>
            <a:r>
              <a:rPr lang="en-US" sz="4000" dirty="0"/>
              <a:t>Data and Insights: Frequently Used Reports</a:t>
            </a:r>
          </a:p>
        </p:txBody>
      </p:sp>
      <p:pic>
        <p:nvPicPr>
          <p:cNvPr id="5" name="Picture 4" descr="A pyramid of different colors&#10;&#10;Description automatically generated with medium confidence">
            <a:extLst>
              <a:ext uri="{FF2B5EF4-FFF2-40B4-BE49-F238E27FC236}">
                <a16:creationId xmlns:a16="http://schemas.microsoft.com/office/drawing/2014/main" id="{8690B958-4996-DE42-B59C-EF1DB9F4BD4D}"/>
              </a:ext>
            </a:extLst>
          </p:cNvPr>
          <p:cNvPicPr>
            <a:picLocks noChangeAspect="1"/>
          </p:cNvPicPr>
          <p:nvPr/>
        </p:nvPicPr>
        <p:blipFill>
          <a:blip r:embed="rId3"/>
          <a:stretch>
            <a:fillRect/>
          </a:stretch>
        </p:blipFill>
        <p:spPr>
          <a:xfrm>
            <a:off x="2590609" y="1276700"/>
            <a:ext cx="6194980" cy="5433006"/>
          </a:xfrm>
          <a:prstGeom prst="rect">
            <a:avLst/>
          </a:prstGeom>
        </p:spPr>
      </p:pic>
      <p:sp>
        <p:nvSpPr>
          <p:cNvPr id="6" name="foundational prac">
            <a:extLst>
              <a:ext uri="{FF2B5EF4-FFF2-40B4-BE49-F238E27FC236}">
                <a16:creationId xmlns:a16="http://schemas.microsoft.com/office/drawing/2014/main" id="{A061CB35-1ED4-8E8D-427A-5FEF70899CDA}"/>
              </a:ext>
            </a:extLst>
          </p:cNvPr>
          <p:cNvSpPr txBox="1"/>
          <p:nvPr/>
        </p:nvSpPr>
        <p:spPr>
          <a:xfrm>
            <a:off x="4991033" y="2549709"/>
            <a:ext cx="1394133" cy="769441"/>
          </a:xfrm>
          <a:prstGeom prst="rect">
            <a:avLst/>
          </a:prstGeom>
          <a:noFill/>
          <a:ln>
            <a:noFill/>
          </a:ln>
        </p:spPr>
        <p:txBody>
          <a:bodyPr wrap="square" lIns="91440" tIns="45720" rIns="91440" bIns="45720" rtlCol="0" anchor="t">
            <a:spAutoFit/>
          </a:bodyPr>
          <a:lstStyle/>
          <a:p>
            <a:pPr algn="ctr">
              <a:defRPr/>
            </a:pPr>
            <a:r>
              <a:rPr lang="en-US" sz="2200" b="1" kern="0" dirty="0">
                <a:solidFill>
                  <a:srgbClr val="FFFFFF"/>
                </a:solidFill>
                <a:cs typeface="Arial"/>
                <a:sym typeface="Arial"/>
              </a:rPr>
              <a:t>My Students </a:t>
            </a:r>
          </a:p>
        </p:txBody>
      </p:sp>
      <p:sp>
        <p:nvSpPr>
          <p:cNvPr id="7" name="TextBox 6">
            <a:extLst>
              <a:ext uri="{FF2B5EF4-FFF2-40B4-BE49-F238E27FC236}">
                <a16:creationId xmlns:a16="http://schemas.microsoft.com/office/drawing/2014/main" id="{92CF0162-C056-6E44-3E17-AC51869F7CCC}"/>
              </a:ext>
            </a:extLst>
          </p:cNvPr>
          <p:cNvSpPr txBox="1"/>
          <p:nvPr/>
        </p:nvSpPr>
        <p:spPr>
          <a:xfrm>
            <a:off x="7120537" y="2552763"/>
            <a:ext cx="3984184" cy="769441"/>
          </a:xfrm>
          <a:prstGeom prst="rect">
            <a:avLst/>
          </a:prstGeom>
          <a:solidFill>
            <a:srgbClr val="FFFFFF"/>
          </a:solidFill>
          <a:ln w="28575">
            <a:solidFill>
              <a:srgbClr val="747679"/>
            </a:solidFill>
          </a:ln>
          <a:effectLst/>
        </p:spPr>
        <p:txBody>
          <a:bodyPr wrap="square">
            <a:spAutoFit/>
          </a:bodyPr>
          <a:lstStyle/>
          <a:p>
            <a:pPr algn="ctr">
              <a:defRPr/>
            </a:pPr>
            <a:r>
              <a:rPr lang="en-US" sz="2200" b="1" kern="0" dirty="0">
                <a:solidFill>
                  <a:srgbClr val="747679"/>
                </a:solidFill>
                <a:cs typeface="Arial"/>
                <a:sym typeface="Arial"/>
              </a:rPr>
              <a:t> Individual Student Profile </a:t>
            </a:r>
          </a:p>
          <a:p>
            <a:pPr algn="ctr">
              <a:defRPr/>
            </a:pPr>
            <a:r>
              <a:rPr lang="en-US" sz="2200" b="1" kern="0" dirty="0">
                <a:solidFill>
                  <a:srgbClr val="747679"/>
                </a:solidFill>
                <a:cs typeface="Arial"/>
                <a:sym typeface="Arial"/>
              </a:rPr>
              <a:t>Individual Item Analysis</a:t>
            </a:r>
          </a:p>
        </p:txBody>
      </p:sp>
      <p:sp>
        <p:nvSpPr>
          <p:cNvPr id="12" name="foundational prac">
            <a:extLst>
              <a:ext uri="{FF2B5EF4-FFF2-40B4-BE49-F238E27FC236}">
                <a16:creationId xmlns:a16="http://schemas.microsoft.com/office/drawing/2014/main" id="{EB3BE119-CC0B-E0D4-B3DD-C14BAC513C67}"/>
              </a:ext>
            </a:extLst>
          </p:cNvPr>
          <p:cNvSpPr txBox="1"/>
          <p:nvPr/>
        </p:nvSpPr>
        <p:spPr>
          <a:xfrm>
            <a:off x="3730239" y="5385117"/>
            <a:ext cx="3975677" cy="1107996"/>
          </a:xfrm>
          <a:prstGeom prst="rect">
            <a:avLst/>
          </a:prstGeom>
          <a:noFill/>
        </p:spPr>
        <p:txBody>
          <a:bodyPr wrap="square" lIns="91440" tIns="45720" rIns="91440" bIns="45720" rtlCol="0" anchor="t">
            <a:spAutoFit/>
          </a:bodyPr>
          <a:lstStyle/>
          <a:p>
            <a:pPr algn="ctr">
              <a:defRPr/>
            </a:pPr>
            <a:r>
              <a:rPr lang="en-US" sz="2200" b="1" kern="0" dirty="0">
                <a:solidFill>
                  <a:srgbClr val="FFFFFF"/>
                </a:solidFill>
                <a:cs typeface="Arial"/>
                <a:sym typeface="Arial"/>
              </a:rPr>
              <a:t>Grade Level</a:t>
            </a:r>
          </a:p>
          <a:p>
            <a:pPr algn="ctr">
              <a:defRPr/>
            </a:pPr>
            <a:r>
              <a:rPr lang="en-US" sz="2200" b="1" kern="0" dirty="0">
                <a:solidFill>
                  <a:srgbClr val="FFFFFF"/>
                </a:solidFill>
                <a:cs typeface="Arial"/>
                <a:sym typeface="Arial"/>
              </a:rPr>
              <a:t>My Students </a:t>
            </a:r>
          </a:p>
          <a:p>
            <a:pPr algn="ctr">
              <a:defRPr/>
            </a:pPr>
            <a:r>
              <a:rPr lang="en-US" sz="2200" b="1" kern="0" dirty="0">
                <a:solidFill>
                  <a:srgbClr val="FFFFFF"/>
                </a:solidFill>
                <a:cs typeface="Arial"/>
                <a:sym typeface="Arial"/>
              </a:rPr>
              <a:t>Rating Window Breakdown</a:t>
            </a:r>
          </a:p>
        </p:txBody>
      </p:sp>
      <p:sp>
        <p:nvSpPr>
          <p:cNvPr id="13" name="foundational prac">
            <a:extLst>
              <a:ext uri="{FF2B5EF4-FFF2-40B4-BE49-F238E27FC236}">
                <a16:creationId xmlns:a16="http://schemas.microsoft.com/office/drawing/2014/main" id="{7CD054E6-79EC-102B-99A0-7C988E266D52}"/>
              </a:ext>
            </a:extLst>
          </p:cNvPr>
          <p:cNvSpPr txBox="1"/>
          <p:nvPr/>
        </p:nvSpPr>
        <p:spPr>
          <a:xfrm>
            <a:off x="4230384" y="4279299"/>
            <a:ext cx="2975389" cy="677108"/>
          </a:xfrm>
          <a:prstGeom prst="rect">
            <a:avLst/>
          </a:prstGeom>
          <a:noFill/>
        </p:spPr>
        <p:txBody>
          <a:bodyPr wrap="square" lIns="91440" tIns="45720" rIns="91440" bIns="45720" rtlCol="0" anchor="t">
            <a:spAutoFit/>
          </a:bodyPr>
          <a:lstStyle/>
          <a:p>
            <a:pPr algn="ctr">
              <a:defRPr/>
            </a:pPr>
            <a:r>
              <a:rPr lang="en-US" sz="2200" b="1" kern="0" dirty="0">
                <a:solidFill>
                  <a:srgbClr val="FFFFFF"/>
                </a:solidFill>
                <a:cs typeface="Arial"/>
                <a:sym typeface="Arial"/>
              </a:rPr>
              <a:t>Competencies</a:t>
            </a:r>
          </a:p>
          <a:p>
            <a:pPr algn="ctr">
              <a:defRPr/>
            </a:pPr>
            <a:r>
              <a:rPr lang="en-US" sz="1600" i="1" kern="0" dirty="0">
                <a:solidFill>
                  <a:srgbClr val="FFFFFF"/>
                </a:solidFill>
                <a:cs typeface="Arial"/>
                <a:sym typeface="Arial"/>
              </a:rPr>
              <a:t>Full DESSA</a:t>
            </a:r>
          </a:p>
        </p:txBody>
      </p:sp>
      <p:sp>
        <p:nvSpPr>
          <p:cNvPr id="14" name="TextBox 13">
            <a:extLst>
              <a:ext uri="{FF2B5EF4-FFF2-40B4-BE49-F238E27FC236}">
                <a16:creationId xmlns:a16="http://schemas.microsoft.com/office/drawing/2014/main" id="{40C51645-3DE2-4A62-2225-E03BA57B2334}"/>
              </a:ext>
            </a:extLst>
          </p:cNvPr>
          <p:cNvSpPr txBox="1"/>
          <p:nvPr/>
        </p:nvSpPr>
        <p:spPr>
          <a:xfrm>
            <a:off x="7650611" y="4188871"/>
            <a:ext cx="3456365" cy="430887"/>
          </a:xfrm>
          <a:prstGeom prst="rect">
            <a:avLst/>
          </a:prstGeom>
          <a:solidFill>
            <a:srgbClr val="FFFFFF"/>
          </a:solidFill>
          <a:ln w="28575">
            <a:solidFill>
              <a:srgbClr val="747679"/>
            </a:solidFill>
          </a:ln>
          <a:effectLst/>
        </p:spPr>
        <p:txBody>
          <a:bodyPr wrap="square">
            <a:spAutoFit/>
          </a:bodyPr>
          <a:lstStyle/>
          <a:p>
            <a:pPr algn="ctr">
              <a:defRPr/>
            </a:pPr>
            <a:r>
              <a:rPr lang="en-US" sz="2200" b="1" kern="0">
                <a:solidFill>
                  <a:srgbClr val="747679"/>
                </a:solidFill>
                <a:cs typeface="Arial"/>
                <a:sym typeface="Arial"/>
              </a:rPr>
              <a:t>Custom Groups Filter</a:t>
            </a:r>
          </a:p>
        </p:txBody>
      </p:sp>
      <p:sp>
        <p:nvSpPr>
          <p:cNvPr id="3" name="TextBox 2">
            <a:extLst>
              <a:ext uri="{FF2B5EF4-FFF2-40B4-BE49-F238E27FC236}">
                <a16:creationId xmlns:a16="http://schemas.microsoft.com/office/drawing/2014/main" id="{35217617-1BE1-8FB4-13A6-47A7A4FCC410}"/>
              </a:ext>
            </a:extLst>
          </p:cNvPr>
          <p:cNvSpPr txBox="1"/>
          <p:nvPr/>
        </p:nvSpPr>
        <p:spPr>
          <a:xfrm>
            <a:off x="2490532" y="5532532"/>
            <a:ext cx="971996" cy="430887"/>
          </a:xfrm>
          <a:prstGeom prst="rect">
            <a:avLst/>
          </a:prstGeom>
          <a:solidFill>
            <a:srgbClr val="FFFFFF"/>
          </a:solidFill>
          <a:ln w="28575">
            <a:solidFill>
              <a:srgbClr val="FF612F"/>
            </a:solidFill>
          </a:ln>
          <a:effectLst/>
        </p:spPr>
        <p:txBody>
          <a:bodyPr wrap="square">
            <a:spAutoFit/>
          </a:bodyPr>
          <a:lstStyle/>
          <a:p>
            <a:pPr algn="ctr">
              <a:defRPr/>
            </a:pPr>
            <a:r>
              <a:rPr lang="en-US" sz="2200" b="1" kern="0" dirty="0">
                <a:solidFill>
                  <a:srgbClr val="747679"/>
                </a:solidFill>
                <a:cs typeface="Arial"/>
                <a:sym typeface="Arial"/>
              </a:rPr>
              <a:t>Tier 1</a:t>
            </a:r>
          </a:p>
        </p:txBody>
      </p:sp>
      <p:sp>
        <p:nvSpPr>
          <p:cNvPr id="4" name="TextBox 3">
            <a:extLst>
              <a:ext uri="{FF2B5EF4-FFF2-40B4-BE49-F238E27FC236}">
                <a16:creationId xmlns:a16="http://schemas.microsoft.com/office/drawing/2014/main" id="{342469A4-278E-02B9-7AEA-AE9CF1847AD7}"/>
              </a:ext>
            </a:extLst>
          </p:cNvPr>
          <p:cNvSpPr txBox="1"/>
          <p:nvPr/>
        </p:nvSpPr>
        <p:spPr>
          <a:xfrm>
            <a:off x="3258388" y="4220042"/>
            <a:ext cx="971996" cy="430887"/>
          </a:xfrm>
          <a:prstGeom prst="rect">
            <a:avLst/>
          </a:prstGeom>
          <a:solidFill>
            <a:srgbClr val="FFFFFF"/>
          </a:solidFill>
          <a:ln w="28575">
            <a:solidFill>
              <a:srgbClr val="FF612F"/>
            </a:solidFill>
          </a:ln>
          <a:effectLst/>
        </p:spPr>
        <p:txBody>
          <a:bodyPr wrap="square">
            <a:spAutoFit/>
          </a:bodyPr>
          <a:lstStyle/>
          <a:p>
            <a:pPr algn="ctr">
              <a:defRPr/>
            </a:pPr>
            <a:r>
              <a:rPr lang="en-US" sz="2200" b="1" kern="0" dirty="0">
                <a:solidFill>
                  <a:srgbClr val="747679"/>
                </a:solidFill>
                <a:cs typeface="Arial"/>
                <a:sym typeface="Arial"/>
              </a:rPr>
              <a:t>Tier 2</a:t>
            </a:r>
          </a:p>
        </p:txBody>
      </p:sp>
      <p:sp>
        <p:nvSpPr>
          <p:cNvPr id="8" name="TextBox 7">
            <a:extLst>
              <a:ext uri="{FF2B5EF4-FFF2-40B4-BE49-F238E27FC236}">
                <a16:creationId xmlns:a16="http://schemas.microsoft.com/office/drawing/2014/main" id="{C44A8E14-502A-C351-D11D-F0A04A9484AE}"/>
              </a:ext>
            </a:extLst>
          </p:cNvPr>
          <p:cNvSpPr txBox="1"/>
          <p:nvPr/>
        </p:nvSpPr>
        <p:spPr>
          <a:xfrm>
            <a:off x="4019037" y="2601512"/>
            <a:ext cx="971996" cy="430887"/>
          </a:xfrm>
          <a:prstGeom prst="rect">
            <a:avLst/>
          </a:prstGeom>
          <a:solidFill>
            <a:srgbClr val="FFFFFF"/>
          </a:solidFill>
          <a:ln w="28575">
            <a:solidFill>
              <a:srgbClr val="FF612F"/>
            </a:solidFill>
          </a:ln>
          <a:effectLst/>
        </p:spPr>
        <p:txBody>
          <a:bodyPr wrap="square">
            <a:spAutoFit/>
          </a:bodyPr>
          <a:lstStyle/>
          <a:p>
            <a:pPr algn="ctr">
              <a:defRPr/>
            </a:pPr>
            <a:r>
              <a:rPr lang="en-US" sz="2200" b="1" kern="0" dirty="0">
                <a:solidFill>
                  <a:srgbClr val="747679"/>
                </a:solidFill>
                <a:cs typeface="Arial"/>
                <a:sym typeface="Arial"/>
              </a:rPr>
              <a:t>Tier 3</a:t>
            </a:r>
          </a:p>
        </p:txBody>
      </p:sp>
    </p:spTree>
    <p:extLst>
      <p:ext uri="{BB962C8B-B14F-4D97-AF65-F5344CB8AC3E}">
        <p14:creationId xmlns:p14="http://schemas.microsoft.com/office/powerpoint/2010/main" val="219492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1786-0654-80D7-036C-0B521CD79C01}"/>
              </a:ext>
            </a:extLst>
          </p:cNvPr>
          <p:cNvSpPr>
            <a:spLocks noGrp="1"/>
          </p:cNvSpPr>
          <p:nvPr>
            <p:ph type="title"/>
          </p:nvPr>
        </p:nvSpPr>
        <p:spPr/>
        <p:txBody>
          <a:bodyPr>
            <a:normAutofit/>
          </a:bodyPr>
          <a:lstStyle/>
          <a:p>
            <a:r>
              <a:rPr lang="en-US" sz="4000" dirty="0"/>
              <a:t>Analyzing Tier 1 Data</a:t>
            </a:r>
          </a:p>
        </p:txBody>
      </p:sp>
      <p:sp>
        <p:nvSpPr>
          <p:cNvPr id="4" name="Text Placeholder 3">
            <a:extLst>
              <a:ext uri="{FF2B5EF4-FFF2-40B4-BE49-F238E27FC236}">
                <a16:creationId xmlns:a16="http://schemas.microsoft.com/office/drawing/2014/main" id="{BA6EB2A7-DF7F-1DC2-8AC8-1EC1AE08D32B}"/>
              </a:ext>
            </a:extLst>
          </p:cNvPr>
          <p:cNvSpPr>
            <a:spLocks noGrp="1"/>
          </p:cNvSpPr>
          <p:nvPr>
            <p:ph type="body" sz="half" idx="2"/>
          </p:nvPr>
        </p:nvSpPr>
        <p:spPr/>
        <p:txBody>
          <a:bodyPr>
            <a:normAutofit fontScale="92500" lnSpcReduction="10000"/>
          </a:bodyPr>
          <a:lstStyle/>
          <a:p>
            <a:endParaRPr lang="en-US"/>
          </a:p>
        </p:txBody>
      </p:sp>
      <p:sp>
        <p:nvSpPr>
          <p:cNvPr id="5" name="Oval 4">
            <a:extLst>
              <a:ext uri="{FF2B5EF4-FFF2-40B4-BE49-F238E27FC236}">
                <a16:creationId xmlns:a16="http://schemas.microsoft.com/office/drawing/2014/main" id="{CF7341EA-9FC4-C015-E46A-5DB888D4DA52}"/>
              </a:ext>
            </a:extLst>
          </p:cNvPr>
          <p:cNvSpPr/>
          <p:nvPr/>
        </p:nvSpPr>
        <p:spPr>
          <a:xfrm>
            <a:off x="4423259" y="2638129"/>
            <a:ext cx="3345481" cy="3214607"/>
          </a:xfrm>
          <a:prstGeom prst="ellipse">
            <a:avLst/>
          </a:prstGeom>
          <a:solidFill>
            <a:srgbClr val="FFF8EB"/>
          </a:solidFill>
          <a:ln w="25400" cap="flat" cmpd="sng" algn="ctr">
            <a:solidFill>
              <a:srgbClr val="00325E"/>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325E"/>
                </a:solidFill>
                <a:effectLst/>
                <a:uLnTx/>
                <a:uFillTx/>
                <a:latin typeface="Arial" panose="020B0604020202020204"/>
                <a:cs typeface="Arial"/>
                <a:sym typeface="Arial"/>
              </a:rPr>
              <a:t>Are there any groups/reports that differ significantly?</a:t>
            </a:r>
          </a:p>
        </p:txBody>
      </p:sp>
      <p:sp>
        <p:nvSpPr>
          <p:cNvPr id="6" name="Oval 5">
            <a:extLst>
              <a:ext uri="{FF2B5EF4-FFF2-40B4-BE49-F238E27FC236}">
                <a16:creationId xmlns:a16="http://schemas.microsoft.com/office/drawing/2014/main" id="{ADE12BBD-C930-9338-E365-E968E3930484}"/>
              </a:ext>
            </a:extLst>
          </p:cNvPr>
          <p:cNvSpPr/>
          <p:nvPr/>
        </p:nvSpPr>
        <p:spPr>
          <a:xfrm>
            <a:off x="8234106" y="2638128"/>
            <a:ext cx="3345480" cy="3214607"/>
          </a:xfrm>
          <a:prstGeom prst="ellipse">
            <a:avLst/>
          </a:prstGeom>
          <a:solidFill>
            <a:srgbClr val="FFF8EB"/>
          </a:solidFill>
          <a:ln w="25400" cap="flat" cmpd="sng" algn="ctr">
            <a:solidFill>
              <a:srgbClr val="00325E"/>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00325E"/>
                </a:solidFill>
                <a:effectLst/>
                <a:uLnTx/>
                <a:uFillTx/>
                <a:latin typeface="Arial" panose="020B0604020202020204"/>
              </a:rPr>
              <a:t>Consider: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kern="0" dirty="0">
                <a:solidFill>
                  <a:srgbClr val="00325E"/>
                </a:solidFill>
                <a:latin typeface="Arial" panose="020B0604020202020204"/>
              </a:rPr>
              <a:t>H</a:t>
            </a:r>
            <a:r>
              <a:rPr kumimoji="0" lang="en-US" sz="2200" b="0" i="0" u="none" strike="noStrike" kern="0" cap="none" spc="0" normalizeH="0" baseline="0" noProof="0" dirty="0">
                <a:ln>
                  <a:noFill/>
                </a:ln>
                <a:solidFill>
                  <a:srgbClr val="00325E"/>
                </a:solidFill>
                <a:effectLst/>
                <a:uLnTx/>
                <a:uFillTx/>
                <a:latin typeface="Arial" panose="020B0604020202020204"/>
              </a:rPr>
              <a:t>ow this data can be used to enhance existing programming and instruction?</a:t>
            </a:r>
            <a:endParaRPr kumimoji="0" lang="en-US" sz="2200" b="0" i="0" u="none" strike="noStrike" kern="0" cap="none" spc="0" normalizeH="0" baseline="0" noProof="0" dirty="0">
              <a:ln>
                <a:noFill/>
              </a:ln>
              <a:solidFill>
                <a:srgbClr val="00325E"/>
              </a:solidFill>
              <a:effectLst/>
              <a:uLnTx/>
              <a:uFillTx/>
              <a:latin typeface="Arial" panose="020B0604020202020204"/>
              <a:cs typeface="Arial"/>
              <a:sym typeface="Arial"/>
            </a:endParaRPr>
          </a:p>
        </p:txBody>
      </p:sp>
      <p:sp>
        <p:nvSpPr>
          <p:cNvPr id="7" name="Oval 6">
            <a:extLst>
              <a:ext uri="{FF2B5EF4-FFF2-40B4-BE49-F238E27FC236}">
                <a16:creationId xmlns:a16="http://schemas.microsoft.com/office/drawing/2014/main" id="{5D439C11-690C-DFE8-F892-DE49FD0E3A92}"/>
              </a:ext>
            </a:extLst>
          </p:cNvPr>
          <p:cNvSpPr/>
          <p:nvPr/>
        </p:nvSpPr>
        <p:spPr>
          <a:xfrm>
            <a:off x="612412" y="2638129"/>
            <a:ext cx="3345481" cy="3214607"/>
          </a:xfrm>
          <a:prstGeom prst="ellipse">
            <a:avLst/>
          </a:prstGeom>
          <a:solidFill>
            <a:srgbClr val="FFF8EB"/>
          </a:solidFill>
          <a:ln w="25400" cap="flat" cmpd="sng" algn="ctr">
            <a:solidFill>
              <a:srgbClr val="00325E"/>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325E"/>
                </a:solidFill>
                <a:effectLst/>
                <a:uLnTx/>
                <a:uFillTx/>
                <a:latin typeface="Arial" panose="020B0604020202020204"/>
                <a:cs typeface="Arial"/>
                <a:sym typeface="Arial"/>
              </a:rPr>
              <a:t>What are the baseline results?</a:t>
            </a:r>
          </a:p>
        </p:txBody>
      </p:sp>
    </p:spTree>
    <p:extLst>
      <p:ext uri="{BB962C8B-B14F-4D97-AF65-F5344CB8AC3E}">
        <p14:creationId xmlns:p14="http://schemas.microsoft.com/office/powerpoint/2010/main" val="132409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E2851-7AC8-1EBD-E01A-FBE5E063B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17A95-3823-6603-ADD5-574B38CF85B6}"/>
              </a:ext>
            </a:extLst>
          </p:cNvPr>
          <p:cNvSpPr>
            <a:spLocks noGrp="1"/>
          </p:cNvSpPr>
          <p:nvPr>
            <p:ph type="ctrTitle"/>
          </p:nvPr>
        </p:nvSpPr>
        <p:spPr>
          <a:xfrm>
            <a:off x="1524000" y="2644175"/>
            <a:ext cx="9144000" cy="2387600"/>
          </a:xfrm>
        </p:spPr>
        <p:txBody>
          <a:bodyPr>
            <a:noAutofit/>
          </a:bodyPr>
          <a:lstStyle/>
          <a:p>
            <a:r>
              <a:rPr lang="en-US" sz="4000" b="1" dirty="0"/>
              <a:t>Report:</a:t>
            </a:r>
            <a:br>
              <a:rPr lang="en-US" sz="4000" dirty="0"/>
            </a:br>
            <a:br>
              <a:rPr lang="en-US" sz="3600" dirty="0"/>
            </a:br>
            <a:r>
              <a:rPr lang="en-US" sz="3600" dirty="0"/>
              <a:t>Rating Window Breakdown </a:t>
            </a:r>
            <a:br>
              <a:rPr lang="en-US" sz="3600" dirty="0"/>
            </a:br>
            <a:r>
              <a:rPr lang="en-US" sz="2800" i="1" dirty="0"/>
              <a:t>(Site Leader)</a:t>
            </a:r>
            <a:br>
              <a:rPr lang="en-US" sz="2800" i="1" dirty="0"/>
            </a:br>
            <a:r>
              <a:rPr lang="en-US" sz="1400" i="1" dirty="0"/>
              <a:t>  </a:t>
            </a:r>
            <a:br>
              <a:rPr lang="en-US" sz="3600" dirty="0"/>
            </a:br>
            <a:r>
              <a:rPr lang="en-US" sz="2800" b="1" dirty="0">
                <a:solidFill>
                  <a:srgbClr val="FFC34A"/>
                </a:solidFill>
              </a:rPr>
              <a:t>or </a:t>
            </a:r>
            <a:br>
              <a:rPr lang="en-US" sz="2800" b="1" dirty="0">
                <a:solidFill>
                  <a:srgbClr val="FFC34A"/>
                </a:solidFill>
              </a:rPr>
            </a:br>
            <a:r>
              <a:rPr lang="en-US" sz="1800" b="1" dirty="0">
                <a:solidFill>
                  <a:srgbClr val="FFC34A"/>
                </a:solidFill>
              </a:rPr>
              <a:t>  </a:t>
            </a:r>
            <a:br>
              <a:rPr lang="en-US" sz="3600" dirty="0"/>
            </a:br>
            <a:r>
              <a:rPr lang="en-US" sz="3600" dirty="0"/>
              <a:t>Rating Window Overview </a:t>
            </a:r>
            <a:br>
              <a:rPr lang="en-US" sz="3600" dirty="0"/>
            </a:br>
            <a:r>
              <a:rPr lang="en-US" sz="2800" i="1" dirty="0"/>
              <a:t>(Rater/Educator)</a:t>
            </a:r>
            <a:endParaRPr lang="en-US" sz="4000" i="1" dirty="0"/>
          </a:p>
        </p:txBody>
      </p:sp>
      <p:grpSp>
        <p:nvGrpSpPr>
          <p:cNvPr id="3" name="Group 2">
            <a:extLst>
              <a:ext uri="{FF2B5EF4-FFF2-40B4-BE49-F238E27FC236}">
                <a16:creationId xmlns:a16="http://schemas.microsoft.com/office/drawing/2014/main" id="{D0217DB1-81B8-0631-885D-B95134E358E0}"/>
              </a:ext>
            </a:extLst>
          </p:cNvPr>
          <p:cNvGrpSpPr/>
          <p:nvPr/>
        </p:nvGrpSpPr>
        <p:grpSpPr>
          <a:xfrm>
            <a:off x="3188263" y="5231220"/>
            <a:ext cx="5891939" cy="1371600"/>
            <a:chOff x="7858964" y="394536"/>
            <a:chExt cx="3975677" cy="1095699"/>
          </a:xfrm>
        </p:grpSpPr>
        <p:pic>
          <p:nvPicPr>
            <p:cNvPr id="4" name="Picture 3" descr="A pyramid of different colors&#10;&#10;Description automatically generated with medium confidence">
              <a:extLst>
                <a:ext uri="{FF2B5EF4-FFF2-40B4-BE49-F238E27FC236}">
                  <a16:creationId xmlns:a16="http://schemas.microsoft.com/office/drawing/2014/main" id="{88E6B774-D717-8CF4-7012-700DFE012FC5}"/>
                </a:ext>
              </a:extLst>
            </p:cNvPr>
            <p:cNvPicPr>
              <a:picLocks noChangeAspect="1"/>
            </p:cNvPicPr>
            <p:nvPr/>
          </p:nvPicPr>
          <p:blipFill>
            <a:blip r:embed="rId3"/>
            <a:stretch>
              <a:fillRect/>
            </a:stretch>
          </p:blipFill>
          <p:spPr>
            <a:xfrm>
              <a:off x="9276988" y="394536"/>
              <a:ext cx="1139630" cy="999457"/>
            </a:xfrm>
            <a:prstGeom prst="rect">
              <a:avLst/>
            </a:prstGeom>
          </p:spPr>
        </p:pic>
        <p:sp>
          <p:nvSpPr>
            <p:cNvPr id="5" name="foundational prac">
              <a:extLst>
                <a:ext uri="{FF2B5EF4-FFF2-40B4-BE49-F238E27FC236}">
                  <a16:creationId xmlns:a16="http://schemas.microsoft.com/office/drawing/2014/main" id="{92A2A571-8B6B-2413-78A7-E8408FAFC5F6}"/>
                </a:ext>
              </a:extLst>
            </p:cNvPr>
            <p:cNvSpPr txBox="1"/>
            <p:nvPr/>
          </p:nvSpPr>
          <p:spPr>
            <a:xfrm>
              <a:off x="7858964" y="1120903"/>
              <a:ext cx="3975677" cy="369332"/>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1</a:t>
              </a:r>
            </a:p>
          </p:txBody>
        </p:sp>
      </p:grpSp>
    </p:spTree>
    <p:extLst>
      <p:ext uri="{BB962C8B-B14F-4D97-AF65-F5344CB8AC3E}">
        <p14:creationId xmlns:p14="http://schemas.microsoft.com/office/powerpoint/2010/main" val="54248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47264-892C-CC24-0178-A5CAF5C8E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9213E-7813-4964-AEBB-1536374CA052}"/>
              </a:ext>
            </a:extLst>
          </p:cNvPr>
          <p:cNvSpPr>
            <a:spLocks noGrp="1"/>
          </p:cNvSpPr>
          <p:nvPr>
            <p:ph type="title"/>
          </p:nvPr>
        </p:nvSpPr>
        <p:spPr/>
        <p:txBody>
          <a:bodyPr>
            <a:normAutofit/>
          </a:bodyPr>
          <a:lstStyle/>
          <a:p>
            <a:r>
              <a:rPr lang="en-US" sz="3600" dirty="0"/>
              <a:t>Report: Rating Window Breakdown</a:t>
            </a:r>
          </a:p>
        </p:txBody>
      </p:sp>
      <p:sp>
        <p:nvSpPr>
          <p:cNvPr id="4" name="Text Placeholder 3">
            <a:extLst>
              <a:ext uri="{FF2B5EF4-FFF2-40B4-BE49-F238E27FC236}">
                <a16:creationId xmlns:a16="http://schemas.microsoft.com/office/drawing/2014/main" id="{78ACC3D3-945F-5B1E-BA9B-E3A1AE5E77A5}"/>
              </a:ext>
            </a:extLst>
          </p:cNvPr>
          <p:cNvSpPr>
            <a:spLocks noGrp="1"/>
          </p:cNvSpPr>
          <p:nvPr>
            <p:ph type="body" sz="half" idx="2"/>
          </p:nvPr>
        </p:nvSpPr>
        <p:spPr/>
        <p:txBody>
          <a:bodyPr>
            <a:normAutofit fontScale="92500" lnSpcReduction="10000"/>
          </a:bodyPr>
          <a:lstStyle/>
          <a:p>
            <a:endParaRPr lang="en-US"/>
          </a:p>
        </p:txBody>
      </p:sp>
      <p:sp>
        <p:nvSpPr>
          <p:cNvPr id="9" name="TextBox 8">
            <a:extLst>
              <a:ext uri="{FF2B5EF4-FFF2-40B4-BE49-F238E27FC236}">
                <a16:creationId xmlns:a16="http://schemas.microsoft.com/office/drawing/2014/main" id="{2A5AD931-D732-75E8-2294-103E16259CB1}"/>
              </a:ext>
            </a:extLst>
          </p:cNvPr>
          <p:cNvSpPr txBox="1"/>
          <p:nvPr/>
        </p:nvSpPr>
        <p:spPr>
          <a:xfrm>
            <a:off x="223747" y="3212604"/>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2</a:t>
            </a:r>
          </a:p>
        </p:txBody>
      </p:sp>
      <p:sp>
        <p:nvSpPr>
          <p:cNvPr id="10" name="TextBox 9">
            <a:extLst>
              <a:ext uri="{FF2B5EF4-FFF2-40B4-BE49-F238E27FC236}">
                <a16:creationId xmlns:a16="http://schemas.microsoft.com/office/drawing/2014/main" id="{A8136886-6B57-56AB-57C3-1E56631E14C8}"/>
              </a:ext>
            </a:extLst>
          </p:cNvPr>
          <p:cNvSpPr txBox="1"/>
          <p:nvPr/>
        </p:nvSpPr>
        <p:spPr>
          <a:xfrm>
            <a:off x="223748" y="5805862"/>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3</a:t>
            </a:r>
          </a:p>
        </p:txBody>
      </p:sp>
      <p:sp>
        <p:nvSpPr>
          <p:cNvPr id="12" name="TextBox 11">
            <a:extLst>
              <a:ext uri="{FF2B5EF4-FFF2-40B4-BE49-F238E27FC236}">
                <a16:creationId xmlns:a16="http://schemas.microsoft.com/office/drawing/2014/main" id="{612B92F9-76E1-F2A8-D79B-D667073C1B15}"/>
              </a:ext>
            </a:extLst>
          </p:cNvPr>
          <p:cNvSpPr txBox="1"/>
          <p:nvPr/>
        </p:nvSpPr>
        <p:spPr>
          <a:xfrm>
            <a:off x="223747" y="2238046"/>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1</a:t>
            </a:r>
          </a:p>
        </p:txBody>
      </p:sp>
      <p:sp>
        <p:nvSpPr>
          <p:cNvPr id="14" name="Rectangle: Rounded Corners 13">
            <a:extLst>
              <a:ext uri="{FF2B5EF4-FFF2-40B4-BE49-F238E27FC236}">
                <a16:creationId xmlns:a16="http://schemas.microsoft.com/office/drawing/2014/main" id="{5C4CB3E5-1A3B-C08C-8F89-CE3466CEED51}"/>
              </a:ext>
            </a:extLst>
          </p:cNvPr>
          <p:cNvSpPr/>
          <p:nvPr/>
        </p:nvSpPr>
        <p:spPr>
          <a:xfrm>
            <a:off x="7646670" y="1812379"/>
            <a:ext cx="4400266" cy="4383443"/>
          </a:xfrm>
          <a:prstGeom prst="roundRect">
            <a:avLst>
              <a:gd name="adj" fmla="val 16667"/>
            </a:avLst>
          </a:prstGeom>
          <a:solidFill>
            <a:srgbClr val="FFFFFF"/>
          </a:solidFill>
          <a:ln w="38100" cap="flat" cmpd="sng" algn="ctr">
            <a:solidFill>
              <a:srgbClr val="2C86FE"/>
            </a:solidFill>
            <a:prstDash val="solid"/>
          </a:ln>
          <a:effectLst/>
        </p:spPr>
        <p:txBody>
          <a:bodyPr lIns="0" tIns="0" rIns="0" bIns="0" rtlCol="0" anchor="t"/>
          <a:lstStyle/>
          <a:p>
            <a:pPr algn="ctr">
              <a:lnSpc>
                <a:spcPct val="150000"/>
              </a:lnSpc>
              <a:defRPr/>
            </a:pPr>
            <a:r>
              <a:rPr lang="en-US" sz="2000" b="1" kern="0" dirty="0">
                <a:solidFill>
                  <a:srgbClr val="00325E"/>
                </a:solidFill>
                <a:latin typeface="Arial" panose="020B0604020202020204" pitchFamily="34" charset="0"/>
                <a:cs typeface="Arial" panose="020B0604020202020204" pitchFamily="34" charset="0"/>
                <a:sym typeface="Arial"/>
              </a:rPr>
              <a:t>Action: </a:t>
            </a:r>
          </a:p>
          <a:p>
            <a:pPr marL="342900" indent="-342900">
              <a:lnSpc>
                <a:spcPct val="150000"/>
              </a:lnSpc>
              <a:buFont typeface="Arial" panose="020B0604020202020204" pitchFamily="34" charset="0"/>
              <a:buChar char="•"/>
              <a:defRPr/>
            </a:pPr>
            <a:r>
              <a:rPr lang="en-US" sz="2000" kern="0" dirty="0">
                <a:solidFill>
                  <a:srgbClr val="00325E"/>
                </a:solidFill>
                <a:latin typeface="Arial" panose="020B0604020202020204" pitchFamily="34" charset="0"/>
                <a:cs typeface="Arial" panose="020B0604020202020204" pitchFamily="34" charset="0"/>
                <a:sym typeface="Arial"/>
              </a:rPr>
              <a:t>Select the </a:t>
            </a:r>
            <a:r>
              <a:rPr lang="en-US" sz="2000" b="1" kern="0" dirty="0">
                <a:solidFill>
                  <a:srgbClr val="00325E"/>
                </a:solidFill>
                <a:latin typeface="Arial" panose="020B0604020202020204" pitchFamily="34" charset="0"/>
                <a:cs typeface="Arial" panose="020B0604020202020204" pitchFamily="34" charset="0"/>
                <a:sym typeface="Arial"/>
              </a:rPr>
              <a:t>Rating Window Breakdown Report.</a:t>
            </a:r>
            <a:endParaRPr lang="en-US" sz="2000" kern="0" dirty="0">
              <a:solidFill>
                <a:srgbClr val="00325E"/>
              </a:solidFill>
              <a:latin typeface="Arial" panose="020B0604020202020204" pitchFamily="34" charset="0"/>
              <a:cs typeface="Arial" panose="020B0604020202020204" pitchFamily="34" charset="0"/>
              <a:sym typeface="Arial"/>
            </a:endParaRPr>
          </a:p>
          <a:p>
            <a:pPr marL="342900" indent="-342900">
              <a:lnSpc>
                <a:spcPct val="150000"/>
              </a:lnSpc>
              <a:buFont typeface="Arial" panose="020B0604020202020204" pitchFamily="34" charset="0"/>
              <a:buChar char="•"/>
              <a:defRPr/>
            </a:pPr>
            <a:r>
              <a:rPr lang="en-US" sz="2000" kern="0" dirty="0">
                <a:solidFill>
                  <a:srgbClr val="00325E"/>
                </a:solidFill>
                <a:latin typeface="Arial" panose="020B0604020202020204" pitchFamily="34" charset="0"/>
                <a:cs typeface="Arial" panose="020B0604020202020204" pitchFamily="34" charset="0"/>
                <a:sym typeface="Arial"/>
              </a:rPr>
              <a:t>Select your desired filters.</a:t>
            </a:r>
          </a:p>
          <a:p>
            <a:pPr marL="342900" indent="-342900">
              <a:lnSpc>
                <a:spcPct val="150000"/>
              </a:lnSpc>
              <a:buFont typeface="Arial" panose="020B0604020202020204" pitchFamily="34" charset="0"/>
              <a:buChar char="•"/>
              <a:defRPr/>
            </a:pPr>
            <a:r>
              <a:rPr lang="en-US" sz="2000" kern="0" dirty="0">
                <a:solidFill>
                  <a:srgbClr val="00325E"/>
                </a:solidFill>
                <a:latin typeface="Arial" panose="020B0604020202020204" pitchFamily="34" charset="0"/>
                <a:cs typeface="Arial" panose="020B0604020202020204" pitchFamily="34" charset="0"/>
                <a:sym typeface="Arial"/>
              </a:rPr>
              <a:t>Select the Rater Type: Educator (DESSA mini/DESSA) </a:t>
            </a:r>
          </a:p>
          <a:p>
            <a:pPr marL="342900" indent="-342900">
              <a:lnSpc>
                <a:spcPct val="150000"/>
              </a:lnSpc>
              <a:buFont typeface="Arial" panose="020B0604020202020204" pitchFamily="34" charset="0"/>
              <a:buChar char="•"/>
              <a:defRPr/>
            </a:pPr>
            <a:r>
              <a:rPr lang="en-US" sz="2000" kern="0" dirty="0">
                <a:solidFill>
                  <a:srgbClr val="00325E"/>
                </a:solidFill>
                <a:latin typeface="Arial" panose="020B0604020202020204" pitchFamily="34" charset="0"/>
                <a:cs typeface="Arial" panose="020B0604020202020204" pitchFamily="34" charset="0"/>
                <a:sym typeface="Arial"/>
              </a:rPr>
              <a:t>Run the Report.</a:t>
            </a:r>
          </a:p>
          <a:p>
            <a:pPr marL="342900" indent="-342900">
              <a:lnSpc>
                <a:spcPct val="150000"/>
              </a:lnSpc>
              <a:buFont typeface="Arial" panose="020B0604020202020204" pitchFamily="34" charset="0"/>
              <a:buChar char="•"/>
              <a:defRPr/>
            </a:pPr>
            <a:endParaRPr lang="en-US" sz="2000" kern="0" dirty="0">
              <a:solidFill>
                <a:srgbClr val="00325E"/>
              </a:solidFill>
              <a:latin typeface="Arial" panose="020B0604020202020204" pitchFamily="34" charset="0"/>
              <a:cs typeface="Arial" panose="020B0604020202020204" pitchFamily="34" charset="0"/>
              <a:sym typeface="Arial"/>
            </a:endParaRPr>
          </a:p>
        </p:txBody>
      </p:sp>
      <p:pic>
        <p:nvPicPr>
          <p:cNvPr id="15" name="Picture 14">
            <a:extLst>
              <a:ext uri="{FF2B5EF4-FFF2-40B4-BE49-F238E27FC236}">
                <a16:creationId xmlns:a16="http://schemas.microsoft.com/office/drawing/2014/main" id="{8DBD7C24-2235-C950-2379-369120E9BACF}"/>
              </a:ext>
            </a:extLst>
          </p:cNvPr>
          <p:cNvPicPr>
            <a:picLocks noChangeAspect="1"/>
          </p:cNvPicPr>
          <p:nvPr/>
        </p:nvPicPr>
        <p:blipFill>
          <a:blip r:embed="rId3"/>
          <a:stretch>
            <a:fillRect/>
          </a:stretch>
        </p:blipFill>
        <p:spPr>
          <a:xfrm>
            <a:off x="745868" y="2084015"/>
            <a:ext cx="6550538" cy="4383443"/>
          </a:xfrm>
          <a:prstGeom prst="rect">
            <a:avLst/>
          </a:prstGeom>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0161B053-6ABB-DCB5-B85A-9F9CD3B0C899}"/>
              </a:ext>
            </a:extLst>
          </p:cNvPr>
          <p:cNvGrpSpPr/>
          <p:nvPr/>
        </p:nvGrpSpPr>
        <p:grpSpPr>
          <a:xfrm>
            <a:off x="7182831" y="193778"/>
            <a:ext cx="3975677" cy="1020531"/>
            <a:chOff x="7858964" y="394536"/>
            <a:chExt cx="3975677" cy="1020531"/>
          </a:xfrm>
        </p:grpSpPr>
        <p:pic>
          <p:nvPicPr>
            <p:cNvPr id="3" name="Picture 2" descr="A pyramid of different colors&#10;&#10;Description automatically generated with medium confidence">
              <a:extLst>
                <a:ext uri="{FF2B5EF4-FFF2-40B4-BE49-F238E27FC236}">
                  <a16:creationId xmlns:a16="http://schemas.microsoft.com/office/drawing/2014/main" id="{62232614-5B1E-778B-E7DF-386D4D9743BA}"/>
                </a:ext>
              </a:extLst>
            </p:cNvPr>
            <p:cNvPicPr>
              <a:picLocks noChangeAspect="1"/>
            </p:cNvPicPr>
            <p:nvPr/>
          </p:nvPicPr>
          <p:blipFill>
            <a:blip r:embed="rId4"/>
            <a:stretch>
              <a:fillRect/>
            </a:stretch>
          </p:blipFill>
          <p:spPr>
            <a:xfrm>
              <a:off x="9276988" y="394536"/>
              <a:ext cx="1139630" cy="999457"/>
            </a:xfrm>
            <a:prstGeom prst="rect">
              <a:avLst/>
            </a:prstGeom>
          </p:spPr>
        </p:pic>
        <p:sp>
          <p:nvSpPr>
            <p:cNvPr id="5" name="foundational prac">
              <a:extLst>
                <a:ext uri="{FF2B5EF4-FFF2-40B4-BE49-F238E27FC236}">
                  <a16:creationId xmlns:a16="http://schemas.microsoft.com/office/drawing/2014/main" id="{C96427D0-E1E6-D1E0-2140-60F17B3DBF9D}"/>
                </a:ext>
              </a:extLst>
            </p:cNvPr>
            <p:cNvSpPr txBox="1"/>
            <p:nvPr/>
          </p:nvSpPr>
          <p:spPr>
            <a:xfrm>
              <a:off x="7858964" y="1045735"/>
              <a:ext cx="3975677" cy="369332"/>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1</a:t>
              </a:r>
            </a:p>
          </p:txBody>
        </p:sp>
      </p:grpSp>
    </p:spTree>
    <p:extLst>
      <p:ext uri="{BB962C8B-B14F-4D97-AF65-F5344CB8AC3E}">
        <p14:creationId xmlns:p14="http://schemas.microsoft.com/office/powerpoint/2010/main" val="228484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070C4-FA85-4B4A-412E-B817B6410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29DAD-95D9-CE8B-63A7-A029318A3E4D}"/>
              </a:ext>
            </a:extLst>
          </p:cNvPr>
          <p:cNvSpPr>
            <a:spLocks noGrp="1"/>
          </p:cNvSpPr>
          <p:nvPr>
            <p:ph type="title"/>
          </p:nvPr>
        </p:nvSpPr>
        <p:spPr>
          <a:xfrm>
            <a:off x="1215148" y="453887"/>
            <a:ext cx="10138651" cy="986631"/>
          </a:xfrm>
        </p:spPr>
        <p:txBody>
          <a:bodyPr>
            <a:normAutofit/>
          </a:bodyPr>
          <a:lstStyle/>
          <a:p>
            <a:r>
              <a:rPr lang="en-US" sz="3600" dirty="0"/>
              <a:t>Report: Rating Window Breakdown/Overview</a:t>
            </a:r>
          </a:p>
        </p:txBody>
      </p:sp>
      <p:sp>
        <p:nvSpPr>
          <p:cNvPr id="4" name="Text Placeholder 3">
            <a:extLst>
              <a:ext uri="{FF2B5EF4-FFF2-40B4-BE49-F238E27FC236}">
                <a16:creationId xmlns:a16="http://schemas.microsoft.com/office/drawing/2014/main" id="{F8034A77-EE1F-BF5A-37C7-210FF168D65C}"/>
              </a:ext>
            </a:extLst>
          </p:cNvPr>
          <p:cNvSpPr>
            <a:spLocks noGrp="1"/>
          </p:cNvSpPr>
          <p:nvPr>
            <p:ph type="body" sz="half" idx="2"/>
          </p:nvPr>
        </p:nvSpPr>
        <p:spPr/>
        <p:txBody>
          <a:bodyPr>
            <a:normAutofit fontScale="92500" lnSpcReduction="10000"/>
          </a:bodyPr>
          <a:lstStyle/>
          <a:p>
            <a:endParaRPr lang="en-US"/>
          </a:p>
        </p:txBody>
      </p:sp>
      <p:pic>
        <p:nvPicPr>
          <p:cNvPr id="13" name="Picture 12">
            <a:extLst>
              <a:ext uri="{FF2B5EF4-FFF2-40B4-BE49-F238E27FC236}">
                <a16:creationId xmlns:a16="http://schemas.microsoft.com/office/drawing/2014/main" id="{0E81E07B-E7BD-1ED4-6EF4-EF7813EB7DDC}"/>
              </a:ext>
            </a:extLst>
          </p:cNvPr>
          <p:cNvPicPr>
            <a:picLocks noChangeAspect="1"/>
          </p:cNvPicPr>
          <p:nvPr/>
        </p:nvPicPr>
        <p:blipFill>
          <a:blip r:embed="rId3"/>
          <a:stretch>
            <a:fillRect/>
          </a:stretch>
        </p:blipFill>
        <p:spPr>
          <a:xfrm>
            <a:off x="329184" y="2326603"/>
            <a:ext cx="5350872" cy="4122387"/>
          </a:xfrm>
          <a:prstGeom prst="rect">
            <a:avLst/>
          </a:prstGeom>
        </p:spPr>
      </p:pic>
      <p:pic>
        <p:nvPicPr>
          <p:cNvPr id="17" name="Picture 16">
            <a:extLst>
              <a:ext uri="{FF2B5EF4-FFF2-40B4-BE49-F238E27FC236}">
                <a16:creationId xmlns:a16="http://schemas.microsoft.com/office/drawing/2014/main" id="{852A9349-3086-21FD-8B2E-F43BE2C88C16}"/>
              </a:ext>
            </a:extLst>
          </p:cNvPr>
          <p:cNvPicPr>
            <a:picLocks noChangeAspect="1"/>
          </p:cNvPicPr>
          <p:nvPr/>
        </p:nvPicPr>
        <p:blipFill>
          <a:blip r:embed="rId4"/>
          <a:stretch>
            <a:fillRect/>
          </a:stretch>
        </p:blipFill>
        <p:spPr>
          <a:xfrm>
            <a:off x="6893673" y="1901611"/>
            <a:ext cx="4969143" cy="2486186"/>
          </a:xfrm>
          <a:prstGeom prst="rect">
            <a:avLst/>
          </a:prstGeom>
        </p:spPr>
      </p:pic>
      <p:pic>
        <p:nvPicPr>
          <p:cNvPr id="19" name="Picture 18">
            <a:extLst>
              <a:ext uri="{FF2B5EF4-FFF2-40B4-BE49-F238E27FC236}">
                <a16:creationId xmlns:a16="http://schemas.microsoft.com/office/drawing/2014/main" id="{12C9A25E-E6D7-57BE-510E-C55EE3299167}"/>
              </a:ext>
            </a:extLst>
          </p:cNvPr>
          <p:cNvPicPr>
            <a:picLocks noChangeAspect="1"/>
          </p:cNvPicPr>
          <p:nvPr/>
        </p:nvPicPr>
        <p:blipFill>
          <a:blip r:embed="rId5"/>
          <a:stretch>
            <a:fillRect/>
          </a:stretch>
        </p:blipFill>
        <p:spPr>
          <a:xfrm>
            <a:off x="7094536" y="4439497"/>
            <a:ext cx="4634489" cy="2333937"/>
          </a:xfrm>
          <a:prstGeom prst="rect">
            <a:avLst/>
          </a:prstGeom>
        </p:spPr>
      </p:pic>
      <p:sp>
        <p:nvSpPr>
          <p:cNvPr id="20" name="Title 2">
            <a:extLst>
              <a:ext uri="{FF2B5EF4-FFF2-40B4-BE49-F238E27FC236}">
                <a16:creationId xmlns:a16="http://schemas.microsoft.com/office/drawing/2014/main" id="{F7DF1783-2993-B312-FFAD-37C4714FEF83}"/>
              </a:ext>
            </a:extLst>
          </p:cNvPr>
          <p:cNvSpPr txBox="1">
            <a:spLocks/>
          </p:cNvSpPr>
          <p:nvPr/>
        </p:nvSpPr>
        <p:spPr>
          <a:xfrm>
            <a:off x="9141063" y="1821285"/>
            <a:ext cx="2931092" cy="789222"/>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000" kern="1200">
                <a:solidFill>
                  <a:srgbClr val="00325E"/>
                </a:solidFill>
                <a:latin typeface="Arial" panose="020B0604020202020204" pitchFamily="34" charset="0"/>
                <a:ea typeface="+mj-ea"/>
                <a:cs typeface="Arial" panose="020B0604020202020204" pitchFamily="34" charset="0"/>
              </a:defRPr>
            </a:lvl1pPr>
          </a:lstStyle>
          <a:p>
            <a:pPr algn="ctr"/>
            <a:r>
              <a:rPr lang="en-US" sz="1800" b="1" dirty="0">
                <a:solidFill>
                  <a:srgbClr val="FF612F"/>
                </a:solidFill>
              </a:rPr>
              <a:t>Site Leader View </a:t>
            </a:r>
          </a:p>
        </p:txBody>
      </p:sp>
      <p:sp>
        <p:nvSpPr>
          <p:cNvPr id="21" name="Title 2">
            <a:extLst>
              <a:ext uri="{FF2B5EF4-FFF2-40B4-BE49-F238E27FC236}">
                <a16:creationId xmlns:a16="http://schemas.microsoft.com/office/drawing/2014/main" id="{A0E36726-780E-5023-FB5C-5FA604BABD8C}"/>
              </a:ext>
            </a:extLst>
          </p:cNvPr>
          <p:cNvSpPr txBox="1">
            <a:spLocks/>
          </p:cNvSpPr>
          <p:nvPr/>
        </p:nvSpPr>
        <p:spPr>
          <a:xfrm>
            <a:off x="1890227" y="2046837"/>
            <a:ext cx="2931092" cy="789222"/>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000" kern="1200">
                <a:solidFill>
                  <a:srgbClr val="00325E"/>
                </a:solidFill>
                <a:latin typeface="Arial" panose="020B0604020202020204" pitchFamily="34" charset="0"/>
                <a:ea typeface="+mj-ea"/>
                <a:cs typeface="Arial" panose="020B0604020202020204" pitchFamily="34" charset="0"/>
              </a:defRPr>
            </a:lvl1pPr>
          </a:lstStyle>
          <a:p>
            <a:pPr algn="ctr"/>
            <a:r>
              <a:rPr lang="en-US" sz="1800" b="1" dirty="0">
                <a:solidFill>
                  <a:srgbClr val="FF612F"/>
                </a:solidFill>
              </a:rPr>
              <a:t>Educator View </a:t>
            </a:r>
          </a:p>
        </p:txBody>
      </p:sp>
      <p:grpSp>
        <p:nvGrpSpPr>
          <p:cNvPr id="3" name="Group 2">
            <a:extLst>
              <a:ext uri="{FF2B5EF4-FFF2-40B4-BE49-F238E27FC236}">
                <a16:creationId xmlns:a16="http://schemas.microsoft.com/office/drawing/2014/main" id="{D5555263-B7AC-1CB1-759D-A8999A97F7E3}"/>
              </a:ext>
            </a:extLst>
          </p:cNvPr>
          <p:cNvGrpSpPr/>
          <p:nvPr/>
        </p:nvGrpSpPr>
        <p:grpSpPr>
          <a:xfrm>
            <a:off x="9141063" y="212881"/>
            <a:ext cx="3975677" cy="1020531"/>
            <a:chOff x="7858964" y="394536"/>
            <a:chExt cx="3975677" cy="1020531"/>
          </a:xfrm>
        </p:grpSpPr>
        <p:pic>
          <p:nvPicPr>
            <p:cNvPr id="5" name="Picture 4" descr="A pyramid of different colors&#10;&#10;Description automatically generated with medium confidence">
              <a:extLst>
                <a:ext uri="{FF2B5EF4-FFF2-40B4-BE49-F238E27FC236}">
                  <a16:creationId xmlns:a16="http://schemas.microsoft.com/office/drawing/2014/main" id="{526B0533-5A90-DA1F-4246-F368B0DACB39}"/>
                </a:ext>
              </a:extLst>
            </p:cNvPr>
            <p:cNvPicPr>
              <a:picLocks noChangeAspect="1"/>
            </p:cNvPicPr>
            <p:nvPr/>
          </p:nvPicPr>
          <p:blipFill>
            <a:blip r:embed="rId6"/>
            <a:stretch>
              <a:fillRect/>
            </a:stretch>
          </p:blipFill>
          <p:spPr>
            <a:xfrm>
              <a:off x="9276988" y="394536"/>
              <a:ext cx="1139630" cy="999457"/>
            </a:xfrm>
            <a:prstGeom prst="rect">
              <a:avLst/>
            </a:prstGeom>
          </p:spPr>
        </p:pic>
        <p:sp>
          <p:nvSpPr>
            <p:cNvPr id="6" name="foundational prac">
              <a:extLst>
                <a:ext uri="{FF2B5EF4-FFF2-40B4-BE49-F238E27FC236}">
                  <a16:creationId xmlns:a16="http://schemas.microsoft.com/office/drawing/2014/main" id="{4601B649-26CB-620F-ABCF-D4CC7D323C77}"/>
                </a:ext>
              </a:extLst>
            </p:cNvPr>
            <p:cNvSpPr txBox="1"/>
            <p:nvPr/>
          </p:nvSpPr>
          <p:spPr>
            <a:xfrm>
              <a:off x="7858964" y="1045735"/>
              <a:ext cx="3975677" cy="369332"/>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1</a:t>
              </a:r>
            </a:p>
          </p:txBody>
        </p:sp>
      </p:grpSp>
    </p:spTree>
    <p:extLst>
      <p:ext uri="{BB962C8B-B14F-4D97-AF65-F5344CB8AC3E}">
        <p14:creationId xmlns:p14="http://schemas.microsoft.com/office/powerpoint/2010/main" val="2059428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AB675-4A92-628E-5323-6D12AD7E29BC}"/>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A2DE925-5E4A-0700-8D3C-9DDEBCC18D72}"/>
              </a:ext>
            </a:extLst>
          </p:cNvPr>
          <p:cNvSpPr/>
          <p:nvPr/>
        </p:nvSpPr>
        <p:spPr>
          <a:xfrm>
            <a:off x="7839455" y="2078188"/>
            <a:ext cx="3577843" cy="2701624"/>
          </a:xfrm>
          <a:prstGeom prst="roundRect">
            <a:avLst>
              <a:gd name="adj" fmla="val 16667"/>
            </a:avLst>
          </a:prstGeom>
          <a:solidFill>
            <a:srgbClr val="FFFFFF"/>
          </a:solidFill>
          <a:ln w="38100" cap="flat" cmpd="sng" algn="ctr">
            <a:solidFill>
              <a:srgbClr val="2C86FE"/>
            </a:solidFill>
            <a:prstDash val="solid"/>
          </a:ln>
          <a:effectLst/>
        </p:spPr>
        <p:txBody>
          <a:bodyPr lIns="0" tIns="0" rIns="0" bIns="0" rtlCol="0" anchor="t"/>
          <a:lstStyle/>
          <a:p>
            <a:pPr algn="ctr">
              <a:lnSpc>
                <a:spcPct val="150000"/>
              </a:lnSpc>
              <a:defRPr/>
            </a:pPr>
            <a:r>
              <a:rPr lang="en-US" sz="2000" b="1" kern="0" dirty="0">
                <a:solidFill>
                  <a:srgbClr val="00325E"/>
                </a:solidFill>
                <a:latin typeface="Arial" panose="020B0604020202020204" pitchFamily="34" charset="0"/>
                <a:cs typeface="Arial" panose="020B0604020202020204" pitchFamily="34" charset="0"/>
                <a:sym typeface="Arial"/>
              </a:rPr>
              <a:t>Direction: Take a few minutes to review the results under the Rating Window Breakdown report in your Educator Portal. </a:t>
            </a:r>
          </a:p>
          <a:p>
            <a:pPr marL="342900" indent="-342900">
              <a:lnSpc>
                <a:spcPct val="150000"/>
              </a:lnSpc>
              <a:buFont typeface="Arial" panose="020B0604020202020204" pitchFamily="34" charset="0"/>
              <a:buChar char="•"/>
              <a:defRPr/>
            </a:pPr>
            <a:endParaRPr lang="en-US" sz="2000" kern="0" dirty="0">
              <a:solidFill>
                <a:srgbClr val="00325E"/>
              </a:solidFill>
              <a:latin typeface="Arial" panose="020B0604020202020204" pitchFamily="34" charset="0"/>
              <a:cs typeface="Arial" panose="020B0604020202020204" pitchFamily="34" charset="0"/>
              <a:sym typeface="Arial"/>
            </a:endParaRPr>
          </a:p>
        </p:txBody>
      </p:sp>
      <p:sp>
        <p:nvSpPr>
          <p:cNvPr id="11" name="Content Placeholder 7">
            <a:extLst>
              <a:ext uri="{FF2B5EF4-FFF2-40B4-BE49-F238E27FC236}">
                <a16:creationId xmlns:a16="http://schemas.microsoft.com/office/drawing/2014/main" id="{8B097BD8-FA17-8583-6933-2732601ECD7E}"/>
              </a:ext>
            </a:extLst>
          </p:cNvPr>
          <p:cNvSpPr>
            <a:spLocks noGrp="1"/>
          </p:cNvSpPr>
          <p:nvPr>
            <p:ph idx="1"/>
          </p:nvPr>
        </p:nvSpPr>
        <p:spPr>
          <a:xfrm>
            <a:off x="499872" y="1896697"/>
            <a:ext cx="6169152" cy="4666788"/>
          </a:xfrm>
        </p:spPr>
        <p:txBody>
          <a:bodyPr>
            <a:normAutofit fontScale="92500" lnSpcReduction="20000"/>
          </a:bodyPr>
          <a:lstStyle/>
          <a:p>
            <a:pPr marL="0" indent="0">
              <a:buNone/>
            </a:pPr>
            <a:endParaRPr lang="en-US" dirty="0"/>
          </a:p>
          <a:p>
            <a:pPr marL="0" indent="0">
              <a:buNone/>
            </a:pPr>
            <a:r>
              <a:rPr lang="en-US" b="1" dirty="0"/>
              <a:t>Actions</a:t>
            </a:r>
            <a:r>
              <a:rPr lang="en-US" dirty="0"/>
              <a:t>: </a:t>
            </a:r>
          </a:p>
          <a:p>
            <a:r>
              <a:rPr lang="en-US" dirty="0"/>
              <a:t>Review the available visuals. Review the number of students in each descriptive range.</a:t>
            </a:r>
          </a:p>
          <a:p>
            <a:r>
              <a:rPr lang="en-US" dirty="0"/>
              <a:t>Use the filters to  analyze the results by student population to determine any differences in results across subgroups.</a:t>
            </a:r>
          </a:p>
          <a:p>
            <a:pPr marL="0" indent="0">
              <a:buNone/>
            </a:pPr>
            <a:r>
              <a:rPr lang="en-US" b="1" dirty="0"/>
              <a:t>Consider:</a:t>
            </a:r>
          </a:p>
          <a:p>
            <a:pPr>
              <a:buFont typeface="Arial" panose="020B0604020202020204" pitchFamily="34" charset="0"/>
              <a:buChar char="•"/>
            </a:pPr>
            <a:r>
              <a:rPr lang="en-US" dirty="0"/>
              <a:t>How do the results compare the expected norms of: </a:t>
            </a:r>
            <a:r>
              <a:rPr lang="en-US" b="1" dirty="0">
                <a:solidFill>
                  <a:schemeClr val="accent6"/>
                </a:solidFill>
              </a:rPr>
              <a:t>Typical</a:t>
            </a:r>
            <a:r>
              <a:rPr lang="en-US" dirty="0"/>
              <a:t> (</a:t>
            </a:r>
            <a:r>
              <a:rPr lang="en-US" dirty="0">
                <a:solidFill>
                  <a:schemeClr val="accent6"/>
                </a:solidFill>
              </a:rPr>
              <a:t>68%</a:t>
            </a:r>
            <a:r>
              <a:rPr lang="en-US" dirty="0"/>
              <a:t>), </a:t>
            </a:r>
            <a:r>
              <a:rPr lang="en-US" b="1" dirty="0">
                <a:solidFill>
                  <a:schemeClr val="accent2">
                    <a:lumMod val="75000"/>
                  </a:schemeClr>
                </a:solidFill>
              </a:rPr>
              <a:t>Strength</a:t>
            </a:r>
            <a:r>
              <a:rPr lang="en-US" dirty="0"/>
              <a:t> (</a:t>
            </a:r>
            <a:r>
              <a:rPr lang="en-US" dirty="0">
                <a:solidFill>
                  <a:schemeClr val="accent2">
                    <a:lumMod val="75000"/>
                  </a:schemeClr>
                </a:solidFill>
              </a:rPr>
              <a:t>16</a:t>
            </a:r>
            <a:r>
              <a:rPr lang="en-US" dirty="0"/>
              <a:t>%), and </a:t>
            </a:r>
            <a:r>
              <a:rPr lang="en-US" b="1" dirty="0">
                <a:solidFill>
                  <a:srgbClr val="C00000"/>
                </a:solidFill>
              </a:rPr>
              <a:t>Need for Instruction </a:t>
            </a:r>
            <a:r>
              <a:rPr lang="en-US" dirty="0"/>
              <a:t>(</a:t>
            </a:r>
            <a:r>
              <a:rPr lang="en-US" dirty="0">
                <a:solidFill>
                  <a:srgbClr val="C00000"/>
                </a:solidFill>
              </a:rPr>
              <a:t>16</a:t>
            </a:r>
            <a:r>
              <a:rPr lang="en-US" dirty="0"/>
              <a:t>%)?</a:t>
            </a:r>
          </a:p>
          <a:p>
            <a:pPr>
              <a:buFont typeface="Arial" panose="020B0604020202020204" pitchFamily="34" charset="0"/>
              <a:buChar char="•"/>
            </a:pPr>
            <a:r>
              <a:rPr lang="en-US" dirty="0"/>
              <a:t>What might influence these distributions?</a:t>
            </a:r>
          </a:p>
          <a:p>
            <a:pPr>
              <a:buFont typeface="Arial" panose="020B0604020202020204" pitchFamily="34" charset="0"/>
              <a:buChar char="•"/>
            </a:pPr>
            <a:r>
              <a:rPr lang="en-US" dirty="0"/>
              <a:t>Do disaggregated results suggest a need for reflection, discussion, or additional student support?</a:t>
            </a:r>
          </a:p>
          <a:p>
            <a:endParaRPr lang="en-US" sz="4000" dirty="0"/>
          </a:p>
        </p:txBody>
      </p:sp>
      <p:pic>
        <p:nvPicPr>
          <p:cNvPr id="5" name="Online Media 4" title="3 Minute Timer">
            <a:hlinkClick r:id="" action="ppaction://media"/>
            <a:extLst>
              <a:ext uri="{FF2B5EF4-FFF2-40B4-BE49-F238E27FC236}">
                <a16:creationId xmlns:a16="http://schemas.microsoft.com/office/drawing/2014/main" id="{27E8438A-301B-8019-423C-686AB800E077}"/>
              </a:ext>
            </a:extLst>
          </p:cNvPr>
          <p:cNvPicPr>
            <a:picLocks noRot="1" noChangeAspect="1"/>
          </p:cNvPicPr>
          <p:nvPr>
            <a:videoFile r:link="rId1"/>
          </p:nvPr>
        </p:nvPicPr>
        <p:blipFill>
          <a:blip r:embed="rId4"/>
          <a:stretch>
            <a:fillRect/>
          </a:stretch>
        </p:blipFill>
        <p:spPr>
          <a:xfrm>
            <a:off x="8136219" y="4974884"/>
            <a:ext cx="2984313" cy="1686137"/>
          </a:xfrm>
          <a:prstGeom prst="rect">
            <a:avLst/>
          </a:prstGeom>
        </p:spPr>
      </p:pic>
      <p:sp>
        <p:nvSpPr>
          <p:cNvPr id="6" name="Title 1">
            <a:extLst>
              <a:ext uri="{FF2B5EF4-FFF2-40B4-BE49-F238E27FC236}">
                <a16:creationId xmlns:a16="http://schemas.microsoft.com/office/drawing/2014/main" id="{80DBA2C9-01BD-B8C1-FCF4-D237BD90EFBB}"/>
              </a:ext>
            </a:extLst>
          </p:cNvPr>
          <p:cNvSpPr>
            <a:spLocks noGrp="1"/>
          </p:cNvSpPr>
          <p:nvPr>
            <p:ph type="title"/>
          </p:nvPr>
        </p:nvSpPr>
        <p:spPr>
          <a:xfrm>
            <a:off x="1215148" y="453887"/>
            <a:ext cx="10138651" cy="986631"/>
          </a:xfrm>
        </p:spPr>
        <p:txBody>
          <a:bodyPr>
            <a:normAutofit fontScale="90000"/>
          </a:bodyPr>
          <a:lstStyle/>
          <a:p>
            <a:r>
              <a:rPr lang="en-US" sz="3600" dirty="0"/>
              <a:t>Results Review: Rating Window Breakdown/Overview</a:t>
            </a:r>
          </a:p>
        </p:txBody>
      </p:sp>
      <p:grpSp>
        <p:nvGrpSpPr>
          <p:cNvPr id="7" name="Group 6">
            <a:extLst>
              <a:ext uri="{FF2B5EF4-FFF2-40B4-BE49-F238E27FC236}">
                <a16:creationId xmlns:a16="http://schemas.microsoft.com/office/drawing/2014/main" id="{A10A406A-A978-5AB0-C70B-1FF6FB9172BF}"/>
              </a:ext>
            </a:extLst>
          </p:cNvPr>
          <p:cNvGrpSpPr/>
          <p:nvPr/>
        </p:nvGrpSpPr>
        <p:grpSpPr>
          <a:xfrm>
            <a:off x="9429459" y="319060"/>
            <a:ext cx="3975677" cy="1020531"/>
            <a:chOff x="7858964" y="394536"/>
            <a:chExt cx="3975677" cy="1020531"/>
          </a:xfrm>
        </p:grpSpPr>
        <p:pic>
          <p:nvPicPr>
            <p:cNvPr id="8" name="Picture 7" descr="A pyramid of different colors&#10;&#10;Description automatically generated with medium confidence">
              <a:extLst>
                <a:ext uri="{FF2B5EF4-FFF2-40B4-BE49-F238E27FC236}">
                  <a16:creationId xmlns:a16="http://schemas.microsoft.com/office/drawing/2014/main" id="{7B0648B2-B603-5B52-99FE-2EA66E833C10}"/>
                </a:ext>
              </a:extLst>
            </p:cNvPr>
            <p:cNvPicPr>
              <a:picLocks noChangeAspect="1"/>
            </p:cNvPicPr>
            <p:nvPr/>
          </p:nvPicPr>
          <p:blipFill>
            <a:blip r:embed="rId5"/>
            <a:stretch>
              <a:fillRect/>
            </a:stretch>
          </p:blipFill>
          <p:spPr>
            <a:xfrm>
              <a:off x="9276988" y="394536"/>
              <a:ext cx="1139630" cy="999457"/>
            </a:xfrm>
            <a:prstGeom prst="rect">
              <a:avLst/>
            </a:prstGeom>
          </p:spPr>
        </p:pic>
        <p:sp>
          <p:nvSpPr>
            <p:cNvPr id="9" name="foundational prac">
              <a:extLst>
                <a:ext uri="{FF2B5EF4-FFF2-40B4-BE49-F238E27FC236}">
                  <a16:creationId xmlns:a16="http://schemas.microsoft.com/office/drawing/2014/main" id="{45908C3D-9006-120C-FA5E-38F53DC9838F}"/>
                </a:ext>
              </a:extLst>
            </p:cNvPr>
            <p:cNvSpPr txBox="1"/>
            <p:nvPr/>
          </p:nvSpPr>
          <p:spPr>
            <a:xfrm>
              <a:off x="7858964" y="1045735"/>
              <a:ext cx="3975677" cy="369332"/>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1</a:t>
              </a:r>
            </a:p>
          </p:txBody>
        </p:sp>
      </p:grpSp>
    </p:spTree>
    <p:extLst>
      <p:ext uri="{BB962C8B-B14F-4D97-AF65-F5344CB8AC3E}">
        <p14:creationId xmlns:p14="http://schemas.microsoft.com/office/powerpoint/2010/main" val="2709197717"/>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BE5B-C1F8-4396-0F93-BBE7C8B56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631B9-4D7F-73CA-D9F6-CBB412CC976F}"/>
              </a:ext>
            </a:extLst>
          </p:cNvPr>
          <p:cNvSpPr>
            <a:spLocks noGrp="1"/>
          </p:cNvSpPr>
          <p:nvPr>
            <p:ph type="title"/>
          </p:nvPr>
        </p:nvSpPr>
        <p:spPr/>
        <p:txBody>
          <a:bodyPr/>
          <a:lstStyle/>
          <a:p>
            <a:r>
              <a:rPr lang="en-US" dirty="0"/>
              <a:t>Goals for Today’s Session</a:t>
            </a:r>
          </a:p>
        </p:txBody>
      </p:sp>
      <p:sp>
        <p:nvSpPr>
          <p:cNvPr id="8" name="TextBox 7">
            <a:extLst>
              <a:ext uri="{FF2B5EF4-FFF2-40B4-BE49-F238E27FC236}">
                <a16:creationId xmlns:a16="http://schemas.microsoft.com/office/drawing/2014/main" id="{FC6F1486-D6D0-F51A-B77B-5A4DEA948E1D}"/>
              </a:ext>
            </a:extLst>
          </p:cNvPr>
          <p:cNvSpPr txBox="1"/>
          <p:nvPr/>
        </p:nvSpPr>
        <p:spPr>
          <a:xfrm>
            <a:off x="6327649" y="1232660"/>
            <a:ext cx="5449824" cy="3884397"/>
          </a:xfrm>
          <a:prstGeom prst="rect">
            <a:avLst/>
          </a:prstGeom>
          <a:noFill/>
        </p:spPr>
        <p:txBody>
          <a:bodyPr wrap="square" rtlCol="0">
            <a:spAutoFit/>
          </a:bodyPr>
          <a:lstStyle/>
          <a:p>
            <a:pPr marR="0" lvl="0" algn="l" defTabSz="914400" rtl="0" eaLnBrk="0" fontAlgn="base" latinLnBrk="0" hangingPunct="0">
              <a:lnSpc>
                <a:spcPct val="200000"/>
              </a:lnSpc>
              <a:spcBef>
                <a:spcPct val="0"/>
              </a:spcBef>
              <a:spcAft>
                <a:spcPct val="0"/>
              </a:spcAft>
              <a:buClrTx/>
              <a:buSzTx/>
              <a:tabLst/>
            </a:pPr>
            <a:r>
              <a:rPr kumimoji="0" lang="en-US" altLang="en-US" sz="1800" b="1" i="0" u="none" strike="noStrike" cap="none" normalizeH="0" baseline="0" dirty="0">
                <a:ln>
                  <a:noFill/>
                </a:ln>
                <a:solidFill>
                  <a:srgbClr val="00325E"/>
                </a:solidFill>
                <a:effectLst/>
                <a:latin typeface="Arial" panose="020B0604020202020204" pitchFamily="34" charset="0"/>
              </a:rPr>
              <a:t>By the end of the session, you </a:t>
            </a:r>
            <a:r>
              <a:rPr lang="en-US" altLang="en-US" b="1" dirty="0">
                <a:solidFill>
                  <a:srgbClr val="00325E"/>
                </a:solidFill>
                <a:latin typeface="Arial" panose="020B0604020202020204" pitchFamily="34" charset="0"/>
              </a:rPr>
              <a:t>will be able to:</a:t>
            </a:r>
            <a:endParaRPr kumimoji="0" lang="en-US" altLang="en-US" sz="1800" b="1" i="0" u="none" strike="noStrike" cap="none" normalizeH="0" baseline="0" dirty="0">
              <a:ln>
                <a:noFill/>
              </a:ln>
              <a:solidFill>
                <a:srgbClr val="00325E"/>
              </a:solidFill>
              <a:effectLst/>
              <a:latin typeface="Arial" panose="020B0604020202020204" pitchFamily="34" charset="0"/>
            </a:endParaRP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325E"/>
                </a:solidFill>
                <a:effectLst/>
                <a:latin typeface="Arial" panose="020B0604020202020204" pitchFamily="34" charset="0"/>
              </a:rPr>
              <a:t>Access DESSA </a:t>
            </a:r>
            <a:r>
              <a:rPr lang="en-US" altLang="en-US" dirty="0">
                <a:solidFill>
                  <a:srgbClr val="00325E"/>
                </a:solidFill>
                <a:latin typeface="Arial" panose="020B0604020202020204" pitchFamily="34" charset="0"/>
              </a:rPr>
              <a:t>data </a:t>
            </a:r>
            <a:r>
              <a:rPr kumimoji="0" lang="en-US" altLang="en-US" sz="1800" b="0" i="0" u="none" strike="noStrike" cap="none" normalizeH="0" baseline="0" dirty="0">
                <a:ln>
                  <a:noFill/>
                </a:ln>
                <a:solidFill>
                  <a:srgbClr val="00325E"/>
                </a:solidFill>
                <a:effectLst/>
                <a:latin typeface="Arial" panose="020B0604020202020204" pitchFamily="34" charset="0"/>
              </a:rPr>
              <a:t>within the Educator Portal.</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325E"/>
                </a:solidFill>
                <a:effectLst/>
                <a:latin typeface="Arial" panose="020B0604020202020204" pitchFamily="34" charset="0"/>
              </a:rPr>
              <a:t>Analyze and interpret data through a multi-tiered system of support (MTSS) lens.</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325E"/>
                </a:solidFill>
                <a:effectLst/>
                <a:latin typeface="Arial" panose="020B0604020202020204" pitchFamily="34" charset="0"/>
              </a:rPr>
              <a:t>Explore Strategies resources to support students’ social-emotional development using a strengths-based approach</a:t>
            </a:r>
            <a:r>
              <a:rPr lang="en-US" altLang="en-US" dirty="0">
                <a:solidFill>
                  <a:srgbClr val="00325E"/>
                </a:solidFill>
                <a:latin typeface="Arial" panose="020B0604020202020204" pitchFamily="34" charset="0"/>
              </a:rPr>
              <a:t>.</a:t>
            </a:r>
          </a:p>
        </p:txBody>
      </p:sp>
    </p:spTree>
    <p:extLst>
      <p:ext uri="{BB962C8B-B14F-4D97-AF65-F5344CB8AC3E}">
        <p14:creationId xmlns:p14="http://schemas.microsoft.com/office/powerpoint/2010/main" val="401346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E4E1-9B9A-FBC5-FD46-1EBFE40342AB}"/>
              </a:ext>
            </a:extLst>
          </p:cNvPr>
          <p:cNvSpPr>
            <a:spLocks noGrp="1"/>
          </p:cNvSpPr>
          <p:nvPr>
            <p:ph type="ctrTitle"/>
          </p:nvPr>
        </p:nvSpPr>
        <p:spPr>
          <a:xfrm>
            <a:off x="1445089" y="2109915"/>
            <a:ext cx="9144000" cy="2387600"/>
          </a:xfrm>
        </p:spPr>
        <p:txBody>
          <a:bodyPr/>
          <a:lstStyle/>
          <a:p>
            <a:r>
              <a:rPr lang="en-US" b="1" dirty="0"/>
              <a:t>Reports: </a:t>
            </a:r>
            <a:br>
              <a:rPr lang="en-US" b="1" dirty="0"/>
            </a:br>
            <a:br>
              <a:rPr lang="en-US" dirty="0"/>
            </a:br>
            <a:r>
              <a:rPr lang="en-US" dirty="0"/>
              <a:t>My Students &amp; Grade Level</a:t>
            </a:r>
          </a:p>
        </p:txBody>
      </p:sp>
      <p:grpSp>
        <p:nvGrpSpPr>
          <p:cNvPr id="3" name="Group 2">
            <a:extLst>
              <a:ext uri="{FF2B5EF4-FFF2-40B4-BE49-F238E27FC236}">
                <a16:creationId xmlns:a16="http://schemas.microsoft.com/office/drawing/2014/main" id="{018846F7-B53C-CD3F-AA87-968A84AF4342}"/>
              </a:ext>
            </a:extLst>
          </p:cNvPr>
          <p:cNvGrpSpPr/>
          <p:nvPr/>
        </p:nvGrpSpPr>
        <p:grpSpPr>
          <a:xfrm>
            <a:off x="2641522" y="4769929"/>
            <a:ext cx="6751133" cy="1777174"/>
            <a:chOff x="7858964" y="394536"/>
            <a:chExt cx="3975677" cy="1095699"/>
          </a:xfrm>
        </p:grpSpPr>
        <p:pic>
          <p:nvPicPr>
            <p:cNvPr id="4" name="Picture 3" descr="A pyramid of different colors&#10;&#10;Description automatically generated with medium confidence">
              <a:extLst>
                <a:ext uri="{FF2B5EF4-FFF2-40B4-BE49-F238E27FC236}">
                  <a16:creationId xmlns:a16="http://schemas.microsoft.com/office/drawing/2014/main" id="{95A18FFF-9FD4-17C2-6164-6D931408466E}"/>
                </a:ext>
              </a:extLst>
            </p:cNvPr>
            <p:cNvPicPr>
              <a:picLocks noChangeAspect="1"/>
            </p:cNvPicPr>
            <p:nvPr/>
          </p:nvPicPr>
          <p:blipFill>
            <a:blip r:embed="rId3"/>
            <a:stretch>
              <a:fillRect/>
            </a:stretch>
          </p:blipFill>
          <p:spPr>
            <a:xfrm>
              <a:off x="9276988" y="394536"/>
              <a:ext cx="1139630" cy="999457"/>
            </a:xfrm>
            <a:prstGeom prst="rect">
              <a:avLst/>
            </a:prstGeom>
          </p:spPr>
        </p:pic>
        <p:sp>
          <p:nvSpPr>
            <p:cNvPr id="5" name="foundational prac">
              <a:extLst>
                <a:ext uri="{FF2B5EF4-FFF2-40B4-BE49-F238E27FC236}">
                  <a16:creationId xmlns:a16="http://schemas.microsoft.com/office/drawing/2014/main" id="{0B2109A8-5FC8-587A-D8C8-D2B8973E66F3}"/>
                </a:ext>
              </a:extLst>
            </p:cNvPr>
            <p:cNvSpPr txBox="1"/>
            <p:nvPr/>
          </p:nvSpPr>
          <p:spPr>
            <a:xfrm>
              <a:off x="7858964" y="1120903"/>
              <a:ext cx="3975677" cy="369332"/>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1</a:t>
              </a:r>
            </a:p>
          </p:txBody>
        </p:sp>
      </p:grpSp>
    </p:spTree>
    <p:extLst>
      <p:ext uri="{BB962C8B-B14F-4D97-AF65-F5344CB8AC3E}">
        <p14:creationId xmlns:p14="http://schemas.microsoft.com/office/powerpoint/2010/main" val="98701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FD6FC7-50CC-4FD5-9852-6F6507BC9F8D}"/>
              </a:ext>
            </a:extLst>
          </p:cNvPr>
          <p:cNvPicPr>
            <a:picLocks noChangeAspect="1"/>
          </p:cNvPicPr>
          <p:nvPr/>
        </p:nvPicPr>
        <p:blipFill>
          <a:blip r:embed="rId3"/>
          <a:stretch>
            <a:fillRect/>
          </a:stretch>
        </p:blipFill>
        <p:spPr>
          <a:xfrm>
            <a:off x="474538" y="1774030"/>
            <a:ext cx="8106157" cy="479194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8A8EBFF-016A-DAB1-AE19-5A233557AFEC}"/>
              </a:ext>
            </a:extLst>
          </p:cNvPr>
          <p:cNvSpPr>
            <a:spLocks noGrp="1"/>
          </p:cNvSpPr>
          <p:nvPr>
            <p:ph type="title"/>
          </p:nvPr>
        </p:nvSpPr>
        <p:spPr/>
        <p:txBody>
          <a:bodyPr>
            <a:normAutofit/>
          </a:bodyPr>
          <a:lstStyle/>
          <a:p>
            <a:r>
              <a:rPr lang="en-US" sz="4000" dirty="0"/>
              <a:t>Report: My Students</a:t>
            </a:r>
          </a:p>
        </p:txBody>
      </p:sp>
      <p:sp>
        <p:nvSpPr>
          <p:cNvPr id="4" name="Text Placeholder 3">
            <a:extLst>
              <a:ext uri="{FF2B5EF4-FFF2-40B4-BE49-F238E27FC236}">
                <a16:creationId xmlns:a16="http://schemas.microsoft.com/office/drawing/2014/main" id="{15267108-228A-08C6-2D01-BACF42FD44EF}"/>
              </a:ext>
            </a:extLst>
          </p:cNvPr>
          <p:cNvSpPr>
            <a:spLocks noGrp="1"/>
          </p:cNvSpPr>
          <p:nvPr>
            <p:ph type="body" sz="half" idx="2"/>
          </p:nvPr>
        </p:nvSpPr>
        <p:spPr/>
        <p:txBody>
          <a:bodyPr>
            <a:normAutofit fontScale="92500" lnSpcReduction="10000"/>
          </a:bodyPr>
          <a:lstStyle/>
          <a:p>
            <a:endParaRPr lang="en-US"/>
          </a:p>
        </p:txBody>
      </p:sp>
      <p:sp>
        <p:nvSpPr>
          <p:cNvPr id="7" name="TextBox 6">
            <a:extLst>
              <a:ext uri="{FF2B5EF4-FFF2-40B4-BE49-F238E27FC236}">
                <a16:creationId xmlns:a16="http://schemas.microsoft.com/office/drawing/2014/main" id="{4014F10F-7599-DDAC-2301-621EB4AEE306}"/>
              </a:ext>
            </a:extLst>
          </p:cNvPr>
          <p:cNvSpPr txBox="1"/>
          <p:nvPr/>
        </p:nvSpPr>
        <p:spPr>
          <a:xfrm>
            <a:off x="8695167" y="3039191"/>
            <a:ext cx="3348706" cy="2502813"/>
          </a:xfrm>
          <a:prstGeom prst="roundRect">
            <a:avLst/>
          </a:prstGeom>
          <a:noFill/>
          <a:ln w="38100">
            <a:solidFill>
              <a:srgbClr val="00325E"/>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325E"/>
                </a:solidFill>
                <a:effectLst/>
                <a:uLnTx/>
                <a:uFillTx/>
                <a:cs typeface="Arial"/>
                <a:sym typeface="Arial"/>
              </a:rPr>
              <a:t>Action:</a:t>
            </a:r>
          </a:p>
          <a:p>
            <a:pPr marR="0" lvl="0" algn="ctr" defTabSz="914400" eaLnBrk="1" fontAlgn="auto" latinLnBrk="0" hangingPunct="1">
              <a:lnSpc>
                <a:spcPct val="100000"/>
              </a:lnSpc>
              <a:spcBef>
                <a:spcPts val="0"/>
              </a:spcBef>
              <a:spcAft>
                <a:spcPts val="0"/>
              </a:spcAft>
              <a:buClr>
                <a:srgbClr val="000000"/>
              </a:buClr>
              <a:buSzTx/>
              <a:tabLst/>
              <a:defRPr/>
            </a:pPr>
            <a:endParaRPr lang="en-US" sz="1100" b="1" kern="0" dirty="0">
              <a:solidFill>
                <a:srgbClr val="00325E"/>
              </a:solidFill>
              <a:cs typeface="Arial"/>
              <a:sym typeface="Arial"/>
            </a:endParaRPr>
          </a:p>
          <a:p>
            <a:pPr marL="342900" marR="0" lvl="0" indent="-34290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0" i="0" u="none" strike="noStrike" kern="0" cap="none" spc="0" normalizeH="0" baseline="0" noProof="0" dirty="0">
                <a:ln>
                  <a:noFill/>
                </a:ln>
                <a:solidFill>
                  <a:srgbClr val="00325E"/>
                </a:solidFill>
                <a:effectLst/>
                <a:uLnTx/>
                <a:uFillTx/>
                <a:cs typeface="Arial"/>
                <a:sym typeface="Arial"/>
              </a:rPr>
              <a:t>Select the </a:t>
            </a:r>
          </a:p>
          <a:p>
            <a:pPr marL="344488" marR="0" lvl="0" defTabSz="91440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325E"/>
                </a:solidFill>
                <a:effectLst/>
                <a:uLnTx/>
                <a:uFillTx/>
                <a:cs typeface="Arial"/>
                <a:sym typeface="Arial"/>
              </a:rPr>
              <a:t>My Students </a:t>
            </a:r>
            <a:r>
              <a:rPr kumimoji="0" lang="en-US" b="0" i="0" u="none" strike="noStrike" kern="0" cap="none" spc="0" normalizeH="0" baseline="0" noProof="0" dirty="0">
                <a:ln>
                  <a:noFill/>
                </a:ln>
                <a:solidFill>
                  <a:srgbClr val="00325E"/>
                </a:solidFill>
                <a:effectLst/>
                <a:uLnTx/>
                <a:uFillTx/>
                <a:cs typeface="Arial"/>
                <a:sym typeface="Arial"/>
              </a:rPr>
              <a:t>report</a:t>
            </a:r>
            <a:endParaRPr lang="en-US" kern="0" dirty="0">
              <a:solidFill>
                <a:srgbClr val="00325E"/>
              </a:solidFill>
              <a:cs typeface="Arial"/>
              <a:sym typeface="Arial"/>
            </a:endParaRPr>
          </a:p>
          <a:p>
            <a:pPr marL="342900" marR="0" lvl="0" indent="-34290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b="1" i="0" u="none" strike="noStrike" kern="0" cap="none" spc="0" normalizeH="0" baseline="0" noProof="0" dirty="0">
                <a:ln>
                  <a:noFill/>
                </a:ln>
                <a:solidFill>
                  <a:srgbClr val="00325E"/>
                </a:solidFill>
                <a:effectLst/>
                <a:uLnTx/>
                <a:uFillTx/>
                <a:ea typeface="+mn-ea"/>
                <a:cs typeface="+mn-cs"/>
              </a:rPr>
              <a:t>Filter</a:t>
            </a:r>
            <a:r>
              <a:rPr kumimoji="0" lang="en-US" b="0" i="0" u="none" strike="noStrike" kern="0" cap="none" spc="0" normalizeH="0" baseline="0" noProof="0" dirty="0">
                <a:ln>
                  <a:noFill/>
                </a:ln>
                <a:solidFill>
                  <a:srgbClr val="00325E"/>
                </a:solidFill>
                <a:effectLst/>
                <a:uLnTx/>
                <a:uFillTx/>
                <a:ea typeface="+mn-ea"/>
                <a:cs typeface="+mn-cs"/>
              </a:rPr>
              <a:t> for a specific DESSA form</a:t>
            </a:r>
            <a:endParaRPr lang="en-US" kern="0" dirty="0">
              <a:solidFill>
                <a:srgbClr val="00325E"/>
              </a:solidFill>
            </a:endParaRPr>
          </a:p>
          <a:p>
            <a:pPr marL="342900" marR="0" lvl="0" indent="-34290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0" dirty="0">
                <a:solidFill>
                  <a:srgbClr val="00325E"/>
                </a:solidFill>
                <a:cs typeface="Arial"/>
                <a:sym typeface="Arial"/>
              </a:rPr>
              <a:t>(Optional) Apply any other desired filters</a:t>
            </a:r>
            <a:endParaRPr kumimoji="0" lang="en-US" b="1" i="0" u="none" strike="noStrike" kern="0" cap="none" spc="0" normalizeH="0" baseline="0" noProof="0" dirty="0">
              <a:ln>
                <a:noFill/>
              </a:ln>
              <a:solidFill>
                <a:srgbClr val="00325E"/>
              </a:solidFill>
              <a:effectLst/>
              <a:uLnTx/>
              <a:uFillTx/>
              <a:cs typeface="Arial"/>
              <a:sym typeface="Arial"/>
            </a:endParaRPr>
          </a:p>
        </p:txBody>
      </p:sp>
      <p:sp>
        <p:nvSpPr>
          <p:cNvPr id="10" name="TextBox 9">
            <a:extLst>
              <a:ext uri="{FF2B5EF4-FFF2-40B4-BE49-F238E27FC236}">
                <a16:creationId xmlns:a16="http://schemas.microsoft.com/office/drawing/2014/main" id="{234D6797-CF21-E14A-B618-39E3B11FB7D0}"/>
              </a:ext>
            </a:extLst>
          </p:cNvPr>
          <p:cNvSpPr txBox="1"/>
          <p:nvPr/>
        </p:nvSpPr>
        <p:spPr>
          <a:xfrm>
            <a:off x="299105" y="3107424"/>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a:t>2</a:t>
            </a:r>
          </a:p>
        </p:txBody>
      </p:sp>
      <p:sp>
        <p:nvSpPr>
          <p:cNvPr id="11" name="TextBox 10">
            <a:extLst>
              <a:ext uri="{FF2B5EF4-FFF2-40B4-BE49-F238E27FC236}">
                <a16:creationId xmlns:a16="http://schemas.microsoft.com/office/drawing/2014/main" id="{B97C274D-4A7D-8844-7903-FB78E0EAEC88}"/>
              </a:ext>
            </a:extLst>
          </p:cNvPr>
          <p:cNvSpPr txBox="1"/>
          <p:nvPr/>
        </p:nvSpPr>
        <p:spPr>
          <a:xfrm>
            <a:off x="2220897" y="3039191"/>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a:t>3</a:t>
            </a:r>
          </a:p>
        </p:txBody>
      </p:sp>
      <p:sp>
        <p:nvSpPr>
          <p:cNvPr id="12" name="TextBox 11">
            <a:extLst>
              <a:ext uri="{FF2B5EF4-FFF2-40B4-BE49-F238E27FC236}">
                <a16:creationId xmlns:a16="http://schemas.microsoft.com/office/drawing/2014/main" id="{1DE2C3B2-2A79-D4D5-3416-1ABC1254CB1A}"/>
              </a:ext>
            </a:extLst>
          </p:cNvPr>
          <p:cNvSpPr txBox="1"/>
          <p:nvPr/>
        </p:nvSpPr>
        <p:spPr>
          <a:xfrm>
            <a:off x="4935236" y="4709202"/>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a:t>4</a:t>
            </a:r>
          </a:p>
        </p:txBody>
      </p:sp>
      <p:sp>
        <p:nvSpPr>
          <p:cNvPr id="14" name="TextBox 13">
            <a:extLst>
              <a:ext uri="{FF2B5EF4-FFF2-40B4-BE49-F238E27FC236}">
                <a16:creationId xmlns:a16="http://schemas.microsoft.com/office/drawing/2014/main" id="{3CCB32A1-7114-D0A7-724D-4949C5CF4D36}"/>
              </a:ext>
            </a:extLst>
          </p:cNvPr>
          <p:cNvSpPr txBox="1"/>
          <p:nvPr/>
        </p:nvSpPr>
        <p:spPr>
          <a:xfrm>
            <a:off x="2194822" y="1557634"/>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1</a:t>
            </a:r>
          </a:p>
        </p:txBody>
      </p:sp>
      <p:sp>
        <p:nvSpPr>
          <p:cNvPr id="5" name="TextBox 4">
            <a:extLst>
              <a:ext uri="{FF2B5EF4-FFF2-40B4-BE49-F238E27FC236}">
                <a16:creationId xmlns:a16="http://schemas.microsoft.com/office/drawing/2014/main" id="{8CA8C856-73A3-9547-DBE0-3A29FB081A2F}"/>
              </a:ext>
            </a:extLst>
          </p:cNvPr>
          <p:cNvSpPr txBox="1"/>
          <p:nvPr/>
        </p:nvSpPr>
        <p:spPr>
          <a:xfrm>
            <a:off x="2220897" y="5083970"/>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5</a:t>
            </a:r>
          </a:p>
        </p:txBody>
      </p:sp>
      <p:grpSp>
        <p:nvGrpSpPr>
          <p:cNvPr id="3" name="Group 2">
            <a:extLst>
              <a:ext uri="{FF2B5EF4-FFF2-40B4-BE49-F238E27FC236}">
                <a16:creationId xmlns:a16="http://schemas.microsoft.com/office/drawing/2014/main" id="{89FD6B23-43D9-48B1-F758-09250FCD1449}"/>
              </a:ext>
            </a:extLst>
          </p:cNvPr>
          <p:cNvGrpSpPr/>
          <p:nvPr/>
        </p:nvGrpSpPr>
        <p:grpSpPr>
          <a:xfrm>
            <a:off x="4935236" y="295465"/>
            <a:ext cx="3975677" cy="1020531"/>
            <a:chOff x="7858964" y="394536"/>
            <a:chExt cx="3975677" cy="1020531"/>
          </a:xfrm>
        </p:grpSpPr>
        <p:pic>
          <p:nvPicPr>
            <p:cNvPr id="6" name="Picture 5" descr="A pyramid of different colors&#10;&#10;Description automatically generated with medium confidence">
              <a:extLst>
                <a:ext uri="{FF2B5EF4-FFF2-40B4-BE49-F238E27FC236}">
                  <a16:creationId xmlns:a16="http://schemas.microsoft.com/office/drawing/2014/main" id="{23FC65FF-BD90-7D70-EC58-6D1F69B62D31}"/>
                </a:ext>
              </a:extLst>
            </p:cNvPr>
            <p:cNvPicPr>
              <a:picLocks noChangeAspect="1"/>
            </p:cNvPicPr>
            <p:nvPr/>
          </p:nvPicPr>
          <p:blipFill>
            <a:blip r:embed="rId4"/>
            <a:stretch>
              <a:fillRect/>
            </a:stretch>
          </p:blipFill>
          <p:spPr>
            <a:xfrm>
              <a:off x="9276988" y="394536"/>
              <a:ext cx="1139630" cy="999457"/>
            </a:xfrm>
            <a:prstGeom prst="rect">
              <a:avLst/>
            </a:prstGeom>
          </p:spPr>
        </p:pic>
        <p:sp>
          <p:nvSpPr>
            <p:cNvPr id="8" name="foundational prac">
              <a:extLst>
                <a:ext uri="{FF2B5EF4-FFF2-40B4-BE49-F238E27FC236}">
                  <a16:creationId xmlns:a16="http://schemas.microsoft.com/office/drawing/2014/main" id="{AD911D98-46CA-FD70-51A0-71F4A91D40FD}"/>
                </a:ext>
              </a:extLst>
            </p:cNvPr>
            <p:cNvSpPr txBox="1"/>
            <p:nvPr/>
          </p:nvSpPr>
          <p:spPr>
            <a:xfrm>
              <a:off x="7858964" y="1045735"/>
              <a:ext cx="3975677" cy="369332"/>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1</a:t>
              </a:r>
            </a:p>
          </p:txBody>
        </p:sp>
      </p:grpSp>
    </p:spTree>
    <p:extLst>
      <p:ext uri="{BB962C8B-B14F-4D97-AF65-F5344CB8AC3E}">
        <p14:creationId xmlns:p14="http://schemas.microsoft.com/office/powerpoint/2010/main" val="181317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6798-76C5-72DF-F375-B293FC3A611C}"/>
              </a:ext>
            </a:extLst>
          </p:cNvPr>
          <p:cNvSpPr>
            <a:spLocks noGrp="1"/>
          </p:cNvSpPr>
          <p:nvPr>
            <p:ph type="title"/>
          </p:nvPr>
        </p:nvSpPr>
        <p:spPr/>
        <p:txBody>
          <a:bodyPr>
            <a:normAutofit/>
          </a:bodyPr>
          <a:lstStyle/>
          <a:p>
            <a:r>
              <a:rPr lang="en-US" sz="4000" dirty="0"/>
              <a:t>Report: My Students</a:t>
            </a:r>
          </a:p>
        </p:txBody>
      </p:sp>
      <p:sp>
        <p:nvSpPr>
          <p:cNvPr id="3" name="TextBox 2">
            <a:extLst>
              <a:ext uri="{FF2B5EF4-FFF2-40B4-BE49-F238E27FC236}">
                <a16:creationId xmlns:a16="http://schemas.microsoft.com/office/drawing/2014/main" id="{88FA583C-9821-D37A-3A7A-676DDB0B19D3}"/>
              </a:ext>
            </a:extLst>
          </p:cNvPr>
          <p:cNvSpPr txBox="1"/>
          <p:nvPr/>
        </p:nvSpPr>
        <p:spPr>
          <a:xfrm>
            <a:off x="7511279" y="2392873"/>
            <a:ext cx="4433777" cy="2918317"/>
          </a:xfrm>
          <a:prstGeom prst="roundRect">
            <a:avLst/>
          </a:prstGeom>
          <a:noFill/>
          <a:ln w="38100">
            <a:solidFill>
              <a:srgbClr val="00325E"/>
            </a:solidFill>
          </a:ln>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325E"/>
                </a:solidFill>
                <a:effectLst/>
                <a:uLnTx/>
                <a:uFillTx/>
                <a:cs typeface="Arial"/>
                <a:sym typeface="Arial"/>
              </a:rPr>
              <a:t>Action:</a:t>
            </a:r>
            <a:endParaRPr lang="en-US" sz="1100" b="1" kern="0" dirty="0">
              <a:solidFill>
                <a:srgbClr val="00325E"/>
              </a:solidFill>
              <a:cs typeface="Arial"/>
              <a:sym typeface="Arial"/>
            </a:endParaRPr>
          </a:p>
          <a:p>
            <a:pPr marL="342900" marR="0" lvl="0" indent="-342900" defTabSz="91440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US" sz="1800" kern="0" dirty="0">
                <a:solidFill>
                  <a:srgbClr val="00325E"/>
                </a:solidFill>
                <a:cs typeface="Arial"/>
                <a:sym typeface="Arial"/>
              </a:rPr>
              <a:t>Review the distribution of students in the descriptive range bar graph.</a:t>
            </a:r>
          </a:p>
          <a:p>
            <a:pPr marL="342900" marR="0" lvl="0" indent="-342900" defTabSz="91440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US" kern="0" dirty="0">
                <a:solidFill>
                  <a:srgbClr val="00325E"/>
                </a:solidFill>
                <a:cs typeface="Arial"/>
                <a:sym typeface="Arial"/>
              </a:rPr>
              <a:t>Click on the descriptive range sections to generate the list of students within that range (below). </a:t>
            </a:r>
            <a:endParaRPr lang="en-US" sz="1800" kern="0" dirty="0">
              <a:solidFill>
                <a:srgbClr val="00325E"/>
              </a:solidFill>
              <a:cs typeface="Arial"/>
              <a:sym typeface="Arial"/>
            </a:endParaRPr>
          </a:p>
        </p:txBody>
      </p:sp>
      <p:pic>
        <p:nvPicPr>
          <p:cNvPr id="9" name="Picture 8">
            <a:extLst>
              <a:ext uri="{FF2B5EF4-FFF2-40B4-BE49-F238E27FC236}">
                <a16:creationId xmlns:a16="http://schemas.microsoft.com/office/drawing/2014/main" id="{654CC098-6734-442E-DF98-BC8371851C44}"/>
              </a:ext>
            </a:extLst>
          </p:cNvPr>
          <p:cNvPicPr>
            <a:picLocks noChangeAspect="1"/>
          </p:cNvPicPr>
          <p:nvPr/>
        </p:nvPicPr>
        <p:blipFill>
          <a:blip r:embed="rId3"/>
          <a:stretch>
            <a:fillRect/>
          </a:stretch>
        </p:blipFill>
        <p:spPr>
          <a:xfrm>
            <a:off x="437377" y="2392873"/>
            <a:ext cx="6829055" cy="3609957"/>
          </a:xfrm>
          <a:prstGeom prst="rect">
            <a:avLst/>
          </a:prstGeom>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D505FF4A-C5E2-0671-5787-3EA27479E3F3}"/>
              </a:ext>
            </a:extLst>
          </p:cNvPr>
          <p:cNvGrpSpPr/>
          <p:nvPr/>
        </p:nvGrpSpPr>
        <p:grpSpPr>
          <a:xfrm>
            <a:off x="4848936" y="344904"/>
            <a:ext cx="3975677" cy="1020531"/>
            <a:chOff x="7858964" y="394536"/>
            <a:chExt cx="3975677" cy="1020531"/>
          </a:xfrm>
        </p:grpSpPr>
        <p:pic>
          <p:nvPicPr>
            <p:cNvPr id="5" name="Picture 4" descr="A pyramid of different colors&#10;&#10;Description automatically generated with medium confidence">
              <a:extLst>
                <a:ext uri="{FF2B5EF4-FFF2-40B4-BE49-F238E27FC236}">
                  <a16:creationId xmlns:a16="http://schemas.microsoft.com/office/drawing/2014/main" id="{054FCBC7-49CD-62A7-BA81-1F32D7C26153}"/>
                </a:ext>
              </a:extLst>
            </p:cNvPr>
            <p:cNvPicPr>
              <a:picLocks noChangeAspect="1"/>
            </p:cNvPicPr>
            <p:nvPr/>
          </p:nvPicPr>
          <p:blipFill>
            <a:blip r:embed="rId4"/>
            <a:stretch>
              <a:fillRect/>
            </a:stretch>
          </p:blipFill>
          <p:spPr>
            <a:xfrm>
              <a:off x="9276988" y="394536"/>
              <a:ext cx="1139630" cy="999457"/>
            </a:xfrm>
            <a:prstGeom prst="rect">
              <a:avLst/>
            </a:prstGeom>
          </p:spPr>
        </p:pic>
        <p:sp>
          <p:nvSpPr>
            <p:cNvPr id="6" name="foundational prac">
              <a:extLst>
                <a:ext uri="{FF2B5EF4-FFF2-40B4-BE49-F238E27FC236}">
                  <a16:creationId xmlns:a16="http://schemas.microsoft.com/office/drawing/2014/main" id="{FA025389-A325-91CC-30D8-128E341B5462}"/>
                </a:ext>
              </a:extLst>
            </p:cNvPr>
            <p:cNvSpPr txBox="1"/>
            <p:nvPr/>
          </p:nvSpPr>
          <p:spPr>
            <a:xfrm>
              <a:off x="7858964" y="1045735"/>
              <a:ext cx="3975677" cy="369332"/>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1</a:t>
              </a:r>
            </a:p>
          </p:txBody>
        </p:sp>
      </p:grpSp>
    </p:spTree>
    <p:extLst>
      <p:ext uri="{BB962C8B-B14F-4D97-AF65-F5344CB8AC3E}">
        <p14:creationId xmlns:p14="http://schemas.microsoft.com/office/powerpoint/2010/main" val="231579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05193EB-3AA9-F618-4ABB-306AB8CFCED2}"/>
              </a:ext>
            </a:extLst>
          </p:cNvPr>
          <p:cNvGrpSpPr/>
          <p:nvPr/>
        </p:nvGrpSpPr>
        <p:grpSpPr>
          <a:xfrm>
            <a:off x="1457864" y="1718430"/>
            <a:ext cx="4515496" cy="5014261"/>
            <a:chOff x="1457864" y="1718430"/>
            <a:chExt cx="4515496" cy="5014261"/>
          </a:xfrm>
        </p:grpSpPr>
        <p:pic>
          <p:nvPicPr>
            <p:cNvPr id="15" name="Picture 14">
              <a:extLst>
                <a:ext uri="{FF2B5EF4-FFF2-40B4-BE49-F238E27FC236}">
                  <a16:creationId xmlns:a16="http://schemas.microsoft.com/office/drawing/2014/main" id="{40982E8D-3229-458A-1D96-D4F514F99F88}"/>
                </a:ext>
              </a:extLst>
            </p:cNvPr>
            <p:cNvPicPr>
              <a:picLocks noChangeAspect="1"/>
            </p:cNvPicPr>
            <p:nvPr/>
          </p:nvPicPr>
          <p:blipFill>
            <a:blip r:embed="rId3"/>
            <a:stretch>
              <a:fillRect/>
            </a:stretch>
          </p:blipFill>
          <p:spPr>
            <a:xfrm>
              <a:off x="1457864" y="1718430"/>
              <a:ext cx="4419190" cy="1125765"/>
            </a:xfrm>
            <a:prstGeom prst="rect">
              <a:avLst/>
            </a:prstGeom>
          </p:spPr>
        </p:pic>
        <p:pic>
          <p:nvPicPr>
            <p:cNvPr id="19" name="Picture 18">
              <a:extLst>
                <a:ext uri="{FF2B5EF4-FFF2-40B4-BE49-F238E27FC236}">
                  <a16:creationId xmlns:a16="http://schemas.microsoft.com/office/drawing/2014/main" id="{CB0712F5-5197-E0E8-C3F1-02F70B26229B}"/>
                </a:ext>
              </a:extLst>
            </p:cNvPr>
            <p:cNvPicPr>
              <a:picLocks noChangeAspect="1"/>
            </p:cNvPicPr>
            <p:nvPr/>
          </p:nvPicPr>
          <p:blipFill>
            <a:blip r:embed="rId4"/>
            <a:stretch>
              <a:fillRect/>
            </a:stretch>
          </p:blipFill>
          <p:spPr>
            <a:xfrm>
              <a:off x="1457864" y="2913399"/>
              <a:ext cx="4515496" cy="2765616"/>
            </a:xfrm>
            <a:prstGeom prst="rect">
              <a:avLst/>
            </a:prstGeom>
          </p:spPr>
        </p:pic>
        <p:pic>
          <p:nvPicPr>
            <p:cNvPr id="21" name="Picture 20">
              <a:extLst>
                <a:ext uri="{FF2B5EF4-FFF2-40B4-BE49-F238E27FC236}">
                  <a16:creationId xmlns:a16="http://schemas.microsoft.com/office/drawing/2014/main" id="{7FA533FB-F151-16FA-18C0-141871AB492C}"/>
                </a:ext>
              </a:extLst>
            </p:cNvPr>
            <p:cNvPicPr>
              <a:picLocks noChangeAspect="1"/>
            </p:cNvPicPr>
            <p:nvPr/>
          </p:nvPicPr>
          <p:blipFill>
            <a:blip r:embed="rId5"/>
            <a:stretch>
              <a:fillRect/>
            </a:stretch>
          </p:blipFill>
          <p:spPr>
            <a:xfrm>
              <a:off x="1572198" y="5397705"/>
              <a:ext cx="4286508" cy="1334986"/>
            </a:xfrm>
            <a:prstGeom prst="rect">
              <a:avLst/>
            </a:prstGeom>
          </p:spPr>
        </p:pic>
      </p:grpSp>
      <p:sp>
        <p:nvSpPr>
          <p:cNvPr id="2" name="Title 1">
            <a:extLst>
              <a:ext uri="{FF2B5EF4-FFF2-40B4-BE49-F238E27FC236}">
                <a16:creationId xmlns:a16="http://schemas.microsoft.com/office/drawing/2014/main" id="{3E9B9C33-7063-F032-34B0-A6C8DC743110}"/>
              </a:ext>
            </a:extLst>
          </p:cNvPr>
          <p:cNvSpPr>
            <a:spLocks noGrp="1"/>
          </p:cNvSpPr>
          <p:nvPr>
            <p:ph type="title"/>
          </p:nvPr>
        </p:nvSpPr>
        <p:spPr/>
        <p:txBody>
          <a:bodyPr>
            <a:normAutofit fontScale="90000"/>
          </a:bodyPr>
          <a:lstStyle/>
          <a:p>
            <a:r>
              <a:rPr lang="en-US" sz="4000" dirty="0"/>
              <a:t>Report: My Students - Individual Student Profile</a:t>
            </a:r>
          </a:p>
        </p:txBody>
      </p:sp>
      <p:sp>
        <p:nvSpPr>
          <p:cNvPr id="4" name="Text Placeholder 3">
            <a:extLst>
              <a:ext uri="{FF2B5EF4-FFF2-40B4-BE49-F238E27FC236}">
                <a16:creationId xmlns:a16="http://schemas.microsoft.com/office/drawing/2014/main" id="{C9A6EDE1-66DC-81FA-A457-49E74445E360}"/>
              </a:ext>
            </a:extLst>
          </p:cNvPr>
          <p:cNvSpPr>
            <a:spLocks noGrp="1"/>
          </p:cNvSpPr>
          <p:nvPr>
            <p:ph type="body" sz="half" idx="2"/>
          </p:nvPr>
        </p:nvSpPr>
        <p:spPr/>
        <p:txBody>
          <a:bodyPr>
            <a:normAutofit fontScale="92500" lnSpcReduction="10000"/>
          </a:bodyPr>
          <a:lstStyle/>
          <a:p>
            <a:endParaRPr lang="en-US"/>
          </a:p>
        </p:txBody>
      </p:sp>
      <p:cxnSp>
        <p:nvCxnSpPr>
          <p:cNvPr id="7" name="Straight Arrow Connector 6">
            <a:extLst>
              <a:ext uri="{FF2B5EF4-FFF2-40B4-BE49-F238E27FC236}">
                <a16:creationId xmlns:a16="http://schemas.microsoft.com/office/drawing/2014/main" id="{9E3A5091-350A-BDB2-7E41-69C5B7DB1A3E}"/>
              </a:ext>
            </a:extLst>
          </p:cNvPr>
          <p:cNvCxnSpPr>
            <a:cxnSpLocks/>
          </p:cNvCxnSpPr>
          <p:nvPr/>
        </p:nvCxnSpPr>
        <p:spPr>
          <a:xfrm>
            <a:off x="785004" y="5089585"/>
            <a:ext cx="787194" cy="691251"/>
          </a:xfrm>
          <a:prstGeom prst="straightConnector1">
            <a:avLst/>
          </a:prstGeom>
          <a:noFill/>
          <a:ln w="88900" cap="flat" cmpd="sng" algn="ctr">
            <a:solidFill>
              <a:srgbClr val="002060"/>
            </a:solidFill>
            <a:prstDash val="solid"/>
            <a:tailEnd type="triangle"/>
          </a:ln>
          <a:effectLst/>
        </p:spPr>
      </p:cxnSp>
      <p:sp>
        <p:nvSpPr>
          <p:cNvPr id="9" name="Oval 8">
            <a:extLst>
              <a:ext uri="{FF2B5EF4-FFF2-40B4-BE49-F238E27FC236}">
                <a16:creationId xmlns:a16="http://schemas.microsoft.com/office/drawing/2014/main" id="{3809E18A-8DCE-C8EB-E56A-8E83D032BE4A}"/>
              </a:ext>
            </a:extLst>
          </p:cNvPr>
          <p:cNvSpPr/>
          <p:nvPr/>
        </p:nvSpPr>
        <p:spPr>
          <a:xfrm>
            <a:off x="5287992" y="5969479"/>
            <a:ext cx="257460" cy="284672"/>
          </a:xfrm>
          <a:prstGeom prst="ellipse">
            <a:avLst/>
          </a:prstGeom>
          <a:noFill/>
          <a:ln w="38100" cap="flat" cmpd="sng" algn="ctr">
            <a:solidFill>
              <a:srgbClr val="002060"/>
            </a:solidFill>
            <a:prstDash val="solid"/>
          </a:ln>
          <a:effectLst/>
        </p:spPr>
        <p:txBody>
          <a:bodyPr rtlCol="0" anchor="ctr"/>
          <a:lstStyle/>
          <a:p>
            <a:pPr algn="ctr">
              <a:defRPr/>
            </a:pPr>
            <a:endParaRPr lang="en-US" u="sng" kern="0">
              <a:solidFill>
                <a:srgbClr val="FFFFFF"/>
              </a:solidFill>
              <a:latin typeface="Gotham"/>
              <a:cs typeface="Arial"/>
              <a:sym typeface="Arial"/>
            </a:endParaRPr>
          </a:p>
        </p:txBody>
      </p:sp>
      <p:cxnSp>
        <p:nvCxnSpPr>
          <p:cNvPr id="10" name="Straight Arrow Connector 9">
            <a:extLst>
              <a:ext uri="{FF2B5EF4-FFF2-40B4-BE49-F238E27FC236}">
                <a16:creationId xmlns:a16="http://schemas.microsoft.com/office/drawing/2014/main" id="{F9306D29-D277-9ABA-A833-7D28638D6BD7}"/>
              </a:ext>
            </a:extLst>
          </p:cNvPr>
          <p:cNvCxnSpPr>
            <a:cxnSpLocks/>
          </p:cNvCxnSpPr>
          <p:nvPr/>
        </p:nvCxnSpPr>
        <p:spPr>
          <a:xfrm>
            <a:off x="4734579" y="5394871"/>
            <a:ext cx="578800" cy="615211"/>
          </a:xfrm>
          <a:prstGeom prst="straightConnector1">
            <a:avLst/>
          </a:prstGeom>
          <a:noFill/>
          <a:ln w="88900" cap="flat" cmpd="sng" algn="ctr">
            <a:solidFill>
              <a:srgbClr val="002060"/>
            </a:solidFill>
            <a:prstDash val="solid"/>
            <a:tailEnd type="triangle"/>
          </a:ln>
          <a:effectLst/>
        </p:spPr>
      </p:cxnSp>
      <p:sp>
        <p:nvSpPr>
          <p:cNvPr id="11" name="Rectangle: Rounded Corners 10">
            <a:extLst>
              <a:ext uri="{FF2B5EF4-FFF2-40B4-BE49-F238E27FC236}">
                <a16:creationId xmlns:a16="http://schemas.microsoft.com/office/drawing/2014/main" id="{46CF5B91-0D58-E51F-C4DB-502105CC8B99}"/>
              </a:ext>
            </a:extLst>
          </p:cNvPr>
          <p:cNvSpPr/>
          <p:nvPr/>
        </p:nvSpPr>
        <p:spPr>
          <a:xfrm>
            <a:off x="1572198" y="5394871"/>
            <a:ext cx="799946" cy="1334986"/>
          </a:xfrm>
          <a:prstGeom prst="roundRect">
            <a:avLst/>
          </a:prstGeom>
          <a:noFill/>
          <a:ln w="41275" cap="flat" cmpd="sng" algn="ctr">
            <a:solidFill>
              <a:srgbClr val="002060"/>
            </a:solidFill>
            <a:prstDash val="solid"/>
          </a:ln>
          <a:effectLst/>
        </p:spPr>
        <p:txBody>
          <a:bodyPr rtlCol="0" anchor="ctr"/>
          <a:lstStyle/>
          <a:p>
            <a:pPr algn="ctr">
              <a:defRPr/>
            </a:pPr>
            <a:endParaRPr lang="en-US" kern="0">
              <a:solidFill>
                <a:srgbClr val="FFFFFF"/>
              </a:solidFill>
              <a:latin typeface="Gotham"/>
              <a:cs typeface="Arial"/>
              <a:sym typeface="Arial"/>
            </a:endParaRPr>
          </a:p>
        </p:txBody>
      </p:sp>
      <p:sp>
        <p:nvSpPr>
          <p:cNvPr id="12" name="Rectangle: Rounded Corners 11">
            <a:extLst>
              <a:ext uri="{FF2B5EF4-FFF2-40B4-BE49-F238E27FC236}">
                <a16:creationId xmlns:a16="http://schemas.microsoft.com/office/drawing/2014/main" id="{B897DAD2-78A3-EF75-54BF-2C12B8B66A13}"/>
              </a:ext>
            </a:extLst>
          </p:cNvPr>
          <p:cNvSpPr/>
          <p:nvPr/>
        </p:nvSpPr>
        <p:spPr>
          <a:xfrm>
            <a:off x="7474792" y="2873893"/>
            <a:ext cx="4286509" cy="2914679"/>
          </a:xfrm>
          <a:prstGeom prst="roundRect">
            <a:avLst/>
          </a:prstGeom>
          <a:noFill/>
          <a:ln w="38100" cap="flat" cmpd="sng" algn="ctr">
            <a:solidFill>
              <a:srgbClr val="002060"/>
            </a:solidFill>
            <a:prstDash val="solid"/>
          </a:ln>
          <a:effectLst/>
        </p:spPr>
        <p:txBody>
          <a:bodyPr lIns="0" tIns="182880" rIns="0" bIns="0" rtlCol="0" anchor="ctr" anchorCtr="1"/>
          <a:lstStyle/>
          <a:p>
            <a:pPr marL="285750" marR="0" lvl="0" indent="-285750" defTabSz="91440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b="0" i="0" u="none" strike="noStrike" kern="0" cap="none" spc="0" normalizeH="0" baseline="0" noProof="0" dirty="0">
                <a:ln>
                  <a:noFill/>
                </a:ln>
                <a:solidFill>
                  <a:srgbClr val="002060"/>
                </a:solidFill>
                <a:effectLst/>
                <a:uLnTx/>
                <a:uFillTx/>
                <a:latin typeface="+mj-lt"/>
                <a:ea typeface="+mn-ea"/>
                <a:cs typeface="+mn-cs"/>
                <a:sym typeface="Arial"/>
              </a:rPr>
              <a:t>Historical ratings available to assigned educators</a:t>
            </a:r>
          </a:p>
          <a:p>
            <a:pPr marL="285750" marR="0" lvl="0" indent="-285750" defTabSz="91440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kumimoji="0" lang="en-US" b="0" i="0" u="none" strike="noStrike" kern="0" cap="none" spc="0" normalizeH="0" baseline="0" noProof="0" dirty="0">
              <a:ln>
                <a:noFill/>
              </a:ln>
              <a:solidFill>
                <a:srgbClr val="002060"/>
              </a:solidFill>
              <a:effectLst/>
              <a:uLnTx/>
              <a:uFillTx/>
              <a:latin typeface="+mj-lt"/>
              <a:ea typeface="+mn-ea"/>
              <a:cs typeface="+mn-cs"/>
              <a:sym typeface="Arial"/>
            </a:endParaRPr>
          </a:p>
          <a:p>
            <a:pPr marL="285750" marR="0" lvl="0" indent="-285750" defTabSz="914400" eaLnBrk="1" fontAlgn="auto" latinLnBrk="0" hangingPunct="1">
              <a:lnSpc>
                <a:spcPct val="100000"/>
              </a:lnSpc>
              <a:spcBef>
                <a:spcPts val="0"/>
              </a:spcBef>
              <a:spcAft>
                <a:spcPts val="0"/>
              </a:spcAft>
              <a:buClr>
                <a:srgbClr val="00325E"/>
              </a:buClr>
              <a:buSzTx/>
              <a:buFont typeface="Arial" panose="020B0604020202020204" pitchFamily="34" charset="0"/>
              <a:buChar char="•"/>
              <a:tabLst/>
              <a:defRPr/>
            </a:pPr>
            <a:r>
              <a:rPr kumimoji="0" lang="en-US" b="0" i="0" u="none" strike="noStrike" kern="0" cap="none" spc="0" normalizeH="0" baseline="0" noProof="0" dirty="0">
                <a:ln>
                  <a:noFill/>
                </a:ln>
                <a:solidFill>
                  <a:srgbClr val="002060"/>
                </a:solidFill>
                <a:effectLst/>
                <a:uLnTx/>
                <a:uFillTx/>
                <a:latin typeface="+mj-lt"/>
                <a:ea typeface="+mn-ea"/>
                <a:cs typeface="+mn-cs"/>
                <a:sym typeface="Arial"/>
              </a:rPr>
              <a:t>Multiple raters of the same student produce separate data points</a:t>
            </a:r>
          </a:p>
          <a:p>
            <a:pPr marR="0" lvl="0" defTabSz="914400" eaLnBrk="1" fontAlgn="auto" latinLnBrk="0" hangingPunct="1">
              <a:lnSpc>
                <a:spcPct val="100000"/>
              </a:lnSpc>
              <a:spcBef>
                <a:spcPts val="0"/>
              </a:spcBef>
              <a:spcAft>
                <a:spcPts val="0"/>
              </a:spcAft>
              <a:buClr>
                <a:schemeClr val="accent2"/>
              </a:buClr>
              <a:buSzTx/>
              <a:tabLst/>
              <a:defRPr/>
            </a:pPr>
            <a:r>
              <a:rPr kumimoji="0" lang="en-US" b="0" i="0" u="none" strike="noStrike" kern="0" cap="none" spc="0" normalizeH="0" baseline="0" noProof="0" dirty="0">
                <a:ln>
                  <a:noFill/>
                </a:ln>
                <a:solidFill>
                  <a:srgbClr val="002060"/>
                </a:solidFill>
                <a:effectLst/>
                <a:uLnTx/>
                <a:uFillTx/>
                <a:latin typeface="+mj-lt"/>
                <a:ea typeface="+mn-ea"/>
                <a:cs typeface="+mn-cs"/>
                <a:sym typeface="Arial"/>
              </a:rPr>
              <a:t>  </a:t>
            </a:r>
          </a:p>
          <a:p>
            <a:pPr marL="285750" marR="0" lvl="0" indent="-285750" defTabSz="91440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kumimoji="0" lang="en-US" b="1" i="0" u="none" strike="noStrike" kern="0" cap="none" spc="0" normalizeH="0" baseline="0" noProof="0" dirty="0">
                <a:ln>
                  <a:noFill/>
                </a:ln>
                <a:solidFill>
                  <a:srgbClr val="002060"/>
                </a:solidFill>
                <a:effectLst/>
                <a:uLnTx/>
                <a:uFillTx/>
                <a:latin typeface="+mj-lt"/>
                <a:ea typeface="+mn-ea"/>
                <a:cs typeface="+mn-cs"/>
                <a:sym typeface="Arial"/>
              </a:rPr>
              <a:t>Action: </a:t>
            </a:r>
            <a:r>
              <a:rPr kumimoji="0" lang="en-US" b="0" i="0" u="none" strike="noStrike" kern="0" cap="none" spc="0" normalizeH="0" baseline="0" noProof="0" dirty="0">
                <a:ln>
                  <a:noFill/>
                </a:ln>
                <a:solidFill>
                  <a:srgbClr val="002060"/>
                </a:solidFill>
                <a:effectLst/>
                <a:uLnTx/>
                <a:uFillTx/>
                <a:latin typeface="+mj-lt"/>
                <a:ea typeface="+mn-ea"/>
                <a:cs typeface="+mn-cs"/>
                <a:sym typeface="Arial"/>
              </a:rPr>
              <a:t>View individual assessment details</a:t>
            </a:r>
          </a:p>
        </p:txBody>
      </p:sp>
      <p:sp>
        <p:nvSpPr>
          <p:cNvPr id="13" name="TextBox 12">
            <a:extLst>
              <a:ext uri="{FF2B5EF4-FFF2-40B4-BE49-F238E27FC236}">
                <a16:creationId xmlns:a16="http://schemas.microsoft.com/office/drawing/2014/main" id="{C878E2C0-790A-E5FC-186F-37EE8214457D}"/>
              </a:ext>
            </a:extLst>
          </p:cNvPr>
          <p:cNvSpPr txBox="1"/>
          <p:nvPr/>
        </p:nvSpPr>
        <p:spPr>
          <a:xfrm>
            <a:off x="8466230" y="2476477"/>
            <a:ext cx="2364525" cy="707886"/>
          </a:xfrm>
          <a:prstGeom prst="rect">
            <a:avLst/>
          </a:prstGeom>
          <a:solidFill>
            <a:srgbClr val="002060"/>
          </a:solid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cs typeface="Arial"/>
                <a:sym typeface="Arial"/>
              </a:rPr>
              <a:t>Individual Student Profile</a:t>
            </a:r>
          </a:p>
        </p:txBody>
      </p:sp>
    </p:spTree>
    <p:extLst>
      <p:ext uri="{BB962C8B-B14F-4D97-AF65-F5344CB8AC3E}">
        <p14:creationId xmlns:p14="http://schemas.microsoft.com/office/powerpoint/2010/main" val="324172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488AD8-A6D2-1DB1-5442-7742452531D5}"/>
              </a:ext>
            </a:extLst>
          </p:cNvPr>
          <p:cNvPicPr>
            <a:picLocks noChangeAspect="1"/>
          </p:cNvPicPr>
          <p:nvPr/>
        </p:nvPicPr>
        <p:blipFill>
          <a:blip r:embed="rId3"/>
          <a:stretch>
            <a:fillRect/>
          </a:stretch>
        </p:blipFill>
        <p:spPr>
          <a:xfrm>
            <a:off x="322635" y="1837656"/>
            <a:ext cx="8946198" cy="475781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D856C27-9E62-F984-DB34-E16969E8A8FA}"/>
              </a:ext>
            </a:extLst>
          </p:cNvPr>
          <p:cNvSpPr>
            <a:spLocks noGrp="1"/>
          </p:cNvSpPr>
          <p:nvPr>
            <p:ph type="title"/>
          </p:nvPr>
        </p:nvSpPr>
        <p:spPr/>
        <p:txBody>
          <a:bodyPr>
            <a:normAutofit/>
          </a:bodyPr>
          <a:lstStyle/>
          <a:p>
            <a:r>
              <a:rPr lang="en-US" sz="4000" dirty="0"/>
              <a:t>Report: Grade Level</a:t>
            </a:r>
          </a:p>
        </p:txBody>
      </p:sp>
      <p:sp>
        <p:nvSpPr>
          <p:cNvPr id="8" name="TextBox 7">
            <a:extLst>
              <a:ext uri="{FF2B5EF4-FFF2-40B4-BE49-F238E27FC236}">
                <a16:creationId xmlns:a16="http://schemas.microsoft.com/office/drawing/2014/main" id="{8902578A-9830-556A-DEC9-B3B3315942A2}"/>
              </a:ext>
            </a:extLst>
          </p:cNvPr>
          <p:cNvSpPr txBox="1"/>
          <p:nvPr/>
        </p:nvSpPr>
        <p:spPr>
          <a:xfrm>
            <a:off x="226382" y="4652092"/>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2</a:t>
            </a:r>
          </a:p>
        </p:txBody>
      </p:sp>
      <p:sp>
        <p:nvSpPr>
          <p:cNvPr id="9" name="TextBox 8">
            <a:extLst>
              <a:ext uri="{FF2B5EF4-FFF2-40B4-BE49-F238E27FC236}">
                <a16:creationId xmlns:a16="http://schemas.microsoft.com/office/drawing/2014/main" id="{64347172-5B52-4527-4FB1-28369F1D00D5}"/>
              </a:ext>
            </a:extLst>
          </p:cNvPr>
          <p:cNvSpPr txBox="1"/>
          <p:nvPr/>
        </p:nvSpPr>
        <p:spPr>
          <a:xfrm>
            <a:off x="2299671" y="3270809"/>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3</a:t>
            </a:r>
          </a:p>
        </p:txBody>
      </p:sp>
      <p:sp>
        <p:nvSpPr>
          <p:cNvPr id="10" name="TextBox 9">
            <a:extLst>
              <a:ext uri="{FF2B5EF4-FFF2-40B4-BE49-F238E27FC236}">
                <a16:creationId xmlns:a16="http://schemas.microsoft.com/office/drawing/2014/main" id="{621C282C-9B02-2462-456D-5012CD90EDA3}"/>
              </a:ext>
            </a:extLst>
          </p:cNvPr>
          <p:cNvSpPr txBox="1"/>
          <p:nvPr/>
        </p:nvSpPr>
        <p:spPr>
          <a:xfrm>
            <a:off x="2299671" y="5740247"/>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5</a:t>
            </a:r>
          </a:p>
        </p:txBody>
      </p:sp>
      <p:sp>
        <p:nvSpPr>
          <p:cNvPr id="11" name="TextBox 10">
            <a:extLst>
              <a:ext uri="{FF2B5EF4-FFF2-40B4-BE49-F238E27FC236}">
                <a16:creationId xmlns:a16="http://schemas.microsoft.com/office/drawing/2014/main" id="{DB7D3557-2618-1901-07AE-79A7878C06E6}"/>
              </a:ext>
            </a:extLst>
          </p:cNvPr>
          <p:cNvSpPr txBox="1"/>
          <p:nvPr/>
        </p:nvSpPr>
        <p:spPr>
          <a:xfrm>
            <a:off x="2091621" y="1905045"/>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1</a:t>
            </a:r>
          </a:p>
        </p:txBody>
      </p:sp>
      <p:sp>
        <p:nvSpPr>
          <p:cNvPr id="12" name="Rectangle: Rounded Corners 11">
            <a:extLst>
              <a:ext uri="{FF2B5EF4-FFF2-40B4-BE49-F238E27FC236}">
                <a16:creationId xmlns:a16="http://schemas.microsoft.com/office/drawing/2014/main" id="{2BF0620A-1BD8-E2AB-7129-C210ADDFEE15}"/>
              </a:ext>
            </a:extLst>
          </p:cNvPr>
          <p:cNvSpPr/>
          <p:nvPr/>
        </p:nvSpPr>
        <p:spPr>
          <a:xfrm>
            <a:off x="9530955" y="2688364"/>
            <a:ext cx="2353649" cy="2961970"/>
          </a:xfrm>
          <a:prstGeom prst="roundRect">
            <a:avLst>
              <a:gd name="adj" fmla="val 16667"/>
            </a:avLst>
          </a:prstGeom>
          <a:solidFill>
            <a:srgbClr val="FFFFFF"/>
          </a:solidFill>
          <a:ln w="38100" cap="flat" cmpd="sng" algn="ctr">
            <a:solidFill>
              <a:srgbClr val="2C86FE"/>
            </a:solidFill>
            <a:prstDash val="solid"/>
          </a:ln>
          <a:effectLst/>
        </p:spPr>
        <p:txBody>
          <a:bodyPr lIns="0" tIns="0" rIns="0" bIns="0" rtlCol="0" anchor="t"/>
          <a:lstStyle/>
          <a:p>
            <a:pPr algn="ctr">
              <a:defRPr/>
            </a:pPr>
            <a:r>
              <a:rPr lang="en-US" sz="2000" b="1" kern="0" dirty="0">
                <a:solidFill>
                  <a:srgbClr val="00325E"/>
                </a:solidFill>
                <a:latin typeface="Arial" panose="020B0604020202020204" pitchFamily="34" charset="0"/>
                <a:cs typeface="Arial" panose="020B0604020202020204" pitchFamily="34" charset="0"/>
                <a:sym typeface="Arial"/>
              </a:rPr>
              <a:t>Action: </a:t>
            </a:r>
          </a:p>
          <a:p>
            <a:pPr algn="ctr">
              <a:defRPr/>
            </a:pPr>
            <a:r>
              <a:rPr lang="en-US" sz="2000" kern="0" dirty="0">
                <a:solidFill>
                  <a:srgbClr val="00325E"/>
                </a:solidFill>
                <a:latin typeface="Arial" panose="020B0604020202020204" pitchFamily="34" charset="0"/>
                <a:cs typeface="Arial" panose="020B0604020202020204" pitchFamily="34" charset="0"/>
                <a:sym typeface="Arial"/>
              </a:rPr>
              <a:t>Use the Forms filter to filter for a either the DESSA mini (screener), DESSA 2 (full), or the Student Self-Report (MSE-SSR or HSE-SSR)</a:t>
            </a:r>
          </a:p>
        </p:txBody>
      </p:sp>
      <p:sp>
        <p:nvSpPr>
          <p:cNvPr id="6" name="TextBox 5">
            <a:extLst>
              <a:ext uri="{FF2B5EF4-FFF2-40B4-BE49-F238E27FC236}">
                <a16:creationId xmlns:a16="http://schemas.microsoft.com/office/drawing/2014/main" id="{70F70557-9704-87D7-F219-61F000EBDC83}"/>
              </a:ext>
            </a:extLst>
          </p:cNvPr>
          <p:cNvSpPr txBox="1"/>
          <p:nvPr/>
        </p:nvSpPr>
        <p:spPr>
          <a:xfrm>
            <a:off x="4963623" y="5217542"/>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4</a:t>
            </a:r>
          </a:p>
        </p:txBody>
      </p:sp>
      <p:grpSp>
        <p:nvGrpSpPr>
          <p:cNvPr id="3" name="Group 2">
            <a:extLst>
              <a:ext uri="{FF2B5EF4-FFF2-40B4-BE49-F238E27FC236}">
                <a16:creationId xmlns:a16="http://schemas.microsoft.com/office/drawing/2014/main" id="{A341373A-093D-0765-DE6F-A1820D8EE239}"/>
              </a:ext>
            </a:extLst>
          </p:cNvPr>
          <p:cNvGrpSpPr/>
          <p:nvPr/>
        </p:nvGrpSpPr>
        <p:grpSpPr>
          <a:xfrm>
            <a:off x="4690440" y="262529"/>
            <a:ext cx="3975677" cy="1020531"/>
            <a:chOff x="7858964" y="394536"/>
            <a:chExt cx="3975677" cy="1020531"/>
          </a:xfrm>
        </p:grpSpPr>
        <p:pic>
          <p:nvPicPr>
            <p:cNvPr id="4" name="Picture 3" descr="A pyramid of different colors&#10;&#10;Description automatically generated with medium confidence">
              <a:extLst>
                <a:ext uri="{FF2B5EF4-FFF2-40B4-BE49-F238E27FC236}">
                  <a16:creationId xmlns:a16="http://schemas.microsoft.com/office/drawing/2014/main" id="{69670C65-0EAC-CC24-4063-2C37F23D5AB7}"/>
                </a:ext>
              </a:extLst>
            </p:cNvPr>
            <p:cNvPicPr>
              <a:picLocks noChangeAspect="1"/>
            </p:cNvPicPr>
            <p:nvPr/>
          </p:nvPicPr>
          <p:blipFill>
            <a:blip r:embed="rId4"/>
            <a:stretch>
              <a:fillRect/>
            </a:stretch>
          </p:blipFill>
          <p:spPr>
            <a:xfrm>
              <a:off x="9276988" y="394536"/>
              <a:ext cx="1139630" cy="999457"/>
            </a:xfrm>
            <a:prstGeom prst="rect">
              <a:avLst/>
            </a:prstGeom>
          </p:spPr>
        </p:pic>
        <p:sp>
          <p:nvSpPr>
            <p:cNvPr id="5" name="foundational prac">
              <a:extLst>
                <a:ext uri="{FF2B5EF4-FFF2-40B4-BE49-F238E27FC236}">
                  <a16:creationId xmlns:a16="http://schemas.microsoft.com/office/drawing/2014/main" id="{B2D273F3-55C8-312E-82D2-162327D61DC7}"/>
                </a:ext>
              </a:extLst>
            </p:cNvPr>
            <p:cNvSpPr txBox="1"/>
            <p:nvPr/>
          </p:nvSpPr>
          <p:spPr>
            <a:xfrm>
              <a:off x="7858964" y="1045735"/>
              <a:ext cx="3975677" cy="369332"/>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1</a:t>
              </a:r>
            </a:p>
          </p:txBody>
        </p:sp>
      </p:grpSp>
    </p:spTree>
    <p:extLst>
      <p:ext uri="{BB962C8B-B14F-4D97-AF65-F5344CB8AC3E}">
        <p14:creationId xmlns:p14="http://schemas.microsoft.com/office/powerpoint/2010/main" val="4293160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48EA7-0BF9-464B-A926-B745E043D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D0DE6-6894-A7BC-346C-16318299C077}"/>
              </a:ext>
            </a:extLst>
          </p:cNvPr>
          <p:cNvSpPr>
            <a:spLocks noGrp="1"/>
          </p:cNvSpPr>
          <p:nvPr>
            <p:ph type="title"/>
          </p:nvPr>
        </p:nvSpPr>
        <p:spPr/>
        <p:txBody>
          <a:bodyPr>
            <a:normAutofit/>
          </a:bodyPr>
          <a:lstStyle/>
          <a:p>
            <a:r>
              <a:rPr lang="en-US" sz="4000" dirty="0"/>
              <a:t>Report: Grade Level</a:t>
            </a:r>
          </a:p>
        </p:txBody>
      </p:sp>
      <p:sp>
        <p:nvSpPr>
          <p:cNvPr id="4" name="Text Placeholder 3">
            <a:extLst>
              <a:ext uri="{FF2B5EF4-FFF2-40B4-BE49-F238E27FC236}">
                <a16:creationId xmlns:a16="http://schemas.microsoft.com/office/drawing/2014/main" id="{ACF7F1FE-E806-8060-6E88-B6F47B98AF9E}"/>
              </a:ext>
            </a:extLst>
          </p:cNvPr>
          <p:cNvSpPr>
            <a:spLocks noGrp="1"/>
          </p:cNvSpPr>
          <p:nvPr>
            <p:ph type="body" sz="half" idx="2"/>
          </p:nvPr>
        </p:nvSpPr>
        <p:spPr/>
        <p:txBody>
          <a:bodyPr>
            <a:normAutofit fontScale="92500" lnSpcReduction="10000"/>
          </a:bodyPr>
          <a:lstStyle/>
          <a:p>
            <a:endParaRPr lang="en-US"/>
          </a:p>
        </p:txBody>
      </p:sp>
      <p:pic>
        <p:nvPicPr>
          <p:cNvPr id="9" name="Picture 8">
            <a:extLst>
              <a:ext uri="{FF2B5EF4-FFF2-40B4-BE49-F238E27FC236}">
                <a16:creationId xmlns:a16="http://schemas.microsoft.com/office/drawing/2014/main" id="{8413D74F-0DFE-5A91-9A0E-F1EA5DA0CB5A}"/>
              </a:ext>
            </a:extLst>
          </p:cNvPr>
          <p:cNvPicPr>
            <a:picLocks noChangeAspect="1"/>
          </p:cNvPicPr>
          <p:nvPr/>
        </p:nvPicPr>
        <p:blipFill>
          <a:blip r:embed="rId3"/>
          <a:stretch>
            <a:fillRect/>
          </a:stretch>
        </p:blipFill>
        <p:spPr>
          <a:xfrm>
            <a:off x="252491" y="1588407"/>
            <a:ext cx="8142210" cy="2411622"/>
          </a:xfrm>
          <a:prstGeom prst="rect">
            <a:avLst/>
          </a:prstGeom>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E9F3FA85-B018-CD37-A6D4-83C2B8B14108}"/>
              </a:ext>
            </a:extLst>
          </p:cNvPr>
          <p:cNvSpPr/>
          <p:nvPr/>
        </p:nvSpPr>
        <p:spPr>
          <a:xfrm>
            <a:off x="8712200" y="2180587"/>
            <a:ext cx="2641599" cy="986631"/>
          </a:xfrm>
          <a:prstGeom prst="roundRect">
            <a:avLst/>
          </a:prstGeom>
          <a:solidFill>
            <a:schemeClr val="bg1"/>
          </a:solidFill>
          <a:ln w="38100" cap="flat" cmpd="sng" algn="ctr">
            <a:solidFill>
              <a:srgbClr val="2C86F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325E"/>
                </a:solidFill>
                <a:effectLst/>
                <a:uLnTx/>
                <a:uFillTx/>
                <a:latin typeface="Arial" panose="020B0604020202020204" pitchFamily="34" charset="0"/>
                <a:cs typeface="Arial" panose="020B0604020202020204" pitchFamily="34" charset="0"/>
                <a:sym typeface="Arial"/>
              </a:rPr>
              <a:t>District/Multi-Site View</a:t>
            </a:r>
          </a:p>
        </p:txBody>
      </p:sp>
      <p:sp>
        <p:nvSpPr>
          <p:cNvPr id="11" name="Rectangle: Rounded Corners 10">
            <a:extLst>
              <a:ext uri="{FF2B5EF4-FFF2-40B4-BE49-F238E27FC236}">
                <a16:creationId xmlns:a16="http://schemas.microsoft.com/office/drawing/2014/main" id="{E6DA64FE-C2B3-F922-3F80-FA5C3EEAC650}"/>
              </a:ext>
            </a:extLst>
          </p:cNvPr>
          <p:cNvSpPr/>
          <p:nvPr/>
        </p:nvSpPr>
        <p:spPr>
          <a:xfrm>
            <a:off x="8731686" y="4961559"/>
            <a:ext cx="2641599" cy="986630"/>
          </a:xfrm>
          <a:prstGeom prst="roundRect">
            <a:avLst/>
          </a:prstGeom>
          <a:solidFill>
            <a:schemeClr val="bg1"/>
          </a:solidFill>
          <a:ln w="38100" cap="flat" cmpd="sng" algn="ctr">
            <a:solidFill>
              <a:srgbClr val="2C86F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325E"/>
                </a:solidFill>
                <a:effectLst/>
                <a:uLnTx/>
                <a:uFillTx/>
                <a:latin typeface="Arial" panose="020B0604020202020204" pitchFamily="34" charset="0"/>
                <a:cs typeface="Arial" panose="020B0604020202020204" pitchFamily="34" charset="0"/>
                <a:sym typeface="Arial"/>
              </a:rPr>
              <a:t>Single Site View</a:t>
            </a:r>
          </a:p>
        </p:txBody>
      </p:sp>
      <p:pic>
        <p:nvPicPr>
          <p:cNvPr id="6" name="Picture 5">
            <a:extLst>
              <a:ext uri="{FF2B5EF4-FFF2-40B4-BE49-F238E27FC236}">
                <a16:creationId xmlns:a16="http://schemas.microsoft.com/office/drawing/2014/main" id="{244EAE11-3780-7846-7773-3B963A572AC8}"/>
              </a:ext>
            </a:extLst>
          </p:cNvPr>
          <p:cNvPicPr>
            <a:picLocks noChangeAspect="1"/>
          </p:cNvPicPr>
          <p:nvPr/>
        </p:nvPicPr>
        <p:blipFill>
          <a:blip r:embed="rId4"/>
          <a:stretch>
            <a:fillRect/>
          </a:stretch>
        </p:blipFill>
        <p:spPr>
          <a:xfrm>
            <a:off x="732169" y="4121068"/>
            <a:ext cx="7182853" cy="2667613"/>
          </a:xfrm>
          <a:prstGeom prst="rect">
            <a:avLst/>
          </a:prstGeom>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59C901C4-0D87-ACF9-179B-35F48481EB55}"/>
              </a:ext>
            </a:extLst>
          </p:cNvPr>
          <p:cNvGrpSpPr/>
          <p:nvPr/>
        </p:nvGrpSpPr>
        <p:grpSpPr>
          <a:xfrm>
            <a:off x="4690440" y="262529"/>
            <a:ext cx="3975677" cy="1020531"/>
            <a:chOff x="7858964" y="394536"/>
            <a:chExt cx="3975677" cy="1020531"/>
          </a:xfrm>
        </p:grpSpPr>
        <p:pic>
          <p:nvPicPr>
            <p:cNvPr id="8" name="Picture 7" descr="A pyramid of different colors&#10;&#10;Description automatically generated with medium confidence">
              <a:extLst>
                <a:ext uri="{FF2B5EF4-FFF2-40B4-BE49-F238E27FC236}">
                  <a16:creationId xmlns:a16="http://schemas.microsoft.com/office/drawing/2014/main" id="{FB2B754E-4D6D-32ED-0EC3-8832ABDFF893}"/>
                </a:ext>
              </a:extLst>
            </p:cNvPr>
            <p:cNvPicPr>
              <a:picLocks noChangeAspect="1"/>
            </p:cNvPicPr>
            <p:nvPr/>
          </p:nvPicPr>
          <p:blipFill>
            <a:blip r:embed="rId5"/>
            <a:stretch>
              <a:fillRect/>
            </a:stretch>
          </p:blipFill>
          <p:spPr>
            <a:xfrm>
              <a:off x="9276988" y="394536"/>
              <a:ext cx="1139630" cy="999457"/>
            </a:xfrm>
            <a:prstGeom prst="rect">
              <a:avLst/>
            </a:prstGeom>
          </p:spPr>
        </p:pic>
        <p:sp>
          <p:nvSpPr>
            <p:cNvPr id="12" name="foundational prac">
              <a:extLst>
                <a:ext uri="{FF2B5EF4-FFF2-40B4-BE49-F238E27FC236}">
                  <a16:creationId xmlns:a16="http://schemas.microsoft.com/office/drawing/2014/main" id="{1DD38288-1E3D-D51D-3E66-884ABE8CEA49}"/>
                </a:ext>
              </a:extLst>
            </p:cNvPr>
            <p:cNvSpPr txBox="1"/>
            <p:nvPr/>
          </p:nvSpPr>
          <p:spPr>
            <a:xfrm>
              <a:off x="7858964" y="1045735"/>
              <a:ext cx="3975677" cy="369332"/>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1</a:t>
              </a:r>
            </a:p>
          </p:txBody>
        </p:sp>
      </p:grpSp>
    </p:spTree>
    <p:extLst>
      <p:ext uri="{BB962C8B-B14F-4D97-AF65-F5344CB8AC3E}">
        <p14:creationId xmlns:p14="http://schemas.microsoft.com/office/powerpoint/2010/main" val="2143590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C4F9C-197D-75AA-8F22-EFC2FBED9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9C58A-2099-D7F0-00FC-F1843DCDE4DD}"/>
              </a:ext>
            </a:extLst>
          </p:cNvPr>
          <p:cNvSpPr>
            <a:spLocks noGrp="1"/>
          </p:cNvSpPr>
          <p:nvPr>
            <p:ph type="title"/>
          </p:nvPr>
        </p:nvSpPr>
        <p:spPr/>
        <p:txBody>
          <a:bodyPr>
            <a:normAutofit fontScale="90000"/>
          </a:bodyPr>
          <a:lstStyle/>
          <a:p>
            <a:r>
              <a:rPr lang="en-US" sz="3600" dirty="0"/>
              <a:t>Results Review: My Students and Grade Level Reports</a:t>
            </a:r>
          </a:p>
        </p:txBody>
      </p:sp>
      <p:sp>
        <p:nvSpPr>
          <p:cNvPr id="14" name="Rectangle: Rounded Corners 13">
            <a:extLst>
              <a:ext uri="{FF2B5EF4-FFF2-40B4-BE49-F238E27FC236}">
                <a16:creationId xmlns:a16="http://schemas.microsoft.com/office/drawing/2014/main" id="{BB1F25C0-1318-3D38-07A7-10BB11B2C10C}"/>
              </a:ext>
            </a:extLst>
          </p:cNvPr>
          <p:cNvSpPr/>
          <p:nvPr/>
        </p:nvSpPr>
        <p:spPr>
          <a:xfrm>
            <a:off x="7558020" y="1896697"/>
            <a:ext cx="3859279" cy="2701624"/>
          </a:xfrm>
          <a:prstGeom prst="roundRect">
            <a:avLst>
              <a:gd name="adj" fmla="val 16667"/>
            </a:avLst>
          </a:prstGeom>
          <a:solidFill>
            <a:srgbClr val="FFFFFF"/>
          </a:solidFill>
          <a:ln w="38100" cap="flat" cmpd="sng" algn="ctr">
            <a:solidFill>
              <a:srgbClr val="2C86FE"/>
            </a:solidFill>
            <a:prstDash val="solid"/>
          </a:ln>
          <a:effectLst/>
        </p:spPr>
        <p:txBody>
          <a:bodyPr lIns="0" tIns="0" rIns="0" bIns="0" rtlCol="0" anchor="t"/>
          <a:lstStyle/>
          <a:p>
            <a:pPr algn="ctr">
              <a:lnSpc>
                <a:spcPct val="150000"/>
              </a:lnSpc>
              <a:defRPr/>
            </a:pPr>
            <a:r>
              <a:rPr lang="en-US" sz="2000" b="1" kern="0" dirty="0">
                <a:solidFill>
                  <a:srgbClr val="00325E"/>
                </a:solidFill>
                <a:latin typeface="Arial" panose="020B0604020202020204" pitchFamily="34" charset="0"/>
                <a:cs typeface="Arial" panose="020B0604020202020204" pitchFamily="34" charset="0"/>
                <a:sym typeface="Arial"/>
              </a:rPr>
              <a:t>Direction: Take a few minutes to review the results under the My Students and Grade Level reports in your Educator Portal. </a:t>
            </a:r>
          </a:p>
          <a:p>
            <a:pPr marL="342900" indent="-342900">
              <a:lnSpc>
                <a:spcPct val="150000"/>
              </a:lnSpc>
              <a:buFont typeface="Arial" panose="020B0604020202020204" pitchFamily="34" charset="0"/>
              <a:buChar char="•"/>
              <a:defRPr/>
            </a:pPr>
            <a:endParaRPr lang="en-US" sz="2000" kern="0" dirty="0">
              <a:solidFill>
                <a:srgbClr val="00325E"/>
              </a:solidFill>
              <a:latin typeface="Arial" panose="020B0604020202020204" pitchFamily="34" charset="0"/>
              <a:cs typeface="Arial" panose="020B0604020202020204" pitchFamily="34" charset="0"/>
              <a:sym typeface="Arial"/>
            </a:endParaRPr>
          </a:p>
        </p:txBody>
      </p:sp>
      <p:sp>
        <p:nvSpPr>
          <p:cNvPr id="11" name="Content Placeholder 7">
            <a:extLst>
              <a:ext uri="{FF2B5EF4-FFF2-40B4-BE49-F238E27FC236}">
                <a16:creationId xmlns:a16="http://schemas.microsoft.com/office/drawing/2014/main" id="{7BD5E6B1-4E29-1ED8-0B7C-6C7C0E9FB9A3}"/>
              </a:ext>
            </a:extLst>
          </p:cNvPr>
          <p:cNvSpPr>
            <a:spLocks noGrp="1"/>
          </p:cNvSpPr>
          <p:nvPr>
            <p:ph idx="1"/>
          </p:nvPr>
        </p:nvSpPr>
        <p:spPr>
          <a:xfrm>
            <a:off x="499872" y="1896697"/>
            <a:ext cx="6169152" cy="4666788"/>
          </a:xfrm>
        </p:spPr>
        <p:txBody>
          <a:bodyPr>
            <a:normAutofit fontScale="85000" lnSpcReduction="10000"/>
          </a:bodyPr>
          <a:lstStyle/>
          <a:p>
            <a:pPr marL="0" indent="0">
              <a:buNone/>
            </a:pPr>
            <a:endParaRPr lang="en-US" dirty="0"/>
          </a:p>
          <a:p>
            <a:pPr marL="0" indent="0">
              <a:buNone/>
            </a:pPr>
            <a:r>
              <a:rPr lang="en-US" b="1" dirty="0"/>
              <a:t>Actions</a:t>
            </a:r>
            <a:r>
              <a:rPr lang="en-US" dirty="0"/>
              <a:t>: </a:t>
            </a:r>
          </a:p>
          <a:p>
            <a:r>
              <a:rPr lang="en-US" dirty="0"/>
              <a:t>Review the results under the My Students and Grade Level reports.</a:t>
            </a:r>
          </a:p>
          <a:p>
            <a:r>
              <a:rPr lang="en-US" dirty="0"/>
              <a:t>Use the filters to  analyze the results by student population to determine any differences in results across subgroups.</a:t>
            </a:r>
          </a:p>
          <a:p>
            <a:pPr marL="0" indent="0">
              <a:buNone/>
            </a:pPr>
            <a:r>
              <a:rPr lang="en-US" b="1" dirty="0"/>
              <a:t>Consider:</a:t>
            </a:r>
          </a:p>
          <a:p>
            <a:pPr>
              <a:buFont typeface="Arial" panose="020B0604020202020204" pitchFamily="34" charset="0"/>
              <a:buChar char="•"/>
            </a:pPr>
            <a:r>
              <a:rPr lang="en-US" dirty="0"/>
              <a:t>Are there any groups or grade levels that differ significantly, either in positive or negative ways?</a:t>
            </a:r>
          </a:p>
          <a:p>
            <a:pPr>
              <a:buFont typeface="Arial" panose="020B0604020202020204" pitchFamily="34" charset="0"/>
              <a:buChar char="•"/>
            </a:pPr>
            <a:r>
              <a:rPr lang="en-US" dirty="0"/>
              <a:t>How do the results across the grade levels compare the expected norms of: </a:t>
            </a:r>
            <a:r>
              <a:rPr lang="en-US" b="1" dirty="0">
                <a:solidFill>
                  <a:schemeClr val="accent6"/>
                </a:solidFill>
              </a:rPr>
              <a:t>Typical</a:t>
            </a:r>
            <a:r>
              <a:rPr lang="en-US" dirty="0"/>
              <a:t> (</a:t>
            </a:r>
            <a:r>
              <a:rPr lang="en-US" dirty="0">
                <a:solidFill>
                  <a:schemeClr val="accent6"/>
                </a:solidFill>
              </a:rPr>
              <a:t>68%</a:t>
            </a:r>
            <a:r>
              <a:rPr lang="en-US" dirty="0"/>
              <a:t>), </a:t>
            </a:r>
            <a:r>
              <a:rPr lang="en-US" b="1" dirty="0">
                <a:solidFill>
                  <a:schemeClr val="accent2">
                    <a:lumMod val="75000"/>
                  </a:schemeClr>
                </a:solidFill>
              </a:rPr>
              <a:t>Strength</a:t>
            </a:r>
            <a:r>
              <a:rPr lang="en-US" dirty="0"/>
              <a:t> (</a:t>
            </a:r>
            <a:r>
              <a:rPr lang="en-US" dirty="0">
                <a:solidFill>
                  <a:schemeClr val="accent2">
                    <a:lumMod val="75000"/>
                  </a:schemeClr>
                </a:solidFill>
              </a:rPr>
              <a:t>16</a:t>
            </a:r>
            <a:r>
              <a:rPr lang="en-US" dirty="0"/>
              <a:t>%), and </a:t>
            </a:r>
            <a:r>
              <a:rPr lang="en-US" b="1" dirty="0">
                <a:solidFill>
                  <a:srgbClr val="C00000"/>
                </a:solidFill>
              </a:rPr>
              <a:t>Need for Instruction </a:t>
            </a:r>
            <a:r>
              <a:rPr lang="en-US" dirty="0"/>
              <a:t>(</a:t>
            </a:r>
            <a:r>
              <a:rPr lang="en-US" dirty="0">
                <a:solidFill>
                  <a:srgbClr val="C00000"/>
                </a:solidFill>
              </a:rPr>
              <a:t>16</a:t>
            </a:r>
            <a:r>
              <a:rPr lang="en-US" dirty="0"/>
              <a:t>%)?</a:t>
            </a:r>
          </a:p>
          <a:p>
            <a:pPr>
              <a:buFont typeface="Arial" panose="020B0604020202020204" pitchFamily="34" charset="0"/>
              <a:buChar char="•"/>
            </a:pPr>
            <a:r>
              <a:rPr lang="en-US" dirty="0"/>
              <a:t>What might influence these distributions?</a:t>
            </a:r>
          </a:p>
          <a:p>
            <a:endParaRPr lang="en-US" sz="4000" dirty="0"/>
          </a:p>
        </p:txBody>
      </p:sp>
      <p:pic>
        <p:nvPicPr>
          <p:cNvPr id="6" name="Online Media 5" title="3 Minute Timer">
            <a:hlinkClick r:id="" action="ppaction://media"/>
            <a:extLst>
              <a:ext uri="{FF2B5EF4-FFF2-40B4-BE49-F238E27FC236}">
                <a16:creationId xmlns:a16="http://schemas.microsoft.com/office/drawing/2014/main" id="{C49CB3D6-8B80-D404-E365-F45F7D4F4B52}"/>
              </a:ext>
            </a:extLst>
          </p:cNvPr>
          <p:cNvPicPr>
            <a:picLocks noRot="1" noChangeAspect="1"/>
          </p:cNvPicPr>
          <p:nvPr>
            <a:videoFile r:link="rId1"/>
          </p:nvPr>
        </p:nvPicPr>
        <p:blipFill>
          <a:blip r:embed="rId4"/>
          <a:stretch>
            <a:fillRect/>
          </a:stretch>
        </p:blipFill>
        <p:spPr>
          <a:xfrm>
            <a:off x="7971786" y="4784347"/>
            <a:ext cx="3299968" cy="1864482"/>
          </a:xfrm>
          <a:prstGeom prst="rect">
            <a:avLst/>
          </a:prstGeom>
        </p:spPr>
      </p:pic>
    </p:spTree>
    <p:extLst>
      <p:ext uri="{BB962C8B-B14F-4D97-AF65-F5344CB8AC3E}">
        <p14:creationId xmlns:p14="http://schemas.microsoft.com/office/powerpoint/2010/main" val="3813875600"/>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F154-981D-C629-A831-E47A7003D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15744-9C1E-3AA5-1083-06C15122CC7B}"/>
              </a:ext>
            </a:extLst>
          </p:cNvPr>
          <p:cNvSpPr>
            <a:spLocks noGrp="1"/>
          </p:cNvSpPr>
          <p:nvPr>
            <p:ph type="ctrTitle"/>
          </p:nvPr>
        </p:nvSpPr>
        <p:spPr>
          <a:xfrm>
            <a:off x="1445089" y="2109915"/>
            <a:ext cx="9144000" cy="2387600"/>
          </a:xfrm>
        </p:spPr>
        <p:txBody>
          <a:bodyPr/>
          <a:lstStyle/>
          <a:p>
            <a:r>
              <a:rPr lang="en-US" b="1" dirty="0"/>
              <a:t>Reports: </a:t>
            </a:r>
            <a:br>
              <a:rPr lang="en-US" b="1" dirty="0"/>
            </a:br>
            <a:br>
              <a:rPr lang="en-US" dirty="0"/>
            </a:br>
            <a:r>
              <a:rPr lang="en-US" dirty="0"/>
              <a:t>Competencies</a:t>
            </a:r>
          </a:p>
        </p:txBody>
      </p:sp>
      <p:grpSp>
        <p:nvGrpSpPr>
          <p:cNvPr id="3" name="Group 2">
            <a:extLst>
              <a:ext uri="{FF2B5EF4-FFF2-40B4-BE49-F238E27FC236}">
                <a16:creationId xmlns:a16="http://schemas.microsoft.com/office/drawing/2014/main" id="{B410B6BF-97D1-3526-814F-275B39FED200}"/>
              </a:ext>
            </a:extLst>
          </p:cNvPr>
          <p:cNvGrpSpPr/>
          <p:nvPr/>
        </p:nvGrpSpPr>
        <p:grpSpPr>
          <a:xfrm>
            <a:off x="2641522" y="4769929"/>
            <a:ext cx="6751133" cy="1621074"/>
            <a:chOff x="7858964" y="394536"/>
            <a:chExt cx="3975677" cy="999457"/>
          </a:xfrm>
        </p:grpSpPr>
        <p:pic>
          <p:nvPicPr>
            <p:cNvPr id="4" name="Picture 3" descr="A pyramid of different colors&#10;&#10;Description automatically generated with medium confidence">
              <a:extLst>
                <a:ext uri="{FF2B5EF4-FFF2-40B4-BE49-F238E27FC236}">
                  <a16:creationId xmlns:a16="http://schemas.microsoft.com/office/drawing/2014/main" id="{B232D8CC-7F9C-B950-B67E-F5BDEC723F6E}"/>
                </a:ext>
              </a:extLst>
            </p:cNvPr>
            <p:cNvPicPr>
              <a:picLocks noChangeAspect="1"/>
            </p:cNvPicPr>
            <p:nvPr/>
          </p:nvPicPr>
          <p:blipFill>
            <a:blip r:embed="rId3"/>
            <a:stretch>
              <a:fillRect/>
            </a:stretch>
          </p:blipFill>
          <p:spPr>
            <a:xfrm>
              <a:off x="9276988" y="394536"/>
              <a:ext cx="1139630" cy="999457"/>
            </a:xfrm>
            <a:prstGeom prst="rect">
              <a:avLst/>
            </a:prstGeom>
          </p:spPr>
        </p:pic>
        <p:sp>
          <p:nvSpPr>
            <p:cNvPr id="5" name="foundational prac">
              <a:extLst>
                <a:ext uri="{FF2B5EF4-FFF2-40B4-BE49-F238E27FC236}">
                  <a16:creationId xmlns:a16="http://schemas.microsoft.com/office/drawing/2014/main" id="{5D121D53-7AE0-B6F9-3109-0E4A86B45497}"/>
                </a:ext>
              </a:extLst>
            </p:cNvPr>
            <p:cNvSpPr txBox="1"/>
            <p:nvPr/>
          </p:nvSpPr>
          <p:spPr>
            <a:xfrm>
              <a:off x="7858964" y="879231"/>
              <a:ext cx="3975677" cy="227708"/>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2</a:t>
              </a:r>
            </a:p>
          </p:txBody>
        </p:sp>
      </p:grpSp>
    </p:spTree>
    <p:extLst>
      <p:ext uri="{BB962C8B-B14F-4D97-AF65-F5344CB8AC3E}">
        <p14:creationId xmlns:p14="http://schemas.microsoft.com/office/powerpoint/2010/main" val="880728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26BA0-6D95-AAF1-6FAC-DF54E709D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0005D-189C-1ADC-62FF-8E503F3173CB}"/>
              </a:ext>
            </a:extLst>
          </p:cNvPr>
          <p:cNvSpPr>
            <a:spLocks noGrp="1"/>
          </p:cNvSpPr>
          <p:nvPr>
            <p:ph type="title"/>
          </p:nvPr>
        </p:nvSpPr>
        <p:spPr/>
        <p:txBody>
          <a:bodyPr>
            <a:normAutofit/>
          </a:bodyPr>
          <a:lstStyle/>
          <a:p>
            <a:r>
              <a:rPr lang="en-US" sz="4000" dirty="0"/>
              <a:t>Analyzing Tier 2 Data</a:t>
            </a:r>
          </a:p>
        </p:txBody>
      </p:sp>
      <p:sp>
        <p:nvSpPr>
          <p:cNvPr id="4" name="Text Placeholder 3">
            <a:extLst>
              <a:ext uri="{FF2B5EF4-FFF2-40B4-BE49-F238E27FC236}">
                <a16:creationId xmlns:a16="http://schemas.microsoft.com/office/drawing/2014/main" id="{85690A71-86B1-A2BB-21E9-30D13E654410}"/>
              </a:ext>
            </a:extLst>
          </p:cNvPr>
          <p:cNvSpPr>
            <a:spLocks noGrp="1"/>
          </p:cNvSpPr>
          <p:nvPr>
            <p:ph type="body" sz="half" idx="2"/>
          </p:nvPr>
        </p:nvSpPr>
        <p:spPr/>
        <p:txBody>
          <a:bodyPr>
            <a:normAutofit fontScale="92500" lnSpcReduction="10000"/>
          </a:bodyPr>
          <a:lstStyle/>
          <a:p>
            <a:endParaRPr lang="en-US"/>
          </a:p>
        </p:txBody>
      </p:sp>
      <p:sp>
        <p:nvSpPr>
          <p:cNvPr id="3" name="Oval 2">
            <a:extLst>
              <a:ext uri="{FF2B5EF4-FFF2-40B4-BE49-F238E27FC236}">
                <a16:creationId xmlns:a16="http://schemas.microsoft.com/office/drawing/2014/main" id="{6DD0257C-0D1E-BBA0-158B-13FDD2581339}"/>
              </a:ext>
            </a:extLst>
          </p:cNvPr>
          <p:cNvSpPr/>
          <p:nvPr/>
        </p:nvSpPr>
        <p:spPr>
          <a:xfrm>
            <a:off x="4423260" y="2674223"/>
            <a:ext cx="3345481" cy="3214607"/>
          </a:xfrm>
          <a:prstGeom prst="ellipse">
            <a:avLst/>
          </a:prstGeom>
          <a:solidFill>
            <a:srgbClr val="FFF8EB"/>
          </a:solidFill>
          <a:ln w="25400" cap="flat" cmpd="sng" algn="ctr">
            <a:solidFill>
              <a:srgbClr val="00325E"/>
            </a:solidFill>
            <a:prstDash val="solid"/>
          </a:ln>
          <a:effectLst/>
        </p:spPr>
        <p:txBody>
          <a:bodyPr lIns="0" tIns="0" rIns="0" bIns="0" rtlCol="0" anchor="ctr"/>
          <a:lstStyle/>
          <a:p>
            <a:pPr algn="ctr">
              <a:defRPr/>
            </a:pPr>
            <a:r>
              <a:rPr lang="en-US" sz="2200">
                <a:solidFill>
                  <a:srgbClr val="00325E"/>
                </a:solidFill>
                <a:latin typeface="Arial" panose="020B0604020202020204" pitchFamily="34" charset="0"/>
                <a:cs typeface="Arial" panose="020B0604020202020204" pitchFamily="34" charset="0"/>
              </a:rPr>
              <a:t>Which competency areas can be targeted during small group instruction?</a:t>
            </a:r>
            <a:endParaRPr lang="en-US" sz="2200" kern="0">
              <a:solidFill>
                <a:srgbClr val="00325E"/>
              </a:solidFill>
              <a:latin typeface="Arial" panose="020B0604020202020204" pitchFamily="34" charset="0"/>
              <a:cs typeface="Arial" panose="020B0604020202020204" pitchFamily="34" charset="0"/>
              <a:sym typeface="Arial"/>
            </a:endParaRPr>
          </a:p>
        </p:txBody>
      </p:sp>
      <p:sp>
        <p:nvSpPr>
          <p:cNvPr id="9" name="Oval 8">
            <a:extLst>
              <a:ext uri="{FF2B5EF4-FFF2-40B4-BE49-F238E27FC236}">
                <a16:creationId xmlns:a16="http://schemas.microsoft.com/office/drawing/2014/main" id="{241B67B6-172C-608D-3EE6-64E518912FCA}"/>
              </a:ext>
            </a:extLst>
          </p:cNvPr>
          <p:cNvSpPr/>
          <p:nvPr/>
        </p:nvSpPr>
        <p:spPr>
          <a:xfrm>
            <a:off x="8256384" y="2674222"/>
            <a:ext cx="3345480" cy="3214607"/>
          </a:xfrm>
          <a:prstGeom prst="ellipse">
            <a:avLst/>
          </a:prstGeom>
          <a:solidFill>
            <a:srgbClr val="FFF8EB"/>
          </a:solidFill>
          <a:ln w="25400" cap="flat" cmpd="sng" algn="ctr">
            <a:solidFill>
              <a:srgbClr val="00325E"/>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solidFill>
                  <a:srgbClr val="00325E"/>
                </a:solidFill>
                <a:latin typeface="Arial" panose="020B0604020202020204" pitchFamily="34" charset="0"/>
                <a:cs typeface="Arial" panose="020B0604020202020204" pitchFamily="34" charset="0"/>
              </a:rPr>
              <a:t>Consider: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dirty="0">
                <a:solidFill>
                  <a:srgbClr val="00325E"/>
                </a:solidFill>
                <a:latin typeface="Arial" panose="020B0604020202020204" pitchFamily="34" charset="0"/>
                <a:cs typeface="Arial" panose="020B0604020202020204" pitchFamily="34" charset="0"/>
              </a:rPr>
              <a:t>What additional info will educators need to make decisions about support?</a:t>
            </a:r>
            <a:endParaRPr kumimoji="0" lang="en-US" sz="2200" b="0" i="0" u="none" strike="noStrike" kern="0" cap="none" spc="0" normalizeH="0" baseline="0" noProof="0" dirty="0">
              <a:ln>
                <a:noFill/>
              </a:ln>
              <a:solidFill>
                <a:srgbClr val="00325E"/>
              </a:solidFill>
              <a:effectLst/>
              <a:uLnTx/>
              <a:uFillTx/>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2077B7E-3FC5-F2ED-47F7-C214F64AD22E}"/>
              </a:ext>
            </a:extLst>
          </p:cNvPr>
          <p:cNvSpPr/>
          <p:nvPr/>
        </p:nvSpPr>
        <p:spPr>
          <a:xfrm>
            <a:off x="590136" y="2674223"/>
            <a:ext cx="3345481" cy="3214607"/>
          </a:xfrm>
          <a:prstGeom prst="ellipse">
            <a:avLst/>
          </a:prstGeom>
          <a:solidFill>
            <a:srgbClr val="FFF8EB"/>
          </a:solidFill>
          <a:ln w="25400" cap="flat" cmpd="sng" algn="ctr">
            <a:solidFill>
              <a:srgbClr val="00325E"/>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325E"/>
                </a:solidFill>
                <a:effectLst/>
                <a:uLnTx/>
                <a:uFillTx/>
                <a:latin typeface="Arial" panose="020B0604020202020204" pitchFamily="34" charset="0"/>
                <a:cs typeface="Arial" panose="020B0604020202020204" pitchFamily="34" charset="0"/>
              </a:rPr>
              <a:t>Based on the data, which students would benefit from Tier 2 support?</a:t>
            </a:r>
          </a:p>
        </p:txBody>
      </p:sp>
      <p:grpSp>
        <p:nvGrpSpPr>
          <p:cNvPr id="5" name="Group 4">
            <a:extLst>
              <a:ext uri="{FF2B5EF4-FFF2-40B4-BE49-F238E27FC236}">
                <a16:creationId xmlns:a16="http://schemas.microsoft.com/office/drawing/2014/main" id="{E7254587-01B9-A9CB-1547-96B5ED494C11}"/>
              </a:ext>
            </a:extLst>
          </p:cNvPr>
          <p:cNvGrpSpPr/>
          <p:nvPr/>
        </p:nvGrpSpPr>
        <p:grpSpPr>
          <a:xfrm>
            <a:off x="4567858" y="220234"/>
            <a:ext cx="5127219" cy="1319131"/>
            <a:chOff x="7858964" y="394536"/>
            <a:chExt cx="3975677" cy="999457"/>
          </a:xfrm>
        </p:grpSpPr>
        <p:pic>
          <p:nvPicPr>
            <p:cNvPr id="6" name="Picture 5" descr="A pyramid of different colors&#10;&#10;Description automatically generated with medium confidence">
              <a:extLst>
                <a:ext uri="{FF2B5EF4-FFF2-40B4-BE49-F238E27FC236}">
                  <a16:creationId xmlns:a16="http://schemas.microsoft.com/office/drawing/2014/main" id="{90CB1EA5-4489-ED1D-102D-E689AD597AFB}"/>
                </a:ext>
              </a:extLst>
            </p:cNvPr>
            <p:cNvPicPr>
              <a:picLocks noChangeAspect="1"/>
            </p:cNvPicPr>
            <p:nvPr/>
          </p:nvPicPr>
          <p:blipFill>
            <a:blip r:embed="rId3"/>
            <a:stretch>
              <a:fillRect/>
            </a:stretch>
          </p:blipFill>
          <p:spPr>
            <a:xfrm>
              <a:off x="9276988" y="394536"/>
              <a:ext cx="1139630" cy="999457"/>
            </a:xfrm>
            <a:prstGeom prst="rect">
              <a:avLst/>
            </a:prstGeom>
          </p:spPr>
        </p:pic>
        <p:sp>
          <p:nvSpPr>
            <p:cNvPr id="7" name="foundational prac">
              <a:extLst>
                <a:ext uri="{FF2B5EF4-FFF2-40B4-BE49-F238E27FC236}">
                  <a16:creationId xmlns:a16="http://schemas.microsoft.com/office/drawing/2014/main" id="{CCE28A36-6AB4-4579-8195-013C26BF99F8}"/>
                </a:ext>
              </a:extLst>
            </p:cNvPr>
            <p:cNvSpPr txBox="1"/>
            <p:nvPr/>
          </p:nvSpPr>
          <p:spPr>
            <a:xfrm>
              <a:off x="7858964" y="879231"/>
              <a:ext cx="3975677" cy="227708"/>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2</a:t>
              </a:r>
            </a:p>
          </p:txBody>
        </p:sp>
      </p:grpSp>
    </p:spTree>
    <p:extLst>
      <p:ext uri="{BB962C8B-B14F-4D97-AF65-F5344CB8AC3E}">
        <p14:creationId xmlns:p14="http://schemas.microsoft.com/office/powerpoint/2010/main" val="4211625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089DE4-ADA4-1EA2-5245-C657DE18862C}"/>
              </a:ext>
            </a:extLst>
          </p:cNvPr>
          <p:cNvPicPr>
            <a:picLocks noChangeAspect="1"/>
          </p:cNvPicPr>
          <p:nvPr/>
        </p:nvPicPr>
        <p:blipFill>
          <a:blip r:embed="rId3"/>
          <a:stretch>
            <a:fillRect/>
          </a:stretch>
        </p:blipFill>
        <p:spPr>
          <a:xfrm>
            <a:off x="2955684" y="2082741"/>
            <a:ext cx="8810997" cy="4369798"/>
          </a:xfrm>
          <a:prstGeom prst="rect">
            <a:avLst/>
          </a:prstGeom>
          <a:ln w="15875">
            <a:solidFill>
              <a:schemeClr val="accent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3960484F-0C00-2959-6546-C878EF4D80BE}"/>
              </a:ext>
            </a:extLst>
          </p:cNvPr>
          <p:cNvSpPr>
            <a:spLocks noGrp="1"/>
          </p:cNvSpPr>
          <p:nvPr>
            <p:ph type="title"/>
          </p:nvPr>
        </p:nvSpPr>
        <p:spPr/>
        <p:txBody>
          <a:bodyPr>
            <a:normAutofit/>
          </a:bodyPr>
          <a:lstStyle/>
          <a:p>
            <a:r>
              <a:rPr lang="en-US" sz="4000" dirty="0"/>
              <a:t>Report: Competencies Report</a:t>
            </a:r>
          </a:p>
        </p:txBody>
      </p:sp>
      <p:sp>
        <p:nvSpPr>
          <p:cNvPr id="4" name="Text Placeholder 3">
            <a:extLst>
              <a:ext uri="{FF2B5EF4-FFF2-40B4-BE49-F238E27FC236}">
                <a16:creationId xmlns:a16="http://schemas.microsoft.com/office/drawing/2014/main" id="{C822542D-AED3-06FA-C10D-199A700339D3}"/>
              </a:ext>
            </a:extLst>
          </p:cNvPr>
          <p:cNvSpPr>
            <a:spLocks noGrp="1"/>
          </p:cNvSpPr>
          <p:nvPr>
            <p:ph type="body" sz="half" idx="2"/>
          </p:nvPr>
        </p:nvSpPr>
        <p:spPr>
          <a:xfrm>
            <a:off x="10119328" y="6371432"/>
            <a:ext cx="1564671" cy="192053"/>
          </a:xfrm>
        </p:spPr>
        <p:txBody>
          <a:bodyPr>
            <a:normAutofit fontScale="92500" lnSpcReduction="10000"/>
          </a:bodyPr>
          <a:lstStyle/>
          <a:p>
            <a:endParaRPr lang="en-US"/>
          </a:p>
        </p:txBody>
      </p:sp>
      <p:sp>
        <p:nvSpPr>
          <p:cNvPr id="7" name="Rectangle: Rounded Corners 6">
            <a:extLst>
              <a:ext uri="{FF2B5EF4-FFF2-40B4-BE49-F238E27FC236}">
                <a16:creationId xmlns:a16="http://schemas.microsoft.com/office/drawing/2014/main" id="{F1E8B7B3-45F1-227E-8C8B-0151D0BA50BF}"/>
              </a:ext>
            </a:extLst>
          </p:cNvPr>
          <p:cNvSpPr/>
          <p:nvPr/>
        </p:nvSpPr>
        <p:spPr>
          <a:xfrm>
            <a:off x="110614" y="3259833"/>
            <a:ext cx="2637021" cy="2625644"/>
          </a:xfrm>
          <a:prstGeom prst="roundRect">
            <a:avLst/>
          </a:prstGeom>
          <a:solidFill>
            <a:srgbClr val="FFFFFF"/>
          </a:solidFill>
          <a:ln w="28575" cap="flat" cmpd="sng" algn="ctr">
            <a:solidFill>
              <a:srgbClr val="00325E"/>
            </a:solidFill>
            <a:prstDash val="solid"/>
          </a:ln>
          <a:effectLst/>
        </p:spPr>
        <p:txBody>
          <a:bodyPr lIns="0" tIns="0" rIns="0" bIns="0" rtlCol="0" anchor="ctr"/>
          <a:lstStyle/>
          <a:p>
            <a:pPr algn="ctr">
              <a:lnSpc>
                <a:spcPct val="150000"/>
              </a:lnSpc>
              <a:defRPr/>
            </a:pPr>
            <a:r>
              <a:rPr lang="en-US" b="1" kern="0" dirty="0">
                <a:solidFill>
                  <a:srgbClr val="00325E"/>
                </a:solidFill>
                <a:latin typeface="Arial" panose="020B0604020202020204" pitchFamily="34" charset="0"/>
                <a:cs typeface="Arial" panose="020B0604020202020204" pitchFamily="34" charset="0"/>
                <a:sym typeface="Arial"/>
              </a:rPr>
              <a:t>Action:</a:t>
            </a:r>
          </a:p>
          <a:p>
            <a:pPr marL="285750" indent="-285750">
              <a:lnSpc>
                <a:spcPct val="150000"/>
              </a:lnSpc>
              <a:buFont typeface="Arial" panose="020B0604020202020204" pitchFamily="34" charset="0"/>
              <a:buChar char="•"/>
              <a:defRPr/>
            </a:pPr>
            <a:r>
              <a:rPr lang="en-US" kern="0" dirty="0">
                <a:solidFill>
                  <a:srgbClr val="00325E"/>
                </a:solidFill>
                <a:latin typeface="Arial" panose="020B0604020202020204" pitchFamily="34" charset="0"/>
                <a:cs typeface="Arial" panose="020B0604020202020204" pitchFamily="34" charset="0"/>
                <a:sym typeface="Arial"/>
              </a:rPr>
              <a:t>Select the </a:t>
            </a:r>
          </a:p>
          <a:p>
            <a:pPr marL="282575">
              <a:lnSpc>
                <a:spcPct val="150000"/>
              </a:lnSpc>
              <a:defRPr/>
            </a:pPr>
            <a:r>
              <a:rPr lang="en-US" b="1" kern="0" dirty="0">
                <a:solidFill>
                  <a:srgbClr val="00325E"/>
                </a:solidFill>
                <a:latin typeface="Arial" panose="020B0604020202020204" pitchFamily="34" charset="0"/>
                <a:cs typeface="Arial" panose="020B0604020202020204" pitchFamily="34" charset="0"/>
                <a:sym typeface="Arial"/>
              </a:rPr>
              <a:t>Competencies</a:t>
            </a:r>
            <a:r>
              <a:rPr lang="en-US" kern="0" dirty="0">
                <a:solidFill>
                  <a:srgbClr val="00325E"/>
                </a:solidFill>
                <a:latin typeface="Arial" panose="020B0604020202020204" pitchFamily="34" charset="0"/>
                <a:cs typeface="Arial" panose="020B0604020202020204" pitchFamily="34" charset="0"/>
                <a:sym typeface="Arial"/>
              </a:rPr>
              <a:t> report.</a:t>
            </a:r>
          </a:p>
          <a:p>
            <a:pPr marL="285750" indent="-285750">
              <a:lnSpc>
                <a:spcPct val="150000"/>
              </a:lnSpc>
              <a:buFont typeface="Arial" panose="020B0604020202020204" pitchFamily="34" charset="0"/>
              <a:buChar char="•"/>
              <a:defRPr/>
            </a:pPr>
            <a:r>
              <a:rPr lang="en-US" kern="0" dirty="0">
                <a:solidFill>
                  <a:srgbClr val="00325E"/>
                </a:solidFill>
                <a:latin typeface="Arial" panose="020B0604020202020204" pitchFamily="34" charset="0"/>
                <a:cs typeface="Arial" panose="020B0604020202020204" pitchFamily="34" charset="0"/>
                <a:sym typeface="Arial"/>
              </a:rPr>
              <a:t>Apply any desired filters.</a:t>
            </a:r>
          </a:p>
        </p:txBody>
      </p:sp>
      <p:sp>
        <p:nvSpPr>
          <p:cNvPr id="9" name="TextBox 8">
            <a:extLst>
              <a:ext uri="{FF2B5EF4-FFF2-40B4-BE49-F238E27FC236}">
                <a16:creationId xmlns:a16="http://schemas.microsoft.com/office/drawing/2014/main" id="{DFFF50A1-76CB-F6EB-97BF-013B8820BCC1}"/>
              </a:ext>
            </a:extLst>
          </p:cNvPr>
          <p:cNvSpPr txBox="1"/>
          <p:nvPr/>
        </p:nvSpPr>
        <p:spPr>
          <a:xfrm>
            <a:off x="4466149" y="1946424"/>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1</a:t>
            </a:r>
          </a:p>
        </p:txBody>
      </p:sp>
      <p:sp>
        <p:nvSpPr>
          <p:cNvPr id="10" name="TextBox 9">
            <a:extLst>
              <a:ext uri="{FF2B5EF4-FFF2-40B4-BE49-F238E27FC236}">
                <a16:creationId xmlns:a16="http://schemas.microsoft.com/office/drawing/2014/main" id="{EF659235-9B39-AD29-6E63-A31E1CB72898}"/>
              </a:ext>
            </a:extLst>
          </p:cNvPr>
          <p:cNvSpPr txBox="1"/>
          <p:nvPr/>
        </p:nvSpPr>
        <p:spPr>
          <a:xfrm>
            <a:off x="3710917" y="3158710"/>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2</a:t>
            </a:r>
          </a:p>
        </p:txBody>
      </p:sp>
      <p:sp>
        <p:nvSpPr>
          <p:cNvPr id="11" name="TextBox 10">
            <a:extLst>
              <a:ext uri="{FF2B5EF4-FFF2-40B4-BE49-F238E27FC236}">
                <a16:creationId xmlns:a16="http://schemas.microsoft.com/office/drawing/2014/main" id="{466D71B8-FFF5-3DF3-61D4-000B72C08B74}"/>
              </a:ext>
            </a:extLst>
          </p:cNvPr>
          <p:cNvSpPr txBox="1"/>
          <p:nvPr/>
        </p:nvSpPr>
        <p:spPr>
          <a:xfrm>
            <a:off x="5311677" y="2911247"/>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3</a:t>
            </a:r>
          </a:p>
        </p:txBody>
      </p:sp>
      <p:sp>
        <p:nvSpPr>
          <p:cNvPr id="12" name="TextBox 11">
            <a:extLst>
              <a:ext uri="{FF2B5EF4-FFF2-40B4-BE49-F238E27FC236}">
                <a16:creationId xmlns:a16="http://schemas.microsoft.com/office/drawing/2014/main" id="{7391E5AF-8D79-075D-0BED-7AA295318A2B}"/>
              </a:ext>
            </a:extLst>
          </p:cNvPr>
          <p:cNvSpPr txBox="1"/>
          <p:nvPr/>
        </p:nvSpPr>
        <p:spPr>
          <a:xfrm>
            <a:off x="5311677" y="5933711"/>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5</a:t>
            </a:r>
          </a:p>
        </p:txBody>
      </p:sp>
      <p:sp>
        <p:nvSpPr>
          <p:cNvPr id="3" name="TextBox 2">
            <a:extLst>
              <a:ext uri="{FF2B5EF4-FFF2-40B4-BE49-F238E27FC236}">
                <a16:creationId xmlns:a16="http://schemas.microsoft.com/office/drawing/2014/main" id="{D75503CD-3DA7-5512-3818-1747C1A77010}"/>
              </a:ext>
            </a:extLst>
          </p:cNvPr>
          <p:cNvSpPr txBox="1"/>
          <p:nvPr/>
        </p:nvSpPr>
        <p:spPr>
          <a:xfrm>
            <a:off x="8176723" y="5011802"/>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4</a:t>
            </a:r>
          </a:p>
        </p:txBody>
      </p:sp>
      <p:grpSp>
        <p:nvGrpSpPr>
          <p:cNvPr id="5" name="Group 4">
            <a:extLst>
              <a:ext uri="{FF2B5EF4-FFF2-40B4-BE49-F238E27FC236}">
                <a16:creationId xmlns:a16="http://schemas.microsoft.com/office/drawing/2014/main" id="{592CB3BB-1CCF-7EE7-1597-363A0AD87ACA}"/>
              </a:ext>
            </a:extLst>
          </p:cNvPr>
          <p:cNvGrpSpPr/>
          <p:nvPr/>
        </p:nvGrpSpPr>
        <p:grpSpPr>
          <a:xfrm>
            <a:off x="6347973" y="179469"/>
            <a:ext cx="5127219" cy="1319131"/>
            <a:chOff x="7858964" y="394536"/>
            <a:chExt cx="3975677" cy="999457"/>
          </a:xfrm>
        </p:grpSpPr>
        <p:pic>
          <p:nvPicPr>
            <p:cNvPr id="6" name="Picture 5" descr="A pyramid of different colors&#10;&#10;Description automatically generated with medium confidence">
              <a:extLst>
                <a:ext uri="{FF2B5EF4-FFF2-40B4-BE49-F238E27FC236}">
                  <a16:creationId xmlns:a16="http://schemas.microsoft.com/office/drawing/2014/main" id="{F9412E09-D378-FEFC-CEBC-BB875BFAF955}"/>
                </a:ext>
              </a:extLst>
            </p:cNvPr>
            <p:cNvPicPr>
              <a:picLocks noChangeAspect="1"/>
            </p:cNvPicPr>
            <p:nvPr/>
          </p:nvPicPr>
          <p:blipFill>
            <a:blip r:embed="rId4"/>
            <a:stretch>
              <a:fillRect/>
            </a:stretch>
          </p:blipFill>
          <p:spPr>
            <a:xfrm>
              <a:off x="9276988" y="394536"/>
              <a:ext cx="1139630" cy="999457"/>
            </a:xfrm>
            <a:prstGeom prst="rect">
              <a:avLst/>
            </a:prstGeom>
          </p:spPr>
        </p:pic>
        <p:sp>
          <p:nvSpPr>
            <p:cNvPr id="8" name="foundational prac">
              <a:extLst>
                <a:ext uri="{FF2B5EF4-FFF2-40B4-BE49-F238E27FC236}">
                  <a16:creationId xmlns:a16="http://schemas.microsoft.com/office/drawing/2014/main" id="{422D06A7-C3A4-4C96-E515-83D576BA3732}"/>
                </a:ext>
              </a:extLst>
            </p:cNvPr>
            <p:cNvSpPr txBox="1"/>
            <p:nvPr/>
          </p:nvSpPr>
          <p:spPr>
            <a:xfrm>
              <a:off x="7858964" y="879231"/>
              <a:ext cx="3975677" cy="227708"/>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2</a:t>
              </a:r>
            </a:p>
          </p:txBody>
        </p:sp>
      </p:grpSp>
    </p:spTree>
    <p:extLst>
      <p:ext uri="{BB962C8B-B14F-4D97-AF65-F5344CB8AC3E}">
        <p14:creationId xmlns:p14="http://schemas.microsoft.com/office/powerpoint/2010/main" val="166768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959A-8CAB-AAAE-279E-BFD2C5B7E687}"/>
              </a:ext>
            </a:extLst>
          </p:cNvPr>
          <p:cNvSpPr>
            <a:spLocks noGrp="1"/>
          </p:cNvSpPr>
          <p:nvPr>
            <p:ph type="title"/>
          </p:nvPr>
        </p:nvSpPr>
        <p:spPr/>
        <p:txBody>
          <a:bodyPr>
            <a:normAutofit/>
          </a:bodyPr>
          <a:lstStyle/>
          <a:p>
            <a:r>
              <a:rPr lang="en-US" sz="4000" dirty="0"/>
              <a:t>Meeting Students Where They Are</a:t>
            </a:r>
          </a:p>
        </p:txBody>
      </p:sp>
      <p:sp>
        <p:nvSpPr>
          <p:cNvPr id="4" name="Text Placeholder 3">
            <a:extLst>
              <a:ext uri="{FF2B5EF4-FFF2-40B4-BE49-F238E27FC236}">
                <a16:creationId xmlns:a16="http://schemas.microsoft.com/office/drawing/2014/main" id="{A245A53F-5F59-6F84-0D90-CBC4DFCC12A2}"/>
              </a:ext>
            </a:extLst>
          </p:cNvPr>
          <p:cNvSpPr>
            <a:spLocks noGrp="1"/>
          </p:cNvSpPr>
          <p:nvPr>
            <p:ph type="body" sz="half" idx="2"/>
          </p:nvPr>
        </p:nvSpPr>
        <p:spPr/>
        <p:txBody>
          <a:bodyPr>
            <a:normAutofit fontScale="92500" lnSpcReduction="10000"/>
          </a:bodyPr>
          <a:lstStyle/>
          <a:p>
            <a:endParaRPr lang="en-US"/>
          </a:p>
        </p:txBody>
      </p:sp>
      <p:cxnSp>
        <p:nvCxnSpPr>
          <p:cNvPr id="5" name="Straight Arrow Connector 4">
            <a:extLst>
              <a:ext uri="{FF2B5EF4-FFF2-40B4-BE49-F238E27FC236}">
                <a16:creationId xmlns:a16="http://schemas.microsoft.com/office/drawing/2014/main" id="{70068F3E-CA04-250B-8FFE-29EA81C658C2}"/>
              </a:ext>
            </a:extLst>
          </p:cNvPr>
          <p:cNvCxnSpPr>
            <a:cxnSpLocks/>
            <a:stCxn id="6" idx="6"/>
            <a:endCxn id="8" idx="2"/>
          </p:cNvCxnSpPr>
          <p:nvPr/>
        </p:nvCxnSpPr>
        <p:spPr>
          <a:xfrm>
            <a:off x="3519056" y="3948546"/>
            <a:ext cx="858981" cy="0"/>
          </a:xfrm>
          <a:prstGeom prst="straightConnector1">
            <a:avLst/>
          </a:prstGeom>
          <a:noFill/>
          <a:ln w="57150" cap="flat" cmpd="sng" algn="ctr">
            <a:solidFill>
              <a:srgbClr val="E7E6E6"/>
            </a:solidFill>
            <a:prstDash val="solid"/>
            <a:tailEnd type="triangle"/>
          </a:ln>
          <a:effectLst/>
        </p:spPr>
      </p:cxnSp>
      <p:sp>
        <p:nvSpPr>
          <p:cNvPr id="6" name="Oval 5">
            <a:extLst>
              <a:ext uri="{FF2B5EF4-FFF2-40B4-BE49-F238E27FC236}">
                <a16:creationId xmlns:a16="http://schemas.microsoft.com/office/drawing/2014/main" id="{BE8CF60D-60FC-D2AB-E36F-DDC53DADF56D}"/>
              </a:ext>
            </a:extLst>
          </p:cNvPr>
          <p:cNvSpPr/>
          <p:nvPr/>
        </p:nvSpPr>
        <p:spPr>
          <a:xfrm>
            <a:off x="360220" y="2369128"/>
            <a:ext cx="3158836" cy="3158836"/>
          </a:xfrm>
          <a:prstGeom prst="ellipse">
            <a:avLst/>
          </a:prstGeom>
          <a:solidFill>
            <a:srgbClr val="FFFFFF"/>
          </a:solidFill>
          <a:ln w="38100" cap="flat" cmpd="sng" algn="ctr">
            <a:solidFill>
              <a:schemeClr val="accent1"/>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200" b="0" i="0" u="none" strike="noStrike" kern="0" cap="none" spc="0" normalizeH="0" baseline="0" noProof="0" dirty="0">
                <a:ln>
                  <a:noFill/>
                </a:ln>
                <a:solidFill>
                  <a:srgbClr val="808080"/>
                </a:solidFill>
                <a:effectLst/>
                <a:uLnTx/>
                <a:uFillTx/>
                <a:latin typeface="Arial" panose="020B0604020202020204"/>
                <a:ea typeface="+mn-ea"/>
                <a:sym typeface="Arial"/>
              </a:rPr>
              <a:t>Is there a need?</a:t>
            </a:r>
            <a:endParaRPr kumimoji="0" lang="en-US" sz="2200" b="0" i="0" u="none" strike="noStrike" kern="0" cap="none" spc="0" normalizeH="0" baseline="0" noProof="0" dirty="0">
              <a:ln>
                <a:noFill/>
              </a:ln>
              <a:solidFill>
                <a:srgbClr val="808080"/>
              </a:solidFill>
              <a:effectLst/>
              <a:uLnTx/>
              <a:uFillTx/>
              <a:latin typeface="Arial" panose="020B0604020202020204"/>
              <a:ea typeface="+mn-ea"/>
              <a:cs typeface="Arial"/>
            </a:endParaRPr>
          </a:p>
        </p:txBody>
      </p:sp>
      <p:cxnSp>
        <p:nvCxnSpPr>
          <p:cNvPr id="7" name="Straight Arrow Connector 6">
            <a:extLst>
              <a:ext uri="{FF2B5EF4-FFF2-40B4-BE49-F238E27FC236}">
                <a16:creationId xmlns:a16="http://schemas.microsoft.com/office/drawing/2014/main" id="{831BB0F6-DFA8-2BDB-1CC8-90158165F0E2}"/>
              </a:ext>
            </a:extLst>
          </p:cNvPr>
          <p:cNvCxnSpPr>
            <a:cxnSpLocks/>
            <a:stCxn id="8" idx="6"/>
            <a:endCxn id="9" idx="2"/>
          </p:cNvCxnSpPr>
          <p:nvPr/>
        </p:nvCxnSpPr>
        <p:spPr>
          <a:xfrm>
            <a:off x="7536873" y="3948546"/>
            <a:ext cx="858982" cy="0"/>
          </a:xfrm>
          <a:prstGeom prst="straightConnector1">
            <a:avLst/>
          </a:prstGeom>
          <a:noFill/>
          <a:ln w="57150" cap="flat" cmpd="sng" algn="ctr">
            <a:solidFill>
              <a:srgbClr val="E7E6E6"/>
            </a:solidFill>
            <a:prstDash val="solid"/>
            <a:tailEnd type="triangle"/>
          </a:ln>
          <a:effectLst/>
        </p:spPr>
      </p:cxnSp>
      <p:sp>
        <p:nvSpPr>
          <p:cNvPr id="8" name="Oval 7">
            <a:extLst>
              <a:ext uri="{FF2B5EF4-FFF2-40B4-BE49-F238E27FC236}">
                <a16:creationId xmlns:a16="http://schemas.microsoft.com/office/drawing/2014/main" id="{5105514E-C082-283C-7EF6-0B514F37735A}"/>
              </a:ext>
            </a:extLst>
          </p:cNvPr>
          <p:cNvSpPr/>
          <p:nvPr/>
        </p:nvSpPr>
        <p:spPr>
          <a:xfrm>
            <a:off x="4378037" y="2369128"/>
            <a:ext cx="3158836" cy="3158836"/>
          </a:xfrm>
          <a:prstGeom prst="ellipse">
            <a:avLst/>
          </a:prstGeom>
          <a:solidFill>
            <a:srgbClr val="FFFFFF"/>
          </a:solidFill>
          <a:ln w="38100" cap="flat" cmpd="sng" algn="ctr">
            <a:solidFill>
              <a:schemeClr val="accent1"/>
            </a:solid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808080"/>
                </a:solidFill>
                <a:effectLst/>
                <a:uLnTx/>
                <a:uFillTx/>
                <a:latin typeface="Arial" panose="020B0604020202020204"/>
                <a:ea typeface="+mn-ea"/>
                <a:sym typeface="Arial"/>
              </a:rPr>
              <a:t>What is the need?</a:t>
            </a:r>
            <a:endParaRPr kumimoji="0" lang="en-US" sz="2200" b="0" i="0" u="none" strike="noStrike" kern="0" cap="none" spc="0" normalizeH="0" baseline="0" noProof="0" dirty="0">
              <a:ln>
                <a:noFill/>
              </a:ln>
              <a:solidFill>
                <a:srgbClr val="808080"/>
              </a:solidFill>
              <a:effectLst/>
              <a:uLnTx/>
              <a:uFillTx/>
              <a:latin typeface="Arial" panose="020B0604020202020204"/>
              <a:ea typeface="+mn-ea"/>
              <a:cs typeface="Arial"/>
            </a:endParaRPr>
          </a:p>
        </p:txBody>
      </p:sp>
      <p:sp>
        <p:nvSpPr>
          <p:cNvPr id="9" name="Oval 8">
            <a:extLst>
              <a:ext uri="{FF2B5EF4-FFF2-40B4-BE49-F238E27FC236}">
                <a16:creationId xmlns:a16="http://schemas.microsoft.com/office/drawing/2014/main" id="{99C882A7-7E20-83E4-AE60-1F63C7D846F4}"/>
              </a:ext>
            </a:extLst>
          </p:cNvPr>
          <p:cNvSpPr/>
          <p:nvPr/>
        </p:nvSpPr>
        <p:spPr>
          <a:xfrm>
            <a:off x="8395855" y="2369128"/>
            <a:ext cx="3158836" cy="3158836"/>
          </a:xfrm>
          <a:prstGeom prst="ellipse">
            <a:avLst/>
          </a:prstGeom>
          <a:solidFill>
            <a:srgbClr val="FFFFFF"/>
          </a:solidFill>
          <a:ln w="38100"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808080"/>
                </a:solidFill>
                <a:effectLst/>
                <a:uLnTx/>
                <a:uFillTx/>
                <a:latin typeface="Arial" panose="020B0604020202020204"/>
                <a:ea typeface="+mn-ea"/>
                <a:cs typeface="+mn-cs"/>
                <a:sym typeface="Arial"/>
              </a:rPr>
              <a:t>What will we do?</a:t>
            </a:r>
          </a:p>
        </p:txBody>
      </p:sp>
    </p:spTree>
    <p:extLst>
      <p:ext uri="{BB962C8B-B14F-4D97-AF65-F5344CB8AC3E}">
        <p14:creationId xmlns:p14="http://schemas.microsoft.com/office/powerpoint/2010/main" val="427078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21DE-EF60-9BF9-FAA2-BD5F0C1FF105}"/>
              </a:ext>
            </a:extLst>
          </p:cNvPr>
          <p:cNvSpPr>
            <a:spLocks noGrp="1"/>
          </p:cNvSpPr>
          <p:nvPr>
            <p:ph type="title"/>
          </p:nvPr>
        </p:nvSpPr>
        <p:spPr/>
        <p:txBody>
          <a:bodyPr>
            <a:normAutofit/>
          </a:bodyPr>
          <a:lstStyle/>
          <a:p>
            <a:r>
              <a:rPr lang="en-US" sz="4000" dirty="0"/>
              <a:t>Report: Competencies</a:t>
            </a:r>
          </a:p>
        </p:txBody>
      </p:sp>
      <p:sp>
        <p:nvSpPr>
          <p:cNvPr id="3" name="Rectangle: Rounded Corners 2">
            <a:extLst>
              <a:ext uri="{FF2B5EF4-FFF2-40B4-BE49-F238E27FC236}">
                <a16:creationId xmlns:a16="http://schemas.microsoft.com/office/drawing/2014/main" id="{261DAA01-C865-14EE-FF03-C3C56900C345}"/>
              </a:ext>
            </a:extLst>
          </p:cNvPr>
          <p:cNvSpPr/>
          <p:nvPr/>
        </p:nvSpPr>
        <p:spPr>
          <a:xfrm>
            <a:off x="711235" y="2116909"/>
            <a:ext cx="2325057" cy="2191123"/>
          </a:xfrm>
          <a:prstGeom prst="roundRect">
            <a:avLst/>
          </a:prstGeom>
          <a:solidFill>
            <a:srgbClr val="FFFFFF"/>
          </a:solidFill>
          <a:ln w="28575" cap="flat" cmpd="sng" algn="ctr">
            <a:solidFill>
              <a:srgbClr val="00325E"/>
            </a:solidFill>
            <a:prstDash val="solid"/>
          </a:ln>
          <a:effectLst/>
        </p:spPr>
        <p:txBody>
          <a:bodyPr lIns="0" tIns="0" rIns="0" bIns="0" rtlCol="0" anchor="ctr"/>
          <a:lstStyle/>
          <a:p>
            <a:pPr algn="ctr">
              <a:lnSpc>
                <a:spcPct val="150000"/>
              </a:lnSpc>
              <a:defRPr/>
            </a:pPr>
            <a:r>
              <a:rPr lang="en-US" sz="1600" b="1" kern="0" dirty="0">
                <a:solidFill>
                  <a:srgbClr val="00325E"/>
                </a:solidFill>
                <a:latin typeface="+mj-lt"/>
                <a:cs typeface="Arial" panose="020B0604020202020204" pitchFamily="34" charset="0"/>
                <a:sym typeface="Arial"/>
              </a:rPr>
              <a:t>Action:</a:t>
            </a:r>
          </a:p>
          <a:p>
            <a:pPr algn="ctr">
              <a:lnSpc>
                <a:spcPct val="150000"/>
              </a:lnSpc>
              <a:defRPr/>
            </a:pPr>
            <a:r>
              <a:rPr lang="en-US" sz="1600" kern="0" dirty="0">
                <a:solidFill>
                  <a:srgbClr val="00325E"/>
                </a:solidFill>
                <a:latin typeface="+mj-lt"/>
                <a:cs typeface="Arial" panose="020B0604020202020204" pitchFamily="34" charset="0"/>
                <a:sym typeface="Arial"/>
              </a:rPr>
              <a:t>Review the </a:t>
            </a:r>
          </a:p>
          <a:p>
            <a:pPr algn="ctr">
              <a:lnSpc>
                <a:spcPct val="150000"/>
              </a:lnSpc>
              <a:defRPr/>
            </a:pPr>
            <a:r>
              <a:rPr lang="en-US" sz="1600" kern="0" dirty="0">
                <a:solidFill>
                  <a:srgbClr val="00325E"/>
                </a:solidFill>
                <a:latin typeface="+mj-lt"/>
                <a:cs typeface="Arial" panose="020B0604020202020204" pitchFamily="34" charset="0"/>
                <a:sym typeface="Arial"/>
              </a:rPr>
              <a:t>results for completed DESSA assessments based on the  filters set</a:t>
            </a:r>
          </a:p>
        </p:txBody>
      </p:sp>
      <p:sp>
        <p:nvSpPr>
          <p:cNvPr id="12" name="Rectangle: Rounded Corners 11">
            <a:extLst>
              <a:ext uri="{FF2B5EF4-FFF2-40B4-BE49-F238E27FC236}">
                <a16:creationId xmlns:a16="http://schemas.microsoft.com/office/drawing/2014/main" id="{9858794F-E508-FBB5-C52B-AB9F1FE4F25A}"/>
              </a:ext>
            </a:extLst>
          </p:cNvPr>
          <p:cNvSpPr/>
          <p:nvPr/>
        </p:nvSpPr>
        <p:spPr>
          <a:xfrm>
            <a:off x="709723" y="4733870"/>
            <a:ext cx="2325057" cy="1612161"/>
          </a:xfrm>
          <a:prstGeom prst="roundRect">
            <a:avLst/>
          </a:prstGeom>
          <a:solidFill>
            <a:srgbClr val="FFFFFF"/>
          </a:solidFill>
          <a:ln w="28575" cap="flat" cmpd="sng" algn="ctr">
            <a:solidFill>
              <a:srgbClr val="00325E"/>
            </a:solidFill>
            <a:prstDash val="solid"/>
          </a:ln>
          <a:effectLst/>
        </p:spPr>
        <p:txBody>
          <a:bodyPr lIns="0" tIns="0" rIns="0" bIns="0" rtlCol="0" anchor="t"/>
          <a:lstStyle/>
          <a:p>
            <a:pPr algn="ctr">
              <a:lnSpc>
                <a:spcPct val="150000"/>
              </a:lnSpc>
              <a:defRPr/>
            </a:pPr>
            <a:r>
              <a:rPr lang="en-US" sz="1600" b="1" kern="0" dirty="0">
                <a:solidFill>
                  <a:srgbClr val="00325E"/>
                </a:solidFill>
                <a:latin typeface="+mj-lt"/>
                <a:cs typeface="Arial" panose="020B0604020202020204" pitchFamily="34" charset="0"/>
                <a:sym typeface="Arial"/>
              </a:rPr>
              <a:t>Action:</a:t>
            </a:r>
          </a:p>
          <a:p>
            <a:pPr algn="ctr">
              <a:lnSpc>
                <a:spcPct val="150000"/>
              </a:lnSpc>
              <a:defRPr/>
            </a:pPr>
            <a:r>
              <a:rPr lang="en-US" sz="1600" kern="0" dirty="0">
                <a:solidFill>
                  <a:srgbClr val="00325E"/>
                </a:solidFill>
                <a:latin typeface="+mj-lt"/>
                <a:cs typeface="Arial" panose="020B0604020202020204" pitchFamily="34" charset="0"/>
                <a:sym typeface="Arial"/>
              </a:rPr>
              <a:t>Consider students’ overlapping areas of strength and need</a:t>
            </a:r>
          </a:p>
        </p:txBody>
      </p:sp>
      <p:grpSp>
        <p:nvGrpSpPr>
          <p:cNvPr id="4" name="Group 3">
            <a:extLst>
              <a:ext uri="{FF2B5EF4-FFF2-40B4-BE49-F238E27FC236}">
                <a16:creationId xmlns:a16="http://schemas.microsoft.com/office/drawing/2014/main" id="{25DBC939-31DC-AA2D-402E-50305249ADDE}"/>
              </a:ext>
            </a:extLst>
          </p:cNvPr>
          <p:cNvGrpSpPr/>
          <p:nvPr/>
        </p:nvGrpSpPr>
        <p:grpSpPr>
          <a:xfrm>
            <a:off x="4567858" y="220234"/>
            <a:ext cx="5127219" cy="1319131"/>
            <a:chOff x="7858964" y="394536"/>
            <a:chExt cx="3975677" cy="999457"/>
          </a:xfrm>
        </p:grpSpPr>
        <p:pic>
          <p:nvPicPr>
            <p:cNvPr id="6" name="Picture 5" descr="A pyramid of different colors&#10;&#10;Description automatically generated with medium confidence">
              <a:extLst>
                <a:ext uri="{FF2B5EF4-FFF2-40B4-BE49-F238E27FC236}">
                  <a16:creationId xmlns:a16="http://schemas.microsoft.com/office/drawing/2014/main" id="{86EB61C2-09E7-F995-62C7-21194B4890F2}"/>
                </a:ext>
              </a:extLst>
            </p:cNvPr>
            <p:cNvPicPr>
              <a:picLocks noChangeAspect="1"/>
            </p:cNvPicPr>
            <p:nvPr/>
          </p:nvPicPr>
          <p:blipFill>
            <a:blip r:embed="rId3"/>
            <a:stretch>
              <a:fillRect/>
            </a:stretch>
          </p:blipFill>
          <p:spPr>
            <a:xfrm>
              <a:off x="9276988" y="394536"/>
              <a:ext cx="1139630" cy="999457"/>
            </a:xfrm>
            <a:prstGeom prst="rect">
              <a:avLst/>
            </a:prstGeom>
          </p:spPr>
        </p:pic>
        <p:sp>
          <p:nvSpPr>
            <p:cNvPr id="7" name="foundational prac">
              <a:extLst>
                <a:ext uri="{FF2B5EF4-FFF2-40B4-BE49-F238E27FC236}">
                  <a16:creationId xmlns:a16="http://schemas.microsoft.com/office/drawing/2014/main" id="{153D2D59-B1CF-803B-09FA-0102F4CE639D}"/>
                </a:ext>
              </a:extLst>
            </p:cNvPr>
            <p:cNvSpPr txBox="1"/>
            <p:nvPr/>
          </p:nvSpPr>
          <p:spPr>
            <a:xfrm>
              <a:off x="7858964" y="879231"/>
              <a:ext cx="3975677" cy="227708"/>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2</a:t>
              </a:r>
            </a:p>
          </p:txBody>
        </p:sp>
      </p:grpSp>
      <p:pic>
        <p:nvPicPr>
          <p:cNvPr id="9" name="Picture 8">
            <a:extLst>
              <a:ext uri="{FF2B5EF4-FFF2-40B4-BE49-F238E27FC236}">
                <a16:creationId xmlns:a16="http://schemas.microsoft.com/office/drawing/2014/main" id="{2B222D99-7049-1C43-9A9F-F51BBB88E976}"/>
              </a:ext>
            </a:extLst>
          </p:cNvPr>
          <p:cNvPicPr>
            <a:picLocks noChangeAspect="1"/>
          </p:cNvPicPr>
          <p:nvPr/>
        </p:nvPicPr>
        <p:blipFill>
          <a:blip r:embed="rId4"/>
          <a:stretch>
            <a:fillRect/>
          </a:stretch>
        </p:blipFill>
        <p:spPr>
          <a:xfrm>
            <a:off x="3574476" y="1826439"/>
            <a:ext cx="8076246" cy="2813306"/>
          </a:xfrm>
          <a:prstGeom prst="rect">
            <a:avLst/>
          </a:prstGeom>
        </p:spPr>
      </p:pic>
      <p:pic>
        <p:nvPicPr>
          <p:cNvPr id="11" name="Picture 10">
            <a:extLst>
              <a:ext uri="{FF2B5EF4-FFF2-40B4-BE49-F238E27FC236}">
                <a16:creationId xmlns:a16="http://schemas.microsoft.com/office/drawing/2014/main" id="{5959E3AB-AF41-B7F3-2566-2145FACEE877}"/>
              </a:ext>
            </a:extLst>
          </p:cNvPr>
          <p:cNvPicPr>
            <a:picLocks noChangeAspect="1"/>
          </p:cNvPicPr>
          <p:nvPr/>
        </p:nvPicPr>
        <p:blipFill>
          <a:blip r:embed="rId5"/>
          <a:srcRect r="2003"/>
          <a:stretch/>
        </p:blipFill>
        <p:spPr>
          <a:xfrm>
            <a:off x="3882601" y="4376648"/>
            <a:ext cx="7768121" cy="2326603"/>
          </a:xfrm>
          <a:prstGeom prst="rect">
            <a:avLst/>
          </a:prstGeom>
        </p:spPr>
      </p:pic>
    </p:spTree>
    <p:extLst>
      <p:ext uri="{BB962C8B-B14F-4D97-AF65-F5344CB8AC3E}">
        <p14:creationId xmlns:p14="http://schemas.microsoft.com/office/powerpoint/2010/main" val="4231834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704E-3A32-96E8-5041-B4CC9A6E4368}"/>
              </a:ext>
            </a:extLst>
          </p:cNvPr>
          <p:cNvSpPr>
            <a:spLocks noGrp="1"/>
          </p:cNvSpPr>
          <p:nvPr>
            <p:ph type="title"/>
          </p:nvPr>
        </p:nvSpPr>
        <p:spPr/>
        <p:txBody>
          <a:bodyPr>
            <a:normAutofit/>
          </a:bodyPr>
          <a:lstStyle/>
          <a:p>
            <a:r>
              <a:rPr lang="en-US" sz="4000" dirty="0"/>
              <a:t>Filter Feature: Custom Groups</a:t>
            </a:r>
          </a:p>
        </p:txBody>
      </p:sp>
      <p:sp>
        <p:nvSpPr>
          <p:cNvPr id="4" name="Text Placeholder 3">
            <a:extLst>
              <a:ext uri="{FF2B5EF4-FFF2-40B4-BE49-F238E27FC236}">
                <a16:creationId xmlns:a16="http://schemas.microsoft.com/office/drawing/2014/main" id="{56D3DB20-5F24-795A-5814-3C8831FE9C53}"/>
              </a:ext>
            </a:extLst>
          </p:cNvPr>
          <p:cNvSpPr>
            <a:spLocks noGrp="1"/>
          </p:cNvSpPr>
          <p:nvPr>
            <p:ph type="body" sz="half" idx="2"/>
          </p:nvPr>
        </p:nvSpPr>
        <p:spPr/>
        <p:txBody>
          <a:bodyPr>
            <a:normAutofit fontScale="92500" lnSpcReduction="10000"/>
          </a:bodyPr>
          <a:lstStyle/>
          <a:p>
            <a:endParaRPr lang="en-US"/>
          </a:p>
        </p:txBody>
      </p:sp>
      <p:pic>
        <p:nvPicPr>
          <p:cNvPr id="5" name="Picture 4">
            <a:extLst>
              <a:ext uri="{FF2B5EF4-FFF2-40B4-BE49-F238E27FC236}">
                <a16:creationId xmlns:a16="http://schemas.microsoft.com/office/drawing/2014/main" id="{298EFA9A-F85D-8C7B-AC27-4C95F9064BDE}"/>
              </a:ext>
            </a:extLst>
          </p:cNvPr>
          <p:cNvPicPr>
            <a:picLocks noChangeAspect="1"/>
          </p:cNvPicPr>
          <p:nvPr/>
        </p:nvPicPr>
        <p:blipFill>
          <a:blip r:embed="rId3"/>
          <a:srcRect b="4196"/>
          <a:stretch/>
        </p:blipFill>
        <p:spPr>
          <a:xfrm>
            <a:off x="2769468" y="1925265"/>
            <a:ext cx="8418138" cy="4536496"/>
          </a:xfrm>
          <a:prstGeom prst="rect">
            <a:avLst/>
          </a:prstGeom>
        </p:spPr>
      </p:pic>
      <p:sp>
        <p:nvSpPr>
          <p:cNvPr id="6" name="Rectangle: Rounded Corners 5">
            <a:extLst>
              <a:ext uri="{FF2B5EF4-FFF2-40B4-BE49-F238E27FC236}">
                <a16:creationId xmlns:a16="http://schemas.microsoft.com/office/drawing/2014/main" id="{DB8CEF27-748A-53F5-E270-35C3C0E7CB13}"/>
              </a:ext>
            </a:extLst>
          </p:cNvPr>
          <p:cNvSpPr/>
          <p:nvPr/>
        </p:nvSpPr>
        <p:spPr>
          <a:xfrm>
            <a:off x="6207549" y="4278752"/>
            <a:ext cx="1258662" cy="1582703"/>
          </a:xfrm>
          <a:prstGeom prst="roundRect">
            <a:avLst/>
          </a:prstGeom>
          <a:noFill/>
          <a:ln w="28575"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otham Light"/>
              <a:ea typeface="+mn-ea"/>
              <a:cs typeface="+mn-cs"/>
              <a:sym typeface="Arial"/>
            </a:endParaRPr>
          </a:p>
        </p:txBody>
      </p:sp>
      <p:sp>
        <p:nvSpPr>
          <p:cNvPr id="7" name="Rectangle: Rounded Corners 6">
            <a:extLst>
              <a:ext uri="{FF2B5EF4-FFF2-40B4-BE49-F238E27FC236}">
                <a16:creationId xmlns:a16="http://schemas.microsoft.com/office/drawing/2014/main" id="{0479D2FD-6B61-2551-2A4D-068539429DF3}"/>
              </a:ext>
            </a:extLst>
          </p:cNvPr>
          <p:cNvSpPr/>
          <p:nvPr/>
        </p:nvSpPr>
        <p:spPr>
          <a:xfrm>
            <a:off x="360218" y="3657600"/>
            <a:ext cx="2520086" cy="1426616"/>
          </a:xfrm>
          <a:prstGeom prst="roundRect">
            <a:avLst/>
          </a:prstGeom>
          <a:solidFill>
            <a:srgbClr val="FFFFFF"/>
          </a:solidFill>
          <a:ln w="28575" cap="flat" cmpd="sng" algn="ctr">
            <a:solidFill>
              <a:srgbClr val="00325E"/>
            </a:solidFill>
            <a:prstDash val="solid"/>
          </a:ln>
          <a:effectLst/>
        </p:spPr>
        <p:txBody>
          <a:bodyPr lIns="0" tIns="0" rIns="0" bIns="0" rtlCol="0" anchor="ctr"/>
          <a:lstStyle/>
          <a:p>
            <a:pPr algn="ctr">
              <a:lnSpc>
                <a:spcPct val="150000"/>
              </a:lnSpc>
              <a:defRPr/>
            </a:pPr>
            <a:r>
              <a:rPr lang="en-US" b="1" kern="0" dirty="0">
                <a:solidFill>
                  <a:srgbClr val="00325E"/>
                </a:solidFill>
                <a:latin typeface="Arial" panose="020B0604020202020204" pitchFamily="34" charset="0"/>
                <a:cs typeface="Arial" panose="020B0604020202020204" pitchFamily="34" charset="0"/>
                <a:sym typeface="Arial"/>
              </a:rPr>
              <a:t>Action:</a:t>
            </a:r>
          </a:p>
          <a:p>
            <a:pPr algn="ctr">
              <a:defRPr/>
            </a:pPr>
            <a:r>
              <a:rPr lang="en-US" kern="0" dirty="0">
                <a:solidFill>
                  <a:srgbClr val="00325E"/>
                </a:solidFill>
                <a:latin typeface="Arial" panose="020B0604020202020204" pitchFamily="34" charset="0"/>
                <a:cs typeface="Arial" panose="020B0604020202020204" pitchFamily="34" charset="0"/>
                <a:sym typeface="Arial"/>
              </a:rPr>
              <a:t>Click into the Custom Group Filter</a:t>
            </a:r>
          </a:p>
        </p:txBody>
      </p:sp>
      <p:grpSp>
        <p:nvGrpSpPr>
          <p:cNvPr id="3" name="Group 2">
            <a:extLst>
              <a:ext uri="{FF2B5EF4-FFF2-40B4-BE49-F238E27FC236}">
                <a16:creationId xmlns:a16="http://schemas.microsoft.com/office/drawing/2014/main" id="{58A36595-5122-F400-079B-3405D20DA04D}"/>
              </a:ext>
            </a:extLst>
          </p:cNvPr>
          <p:cNvGrpSpPr/>
          <p:nvPr/>
        </p:nvGrpSpPr>
        <p:grpSpPr>
          <a:xfrm>
            <a:off x="6532646" y="179469"/>
            <a:ext cx="5127219" cy="1319131"/>
            <a:chOff x="7858964" y="394536"/>
            <a:chExt cx="3975677" cy="999457"/>
          </a:xfrm>
        </p:grpSpPr>
        <p:pic>
          <p:nvPicPr>
            <p:cNvPr id="8" name="Picture 7" descr="A pyramid of different colors&#10;&#10;Description automatically generated with medium confidence">
              <a:extLst>
                <a:ext uri="{FF2B5EF4-FFF2-40B4-BE49-F238E27FC236}">
                  <a16:creationId xmlns:a16="http://schemas.microsoft.com/office/drawing/2014/main" id="{CB42CB98-550F-2D13-8882-03DC38EECAE3}"/>
                </a:ext>
              </a:extLst>
            </p:cNvPr>
            <p:cNvPicPr>
              <a:picLocks noChangeAspect="1"/>
            </p:cNvPicPr>
            <p:nvPr/>
          </p:nvPicPr>
          <p:blipFill>
            <a:blip r:embed="rId4"/>
            <a:stretch>
              <a:fillRect/>
            </a:stretch>
          </p:blipFill>
          <p:spPr>
            <a:xfrm>
              <a:off x="9276988" y="394536"/>
              <a:ext cx="1139630" cy="999457"/>
            </a:xfrm>
            <a:prstGeom prst="rect">
              <a:avLst/>
            </a:prstGeom>
          </p:spPr>
        </p:pic>
        <p:sp>
          <p:nvSpPr>
            <p:cNvPr id="9" name="foundational prac">
              <a:extLst>
                <a:ext uri="{FF2B5EF4-FFF2-40B4-BE49-F238E27FC236}">
                  <a16:creationId xmlns:a16="http://schemas.microsoft.com/office/drawing/2014/main" id="{BACB7F28-6C83-6C0B-7098-B9CB3C179CA5}"/>
                </a:ext>
              </a:extLst>
            </p:cNvPr>
            <p:cNvSpPr txBox="1"/>
            <p:nvPr/>
          </p:nvSpPr>
          <p:spPr>
            <a:xfrm>
              <a:off x="7858964" y="879231"/>
              <a:ext cx="3975677" cy="227708"/>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2</a:t>
              </a:r>
            </a:p>
          </p:txBody>
        </p:sp>
      </p:grpSp>
    </p:spTree>
    <p:extLst>
      <p:ext uri="{BB962C8B-B14F-4D97-AF65-F5344CB8AC3E}">
        <p14:creationId xmlns:p14="http://schemas.microsoft.com/office/powerpoint/2010/main" val="1942857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93D5-BA75-6525-2C52-A307BD88B441}"/>
              </a:ext>
            </a:extLst>
          </p:cNvPr>
          <p:cNvSpPr>
            <a:spLocks noGrp="1"/>
          </p:cNvSpPr>
          <p:nvPr>
            <p:ph type="title"/>
          </p:nvPr>
        </p:nvSpPr>
        <p:spPr/>
        <p:txBody>
          <a:bodyPr>
            <a:normAutofit/>
          </a:bodyPr>
          <a:lstStyle/>
          <a:p>
            <a:r>
              <a:rPr lang="en-US" sz="4000" dirty="0"/>
              <a:t>Filter Feature: Custom Groups</a:t>
            </a:r>
          </a:p>
        </p:txBody>
      </p:sp>
      <p:sp>
        <p:nvSpPr>
          <p:cNvPr id="4" name="Text Placeholder 3">
            <a:extLst>
              <a:ext uri="{FF2B5EF4-FFF2-40B4-BE49-F238E27FC236}">
                <a16:creationId xmlns:a16="http://schemas.microsoft.com/office/drawing/2014/main" id="{CA2340C6-5D03-20D1-0AC6-103EB5F5E158}"/>
              </a:ext>
            </a:extLst>
          </p:cNvPr>
          <p:cNvSpPr>
            <a:spLocks noGrp="1"/>
          </p:cNvSpPr>
          <p:nvPr>
            <p:ph type="body" sz="half" idx="2"/>
          </p:nvPr>
        </p:nvSpPr>
        <p:spPr/>
        <p:txBody>
          <a:bodyPr>
            <a:normAutofit fontScale="92500" lnSpcReduction="10000"/>
          </a:bodyPr>
          <a:lstStyle/>
          <a:p>
            <a:endParaRPr lang="en-US"/>
          </a:p>
        </p:txBody>
      </p:sp>
      <p:sp>
        <p:nvSpPr>
          <p:cNvPr id="5" name="Rectangle: Rounded Corners 4">
            <a:extLst>
              <a:ext uri="{FF2B5EF4-FFF2-40B4-BE49-F238E27FC236}">
                <a16:creationId xmlns:a16="http://schemas.microsoft.com/office/drawing/2014/main" id="{B794EBF7-CE81-91B4-4472-430931A7327C}"/>
              </a:ext>
            </a:extLst>
          </p:cNvPr>
          <p:cNvSpPr/>
          <p:nvPr/>
        </p:nvSpPr>
        <p:spPr>
          <a:xfrm>
            <a:off x="511119" y="2442369"/>
            <a:ext cx="2022763" cy="986631"/>
          </a:xfrm>
          <a:prstGeom prst="roundRect">
            <a:avLst/>
          </a:prstGeom>
          <a:solidFill>
            <a:srgbClr val="FFFFFF"/>
          </a:solidFill>
          <a:ln w="28575" cap="flat" cmpd="sng" algn="ctr">
            <a:solidFill>
              <a:srgbClr val="00325E"/>
            </a:solidFill>
            <a:prstDash val="solid"/>
          </a:ln>
          <a:effectLst/>
        </p:spPr>
        <p:txBody>
          <a:bodyPr lIns="0" tIns="0" rIns="0" bIns="0" rtlCol="0" anchor="t"/>
          <a:lstStyle/>
          <a:p>
            <a:pPr algn="ctr">
              <a:lnSpc>
                <a:spcPct val="150000"/>
              </a:lnSpc>
              <a:defRPr/>
            </a:pPr>
            <a:r>
              <a:rPr lang="en-US" b="1" kern="0">
                <a:solidFill>
                  <a:srgbClr val="00325E"/>
                </a:solidFill>
                <a:latin typeface="Arial" panose="020B0604020202020204" pitchFamily="34" charset="0"/>
                <a:cs typeface="Arial" panose="020B0604020202020204" pitchFamily="34" charset="0"/>
                <a:sym typeface="Arial"/>
              </a:rPr>
              <a:t>Action:</a:t>
            </a:r>
          </a:p>
          <a:p>
            <a:pPr algn="ctr">
              <a:lnSpc>
                <a:spcPct val="150000"/>
              </a:lnSpc>
              <a:defRPr/>
            </a:pPr>
            <a:r>
              <a:rPr lang="en-US" kern="0">
                <a:solidFill>
                  <a:srgbClr val="00325E"/>
                </a:solidFill>
                <a:latin typeface="Arial" panose="020B0604020202020204" pitchFamily="34" charset="0"/>
                <a:cs typeface="Arial" panose="020B0604020202020204" pitchFamily="34" charset="0"/>
                <a:sym typeface="Arial"/>
              </a:rPr>
              <a:t>Name the group.</a:t>
            </a:r>
          </a:p>
        </p:txBody>
      </p:sp>
      <p:sp>
        <p:nvSpPr>
          <p:cNvPr id="6" name="Rectangle: Rounded Corners 5">
            <a:extLst>
              <a:ext uri="{FF2B5EF4-FFF2-40B4-BE49-F238E27FC236}">
                <a16:creationId xmlns:a16="http://schemas.microsoft.com/office/drawing/2014/main" id="{FEC381DB-EAA2-CE76-6C00-CAD4EDC1F3D4}"/>
              </a:ext>
            </a:extLst>
          </p:cNvPr>
          <p:cNvSpPr/>
          <p:nvPr/>
        </p:nvSpPr>
        <p:spPr>
          <a:xfrm>
            <a:off x="511119" y="4048425"/>
            <a:ext cx="2022763" cy="1770484"/>
          </a:xfrm>
          <a:prstGeom prst="roundRect">
            <a:avLst/>
          </a:prstGeom>
          <a:solidFill>
            <a:srgbClr val="FFFFFF"/>
          </a:solidFill>
          <a:ln w="28575" cap="flat" cmpd="sng" algn="ctr">
            <a:solidFill>
              <a:srgbClr val="00325E"/>
            </a:solidFill>
            <a:prstDash val="solid"/>
          </a:ln>
          <a:effectLst/>
        </p:spPr>
        <p:txBody>
          <a:bodyPr lIns="0" tIns="0" rIns="0" bIns="0" rtlCol="0" anchor="t"/>
          <a:lstStyle/>
          <a:p>
            <a:pPr algn="ctr">
              <a:lnSpc>
                <a:spcPct val="150000"/>
              </a:lnSpc>
              <a:defRPr/>
            </a:pPr>
            <a:r>
              <a:rPr lang="en-US" b="1" kern="0">
                <a:solidFill>
                  <a:srgbClr val="00325E"/>
                </a:solidFill>
                <a:latin typeface="Arial" panose="020B0604020202020204" pitchFamily="34" charset="0"/>
                <a:cs typeface="Arial" panose="020B0604020202020204" pitchFamily="34" charset="0"/>
                <a:sym typeface="Arial"/>
              </a:rPr>
              <a:t>Action:</a:t>
            </a:r>
          </a:p>
          <a:p>
            <a:pPr algn="ctr">
              <a:lnSpc>
                <a:spcPct val="150000"/>
              </a:lnSpc>
              <a:defRPr/>
            </a:pPr>
            <a:r>
              <a:rPr lang="en-US" kern="0">
                <a:solidFill>
                  <a:srgbClr val="00325E"/>
                </a:solidFill>
                <a:latin typeface="Arial" panose="020B0604020202020204" pitchFamily="34" charset="0"/>
                <a:cs typeface="Arial" panose="020B0604020202020204" pitchFamily="34" charset="0"/>
                <a:sym typeface="Arial"/>
              </a:rPr>
              <a:t>Add students by searching their names.</a:t>
            </a:r>
          </a:p>
        </p:txBody>
      </p:sp>
      <p:pic>
        <p:nvPicPr>
          <p:cNvPr id="7" name="Picture 6">
            <a:extLst>
              <a:ext uri="{FF2B5EF4-FFF2-40B4-BE49-F238E27FC236}">
                <a16:creationId xmlns:a16="http://schemas.microsoft.com/office/drawing/2014/main" id="{2F81E77E-A925-BE6B-4A6E-10E758975D51}"/>
              </a:ext>
            </a:extLst>
          </p:cNvPr>
          <p:cNvPicPr>
            <a:picLocks noChangeAspect="1"/>
          </p:cNvPicPr>
          <p:nvPr/>
        </p:nvPicPr>
        <p:blipFill rotWithShape="1">
          <a:blip r:embed="rId3"/>
          <a:srcRect r="2095"/>
          <a:stretch/>
        </p:blipFill>
        <p:spPr>
          <a:xfrm>
            <a:off x="2817178" y="1533366"/>
            <a:ext cx="8755112" cy="5030119"/>
          </a:xfrm>
          <a:prstGeom prst="rect">
            <a:avLst/>
          </a:prstGeom>
        </p:spPr>
      </p:pic>
      <p:sp>
        <p:nvSpPr>
          <p:cNvPr id="8" name="Rectangle: Rounded Corners 7">
            <a:extLst>
              <a:ext uri="{FF2B5EF4-FFF2-40B4-BE49-F238E27FC236}">
                <a16:creationId xmlns:a16="http://schemas.microsoft.com/office/drawing/2014/main" id="{E49A2596-8DC7-C2A0-CCC7-BC7BF79C989C}"/>
              </a:ext>
            </a:extLst>
          </p:cNvPr>
          <p:cNvSpPr/>
          <p:nvPr/>
        </p:nvSpPr>
        <p:spPr>
          <a:xfrm>
            <a:off x="5406533" y="2716085"/>
            <a:ext cx="1418351" cy="504809"/>
          </a:xfrm>
          <a:prstGeom prst="roundRect">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otham Light"/>
              <a:ea typeface="+mn-ea"/>
              <a:cs typeface="+mn-cs"/>
              <a:sym typeface="Arial"/>
            </a:endParaRPr>
          </a:p>
        </p:txBody>
      </p:sp>
      <p:sp>
        <p:nvSpPr>
          <p:cNvPr id="9" name="Rectangle: Rounded Corners 8">
            <a:extLst>
              <a:ext uri="{FF2B5EF4-FFF2-40B4-BE49-F238E27FC236}">
                <a16:creationId xmlns:a16="http://schemas.microsoft.com/office/drawing/2014/main" id="{3C823860-4744-0B35-0BF7-2C61CD867282}"/>
              </a:ext>
            </a:extLst>
          </p:cNvPr>
          <p:cNvSpPr/>
          <p:nvPr/>
        </p:nvSpPr>
        <p:spPr>
          <a:xfrm>
            <a:off x="5406533" y="3756154"/>
            <a:ext cx="3380454" cy="650186"/>
          </a:xfrm>
          <a:prstGeom prst="roundRect">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otham Light"/>
              <a:ea typeface="+mn-ea"/>
              <a:cs typeface="+mn-cs"/>
              <a:sym typeface="Arial"/>
            </a:endParaRPr>
          </a:p>
        </p:txBody>
      </p:sp>
      <p:grpSp>
        <p:nvGrpSpPr>
          <p:cNvPr id="3" name="Group 2">
            <a:extLst>
              <a:ext uri="{FF2B5EF4-FFF2-40B4-BE49-F238E27FC236}">
                <a16:creationId xmlns:a16="http://schemas.microsoft.com/office/drawing/2014/main" id="{CD84DF63-B627-70C0-8D7E-5D3EF373F98E}"/>
              </a:ext>
            </a:extLst>
          </p:cNvPr>
          <p:cNvGrpSpPr/>
          <p:nvPr/>
        </p:nvGrpSpPr>
        <p:grpSpPr>
          <a:xfrm>
            <a:off x="6492791" y="115526"/>
            <a:ext cx="5127219" cy="1319131"/>
            <a:chOff x="7858964" y="394536"/>
            <a:chExt cx="3975677" cy="999457"/>
          </a:xfrm>
        </p:grpSpPr>
        <p:pic>
          <p:nvPicPr>
            <p:cNvPr id="10" name="Picture 9" descr="A pyramid of different colors&#10;&#10;Description automatically generated with medium confidence">
              <a:extLst>
                <a:ext uri="{FF2B5EF4-FFF2-40B4-BE49-F238E27FC236}">
                  <a16:creationId xmlns:a16="http://schemas.microsoft.com/office/drawing/2014/main" id="{33019B8B-AE69-061D-B17C-CB43410F0F01}"/>
                </a:ext>
              </a:extLst>
            </p:cNvPr>
            <p:cNvPicPr>
              <a:picLocks noChangeAspect="1"/>
            </p:cNvPicPr>
            <p:nvPr/>
          </p:nvPicPr>
          <p:blipFill>
            <a:blip r:embed="rId4"/>
            <a:stretch>
              <a:fillRect/>
            </a:stretch>
          </p:blipFill>
          <p:spPr>
            <a:xfrm>
              <a:off x="9276988" y="394536"/>
              <a:ext cx="1139630" cy="999457"/>
            </a:xfrm>
            <a:prstGeom prst="rect">
              <a:avLst/>
            </a:prstGeom>
          </p:spPr>
        </p:pic>
        <p:sp>
          <p:nvSpPr>
            <p:cNvPr id="11" name="foundational prac">
              <a:extLst>
                <a:ext uri="{FF2B5EF4-FFF2-40B4-BE49-F238E27FC236}">
                  <a16:creationId xmlns:a16="http://schemas.microsoft.com/office/drawing/2014/main" id="{C6D5FB8D-85C0-6CC7-257F-D568AF2CE7E7}"/>
                </a:ext>
              </a:extLst>
            </p:cNvPr>
            <p:cNvSpPr txBox="1"/>
            <p:nvPr/>
          </p:nvSpPr>
          <p:spPr>
            <a:xfrm>
              <a:off x="7858964" y="879231"/>
              <a:ext cx="3975677" cy="227708"/>
            </a:xfrm>
            <a:prstGeom prst="rect">
              <a:avLst/>
            </a:prstGeom>
            <a:noFill/>
          </p:spPr>
          <p:txBody>
            <a:bodyPr wrap="square" lIns="91440" tIns="45720" rIns="91440" bIns="45720" rtlCol="0" anchor="t">
              <a:spAutoFit/>
            </a:bodyPr>
            <a:lstStyle/>
            <a:p>
              <a:pPr algn="ctr">
                <a:defRPr/>
              </a:pPr>
              <a:r>
                <a:rPr lang="en-US" b="1" kern="0" dirty="0">
                  <a:solidFill>
                    <a:srgbClr val="FFFFFF"/>
                  </a:solidFill>
                  <a:cs typeface="Arial"/>
                  <a:sym typeface="Arial"/>
                </a:rPr>
                <a:t>Tier 2</a:t>
              </a:r>
            </a:p>
          </p:txBody>
        </p:sp>
      </p:grpSp>
    </p:spTree>
    <p:extLst>
      <p:ext uri="{BB962C8B-B14F-4D97-AF65-F5344CB8AC3E}">
        <p14:creationId xmlns:p14="http://schemas.microsoft.com/office/powerpoint/2010/main" val="1159313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93CC-5E53-7C32-82D8-5A4AEEDEE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357EA-43C1-F6BB-DD51-EE878B3065E6}"/>
              </a:ext>
            </a:extLst>
          </p:cNvPr>
          <p:cNvSpPr>
            <a:spLocks noGrp="1"/>
          </p:cNvSpPr>
          <p:nvPr>
            <p:ph type="title"/>
          </p:nvPr>
        </p:nvSpPr>
        <p:spPr/>
        <p:txBody>
          <a:bodyPr>
            <a:normAutofit fontScale="90000"/>
          </a:bodyPr>
          <a:lstStyle/>
          <a:p>
            <a:r>
              <a:rPr lang="en-US" sz="3600" dirty="0"/>
              <a:t>Results Review: Competencies and Custom Groups</a:t>
            </a:r>
          </a:p>
        </p:txBody>
      </p:sp>
      <p:sp>
        <p:nvSpPr>
          <p:cNvPr id="14" name="Rectangle: Rounded Corners 13">
            <a:extLst>
              <a:ext uri="{FF2B5EF4-FFF2-40B4-BE49-F238E27FC236}">
                <a16:creationId xmlns:a16="http://schemas.microsoft.com/office/drawing/2014/main" id="{92EA1433-0276-DA1E-7ADB-31F07306A9DE}"/>
              </a:ext>
            </a:extLst>
          </p:cNvPr>
          <p:cNvSpPr/>
          <p:nvPr/>
        </p:nvSpPr>
        <p:spPr>
          <a:xfrm>
            <a:off x="7599749" y="1896697"/>
            <a:ext cx="4092379" cy="2558917"/>
          </a:xfrm>
          <a:prstGeom prst="roundRect">
            <a:avLst>
              <a:gd name="adj" fmla="val 16667"/>
            </a:avLst>
          </a:prstGeom>
          <a:solidFill>
            <a:srgbClr val="FFFFFF"/>
          </a:solidFill>
          <a:ln w="38100" cap="flat" cmpd="sng" algn="ctr">
            <a:solidFill>
              <a:srgbClr val="2C86FE"/>
            </a:solidFill>
            <a:prstDash val="solid"/>
          </a:ln>
          <a:effectLst/>
        </p:spPr>
        <p:txBody>
          <a:bodyPr lIns="0" tIns="0" rIns="0" bIns="0" rtlCol="0" anchor="t"/>
          <a:lstStyle/>
          <a:p>
            <a:pPr algn="ctr">
              <a:lnSpc>
                <a:spcPct val="150000"/>
              </a:lnSpc>
              <a:defRPr/>
            </a:pPr>
            <a:r>
              <a:rPr lang="en-US" sz="2000" b="1" kern="0" dirty="0">
                <a:solidFill>
                  <a:srgbClr val="00325E"/>
                </a:solidFill>
                <a:latin typeface="Arial" panose="020B0604020202020204" pitchFamily="34" charset="0"/>
                <a:cs typeface="Arial" panose="020B0604020202020204" pitchFamily="34" charset="0"/>
                <a:sym typeface="Arial"/>
              </a:rPr>
              <a:t>Direction: Take a few minutes to review the results under the Competencies report and Custom Group Filter in your Educator Portal. </a:t>
            </a:r>
          </a:p>
          <a:p>
            <a:pPr marL="342900" indent="-342900">
              <a:lnSpc>
                <a:spcPct val="150000"/>
              </a:lnSpc>
              <a:buFont typeface="Arial" panose="020B0604020202020204" pitchFamily="34" charset="0"/>
              <a:buChar char="•"/>
              <a:defRPr/>
            </a:pPr>
            <a:endParaRPr lang="en-US" sz="2000" kern="0" dirty="0">
              <a:solidFill>
                <a:srgbClr val="00325E"/>
              </a:solidFill>
              <a:latin typeface="Arial" panose="020B0604020202020204" pitchFamily="34" charset="0"/>
              <a:cs typeface="Arial" panose="020B0604020202020204" pitchFamily="34" charset="0"/>
              <a:sym typeface="Arial"/>
            </a:endParaRPr>
          </a:p>
        </p:txBody>
      </p:sp>
      <p:sp>
        <p:nvSpPr>
          <p:cNvPr id="11" name="Content Placeholder 7">
            <a:extLst>
              <a:ext uri="{FF2B5EF4-FFF2-40B4-BE49-F238E27FC236}">
                <a16:creationId xmlns:a16="http://schemas.microsoft.com/office/drawing/2014/main" id="{8315055B-BE47-02D0-25FB-67B2CF19DC9A}"/>
              </a:ext>
            </a:extLst>
          </p:cNvPr>
          <p:cNvSpPr>
            <a:spLocks noGrp="1"/>
          </p:cNvSpPr>
          <p:nvPr>
            <p:ph idx="1"/>
          </p:nvPr>
        </p:nvSpPr>
        <p:spPr>
          <a:xfrm>
            <a:off x="499872" y="1896697"/>
            <a:ext cx="6169152" cy="4666788"/>
          </a:xfrm>
        </p:spPr>
        <p:txBody>
          <a:bodyPr>
            <a:normAutofit lnSpcReduction="10000"/>
          </a:bodyPr>
          <a:lstStyle/>
          <a:p>
            <a:pPr marL="0" indent="0">
              <a:buNone/>
            </a:pPr>
            <a:r>
              <a:rPr lang="en-US" b="1" dirty="0"/>
              <a:t>Actions</a:t>
            </a:r>
            <a:r>
              <a:rPr lang="en-US" dirty="0"/>
              <a:t>: </a:t>
            </a:r>
          </a:p>
          <a:p>
            <a:r>
              <a:rPr lang="en-US" dirty="0"/>
              <a:t>Review the results under the Competencies report and/or create/view Custom Groups. </a:t>
            </a:r>
          </a:p>
          <a:p>
            <a:pPr marL="0" indent="0">
              <a:buNone/>
            </a:pPr>
            <a:endParaRPr lang="en-US" dirty="0"/>
          </a:p>
          <a:p>
            <a:pPr marL="0" indent="0">
              <a:buNone/>
            </a:pPr>
            <a:r>
              <a:rPr lang="en-US" b="1" dirty="0"/>
              <a:t>Consider:</a:t>
            </a:r>
          </a:p>
          <a:p>
            <a:pPr>
              <a:buFont typeface="Arial" panose="020B0604020202020204" pitchFamily="34" charset="0"/>
              <a:buChar char="•"/>
            </a:pPr>
            <a:r>
              <a:rPr lang="en-US" dirty="0"/>
              <a:t>Which students would benefit from additional support or intervention?</a:t>
            </a:r>
          </a:p>
          <a:p>
            <a:pPr>
              <a:buFont typeface="Arial" panose="020B0604020202020204" pitchFamily="34" charset="0"/>
              <a:buChar char="•"/>
            </a:pPr>
            <a:r>
              <a:rPr lang="en-US" dirty="0"/>
              <a:t>What are the results for students who already receive additional supports/services?</a:t>
            </a:r>
          </a:p>
          <a:p>
            <a:pPr>
              <a:buFont typeface="Arial" panose="020B0604020202020204" pitchFamily="34" charset="0"/>
              <a:buChar char="•"/>
            </a:pPr>
            <a:r>
              <a:rPr lang="en-US" dirty="0"/>
              <a:t>What competencies could be targeted during intervention?</a:t>
            </a:r>
          </a:p>
          <a:p>
            <a:endParaRPr lang="en-US" sz="4000" dirty="0"/>
          </a:p>
        </p:txBody>
      </p:sp>
      <p:pic>
        <p:nvPicPr>
          <p:cNvPr id="6" name="Online Media 5" title="3 Minute Timer">
            <a:hlinkClick r:id="" action="ppaction://media"/>
            <a:extLst>
              <a:ext uri="{FF2B5EF4-FFF2-40B4-BE49-F238E27FC236}">
                <a16:creationId xmlns:a16="http://schemas.microsoft.com/office/drawing/2014/main" id="{2AEDCF6E-6A6E-9AA0-248A-F65960BA97B5}"/>
              </a:ext>
            </a:extLst>
          </p:cNvPr>
          <p:cNvPicPr>
            <a:picLocks noRot="1" noChangeAspect="1"/>
          </p:cNvPicPr>
          <p:nvPr>
            <a:videoFile r:link="rId1"/>
          </p:nvPr>
        </p:nvPicPr>
        <p:blipFill>
          <a:blip r:embed="rId4"/>
          <a:stretch>
            <a:fillRect/>
          </a:stretch>
        </p:blipFill>
        <p:spPr>
          <a:xfrm>
            <a:off x="7971786" y="4784347"/>
            <a:ext cx="3299968" cy="1864482"/>
          </a:xfrm>
          <a:prstGeom prst="rect">
            <a:avLst/>
          </a:prstGeom>
        </p:spPr>
      </p:pic>
    </p:spTree>
    <p:extLst>
      <p:ext uri="{BB962C8B-B14F-4D97-AF65-F5344CB8AC3E}">
        <p14:creationId xmlns:p14="http://schemas.microsoft.com/office/powerpoint/2010/main" val="2442885149"/>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FE0AF4-C20C-AA05-C4D0-25B2E0031656}"/>
              </a:ext>
            </a:extLst>
          </p:cNvPr>
          <p:cNvSpPr/>
          <p:nvPr/>
        </p:nvSpPr>
        <p:spPr>
          <a:xfrm>
            <a:off x="0" y="0"/>
            <a:ext cx="12192000" cy="6858000"/>
          </a:xfrm>
          <a:prstGeom prst="rect">
            <a:avLst/>
          </a:prstGeom>
          <a:solidFill>
            <a:srgbClr val="FFC34A"/>
          </a:solidFill>
          <a:ln>
            <a:solidFill>
              <a:srgbClr val="FFC3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6D25422-2C60-4B81-93DA-B5C8D5E19093}"/>
              </a:ext>
            </a:extLst>
          </p:cNvPr>
          <p:cNvSpPr>
            <a:spLocks noGrp="1"/>
          </p:cNvSpPr>
          <p:nvPr>
            <p:ph type="ctrTitle"/>
          </p:nvPr>
        </p:nvSpPr>
        <p:spPr>
          <a:xfrm>
            <a:off x="1524000" y="2235200"/>
            <a:ext cx="9144000" cy="2387600"/>
          </a:xfrm>
        </p:spPr>
        <p:txBody>
          <a:bodyPr>
            <a:normAutofit fontScale="90000"/>
          </a:bodyPr>
          <a:lstStyle/>
          <a:p>
            <a:r>
              <a:rPr lang="en-US" sz="7200" b="1" dirty="0">
                <a:solidFill>
                  <a:srgbClr val="00325E"/>
                </a:solidFill>
              </a:rPr>
              <a:t>Questions?</a:t>
            </a:r>
            <a:br>
              <a:rPr lang="en-US" sz="7200" b="1" dirty="0">
                <a:solidFill>
                  <a:srgbClr val="00325E"/>
                </a:solidFill>
              </a:rPr>
            </a:br>
            <a:br>
              <a:rPr lang="en-US" sz="7200" b="1" dirty="0">
                <a:solidFill>
                  <a:srgbClr val="00325E"/>
                </a:solidFill>
              </a:rPr>
            </a:br>
            <a:r>
              <a:rPr lang="en-US" sz="3100" dirty="0">
                <a:solidFill>
                  <a:srgbClr val="00325E"/>
                </a:solidFill>
              </a:rPr>
              <a:t>Up Next:</a:t>
            </a:r>
            <a:br>
              <a:rPr lang="en-US" sz="3100" dirty="0">
                <a:solidFill>
                  <a:srgbClr val="00325E"/>
                </a:solidFill>
              </a:rPr>
            </a:br>
            <a:r>
              <a:rPr lang="en-US" sz="3100" dirty="0">
                <a:solidFill>
                  <a:srgbClr val="00325E"/>
                </a:solidFill>
              </a:rPr>
              <a:t>(Optional) Break</a:t>
            </a:r>
            <a:endParaRPr lang="en-US" sz="7200" dirty="0">
              <a:solidFill>
                <a:srgbClr val="00325E"/>
              </a:solidFill>
            </a:endParaRPr>
          </a:p>
        </p:txBody>
      </p:sp>
    </p:spTree>
    <p:extLst>
      <p:ext uri="{BB962C8B-B14F-4D97-AF65-F5344CB8AC3E}">
        <p14:creationId xmlns:p14="http://schemas.microsoft.com/office/powerpoint/2010/main" val="1586410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D9210C-613A-9D96-3A55-FD3677C42F10}"/>
              </a:ext>
            </a:extLst>
          </p:cNvPr>
          <p:cNvSpPr>
            <a:spLocks noGrp="1"/>
          </p:cNvSpPr>
          <p:nvPr>
            <p:ph type="ctrTitle"/>
          </p:nvPr>
        </p:nvSpPr>
        <p:spPr>
          <a:xfrm>
            <a:off x="1445089" y="86043"/>
            <a:ext cx="9144000" cy="2387600"/>
          </a:xfrm>
        </p:spPr>
        <p:txBody>
          <a:bodyPr/>
          <a:lstStyle/>
          <a:p>
            <a:r>
              <a:rPr lang="en-US" dirty="0"/>
              <a:t>Break – 5 minutes</a:t>
            </a:r>
          </a:p>
        </p:txBody>
      </p:sp>
      <p:pic>
        <p:nvPicPr>
          <p:cNvPr id="8" name="Online Media 7" title="5 Minute Timer">
            <a:hlinkClick r:id="" action="ppaction://media"/>
            <a:extLst>
              <a:ext uri="{FF2B5EF4-FFF2-40B4-BE49-F238E27FC236}">
                <a16:creationId xmlns:a16="http://schemas.microsoft.com/office/drawing/2014/main" id="{8E92560D-B928-D319-6BF2-CBD284BD2C10}"/>
              </a:ext>
            </a:extLst>
          </p:cNvPr>
          <p:cNvPicPr>
            <a:picLocks noRot="1" noChangeAspect="1"/>
          </p:cNvPicPr>
          <p:nvPr>
            <a:videoFile r:link="rId1"/>
          </p:nvPr>
        </p:nvPicPr>
        <p:blipFill>
          <a:blip r:embed="rId4"/>
          <a:stretch>
            <a:fillRect/>
          </a:stretch>
        </p:blipFill>
        <p:spPr>
          <a:xfrm>
            <a:off x="3033599" y="2935024"/>
            <a:ext cx="5783425" cy="3267635"/>
          </a:xfrm>
          <a:prstGeom prst="rect">
            <a:avLst/>
          </a:prstGeom>
        </p:spPr>
      </p:pic>
    </p:spTree>
    <p:extLst>
      <p:ext uri="{BB962C8B-B14F-4D97-AF65-F5344CB8AC3E}">
        <p14:creationId xmlns:p14="http://schemas.microsoft.com/office/powerpoint/2010/main" val="27088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85CE1-0723-C62D-CE73-306CCDBC2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62BCB-F633-D5D7-5C6E-3C4DA966BD37}"/>
              </a:ext>
            </a:extLst>
          </p:cNvPr>
          <p:cNvSpPr>
            <a:spLocks noGrp="1"/>
          </p:cNvSpPr>
          <p:nvPr>
            <p:ph type="ctrTitle"/>
          </p:nvPr>
        </p:nvSpPr>
        <p:spPr>
          <a:xfrm>
            <a:off x="1445089" y="2109915"/>
            <a:ext cx="9144000" cy="2387600"/>
          </a:xfrm>
        </p:spPr>
        <p:txBody>
          <a:bodyPr>
            <a:normAutofit/>
          </a:bodyPr>
          <a:lstStyle/>
          <a:p>
            <a:pPr>
              <a:buClr>
                <a:schemeClr val="bg1"/>
              </a:buClr>
            </a:pPr>
            <a:r>
              <a:rPr lang="en-US" b="1" dirty="0"/>
              <a:t>Reports:</a:t>
            </a:r>
            <a:br>
              <a:rPr lang="en-US" b="1" dirty="0"/>
            </a:br>
            <a:r>
              <a:rPr lang="en-US" dirty="0"/>
              <a:t>Individual Student Profile </a:t>
            </a:r>
            <a:br>
              <a:rPr lang="en-US" dirty="0"/>
            </a:br>
            <a:endParaRPr lang="en-US" dirty="0"/>
          </a:p>
        </p:txBody>
      </p:sp>
      <p:grpSp>
        <p:nvGrpSpPr>
          <p:cNvPr id="3" name="Group 2">
            <a:extLst>
              <a:ext uri="{FF2B5EF4-FFF2-40B4-BE49-F238E27FC236}">
                <a16:creationId xmlns:a16="http://schemas.microsoft.com/office/drawing/2014/main" id="{C08ADE56-90BB-35C8-B9D0-378A56736AE7}"/>
              </a:ext>
            </a:extLst>
          </p:cNvPr>
          <p:cNvGrpSpPr/>
          <p:nvPr/>
        </p:nvGrpSpPr>
        <p:grpSpPr>
          <a:xfrm>
            <a:off x="2641522" y="4769929"/>
            <a:ext cx="6751133" cy="1621074"/>
            <a:chOff x="7858964" y="394536"/>
            <a:chExt cx="3975677" cy="999457"/>
          </a:xfrm>
        </p:grpSpPr>
        <p:pic>
          <p:nvPicPr>
            <p:cNvPr id="4" name="Picture 3" descr="A pyramid of different colors&#10;&#10;Description automatically generated with medium confidence">
              <a:extLst>
                <a:ext uri="{FF2B5EF4-FFF2-40B4-BE49-F238E27FC236}">
                  <a16:creationId xmlns:a16="http://schemas.microsoft.com/office/drawing/2014/main" id="{995A28C4-3935-08B2-7FA5-CF3B06F95A55}"/>
                </a:ext>
              </a:extLst>
            </p:cNvPr>
            <p:cNvPicPr>
              <a:picLocks noChangeAspect="1"/>
            </p:cNvPicPr>
            <p:nvPr/>
          </p:nvPicPr>
          <p:blipFill>
            <a:blip r:embed="rId3"/>
            <a:stretch>
              <a:fillRect/>
            </a:stretch>
          </p:blipFill>
          <p:spPr>
            <a:xfrm>
              <a:off x="9276988" y="394536"/>
              <a:ext cx="1139630" cy="999457"/>
            </a:xfrm>
            <a:prstGeom prst="rect">
              <a:avLst/>
            </a:prstGeom>
          </p:spPr>
        </p:pic>
        <p:sp>
          <p:nvSpPr>
            <p:cNvPr id="5" name="foundational prac">
              <a:extLst>
                <a:ext uri="{FF2B5EF4-FFF2-40B4-BE49-F238E27FC236}">
                  <a16:creationId xmlns:a16="http://schemas.microsoft.com/office/drawing/2014/main" id="{1881F56D-35A5-8BCA-D064-7DA36205DC3F}"/>
                </a:ext>
              </a:extLst>
            </p:cNvPr>
            <p:cNvSpPr txBox="1"/>
            <p:nvPr/>
          </p:nvSpPr>
          <p:spPr>
            <a:xfrm>
              <a:off x="7858964" y="623658"/>
              <a:ext cx="3975677" cy="189757"/>
            </a:xfrm>
            <a:prstGeom prst="rect">
              <a:avLst/>
            </a:prstGeom>
            <a:noFill/>
          </p:spPr>
          <p:txBody>
            <a:bodyPr wrap="square" lIns="91440" tIns="45720" rIns="91440" bIns="45720" rtlCol="0" anchor="t">
              <a:spAutoFit/>
            </a:bodyPr>
            <a:lstStyle/>
            <a:p>
              <a:pPr algn="ctr">
                <a:defRPr/>
              </a:pPr>
              <a:r>
                <a:rPr lang="en-US" sz="1400" b="1" kern="0" dirty="0">
                  <a:solidFill>
                    <a:srgbClr val="FFFFFF"/>
                  </a:solidFill>
                  <a:cs typeface="Arial"/>
                  <a:sym typeface="Arial"/>
                </a:rPr>
                <a:t>Tier 3</a:t>
              </a:r>
            </a:p>
          </p:txBody>
        </p:sp>
      </p:grpSp>
    </p:spTree>
    <p:extLst>
      <p:ext uri="{BB962C8B-B14F-4D97-AF65-F5344CB8AC3E}">
        <p14:creationId xmlns:p14="http://schemas.microsoft.com/office/powerpoint/2010/main" val="2680569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9FEE2-52AB-ED37-D7C7-9C74471F3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3FB6F-5DC0-3DB8-0FA4-7EC9E38AE5E5}"/>
              </a:ext>
            </a:extLst>
          </p:cNvPr>
          <p:cNvSpPr>
            <a:spLocks noGrp="1"/>
          </p:cNvSpPr>
          <p:nvPr>
            <p:ph type="title"/>
          </p:nvPr>
        </p:nvSpPr>
        <p:spPr/>
        <p:txBody>
          <a:bodyPr>
            <a:normAutofit/>
          </a:bodyPr>
          <a:lstStyle/>
          <a:p>
            <a:r>
              <a:rPr lang="en-US" sz="4000" dirty="0"/>
              <a:t>Analyzing Tier 3 Data</a:t>
            </a:r>
          </a:p>
        </p:txBody>
      </p:sp>
      <p:grpSp>
        <p:nvGrpSpPr>
          <p:cNvPr id="3" name="Group 2">
            <a:extLst>
              <a:ext uri="{FF2B5EF4-FFF2-40B4-BE49-F238E27FC236}">
                <a16:creationId xmlns:a16="http://schemas.microsoft.com/office/drawing/2014/main" id="{6AFEA04D-59CF-9EBB-77C1-22AAAE71C622}"/>
              </a:ext>
            </a:extLst>
          </p:cNvPr>
          <p:cNvGrpSpPr/>
          <p:nvPr/>
        </p:nvGrpSpPr>
        <p:grpSpPr>
          <a:xfrm>
            <a:off x="4184663" y="161092"/>
            <a:ext cx="5715241" cy="1433451"/>
            <a:chOff x="7858964" y="394536"/>
            <a:chExt cx="3975677" cy="999457"/>
          </a:xfrm>
        </p:grpSpPr>
        <p:pic>
          <p:nvPicPr>
            <p:cNvPr id="8" name="Picture 7" descr="A pyramid of different colors&#10;&#10;Description automatically generated with medium confidence">
              <a:extLst>
                <a:ext uri="{FF2B5EF4-FFF2-40B4-BE49-F238E27FC236}">
                  <a16:creationId xmlns:a16="http://schemas.microsoft.com/office/drawing/2014/main" id="{8AE39A7A-79A5-DD6C-F21F-B2C30B198C95}"/>
                </a:ext>
              </a:extLst>
            </p:cNvPr>
            <p:cNvPicPr>
              <a:picLocks noChangeAspect="1"/>
            </p:cNvPicPr>
            <p:nvPr/>
          </p:nvPicPr>
          <p:blipFill>
            <a:blip r:embed="rId3"/>
            <a:stretch>
              <a:fillRect/>
            </a:stretch>
          </p:blipFill>
          <p:spPr>
            <a:xfrm>
              <a:off x="9276988" y="394536"/>
              <a:ext cx="1139630" cy="999457"/>
            </a:xfrm>
            <a:prstGeom prst="rect">
              <a:avLst/>
            </a:prstGeom>
          </p:spPr>
        </p:pic>
        <p:sp>
          <p:nvSpPr>
            <p:cNvPr id="9" name="foundational prac">
              <a:extLst>
                <a:ext uri="{FF2B5EF4-FFF2-40B4-BE49-F238E27FC236}">
                  <a16:creationId xmlns:a16="http://schemas.microsoft.com/office/drawing/2014/main" id="{27106EEB-5ED5-C3E6-28E4-64117BDD59F3}"/>
                </a:ext>
              </a:extLst>
            </p:cNvPr>
            <p:cNvSpPr txBox="1"/>
            <p:nvPr/>
          </p:nvSpPr>
          <p:spPr>
            <a:xfrm>
              <a:off x="7858964" y="623658"/>
              <a:ext cx="3975677" cy="189757"/>
            </a:xfrm>
            <a:prstGeom prst="rect">
              <a:avLst/>
            </a:prstGeom>
            <a:noFill/>
          </p:spPr>
          <p:txBody>
            <a:bodyPr wrap="square" lIns="91440" tIns="45720" rIns="91440" bIns="45720" rtlCol="0" anchor="t">
              <a:spAutoFit/>
            </a:bodyPr>
            <a:lstStyle/>
            <a:p>
              <a:pPr algn="ctr">
                <a:defRPr/>
              </a:pPr>
              <a:r>
                <a:rPr lang="en-US" sz="1400" b="1" kern="0" dirty="0">
                  <a:solidFill>
                    <a:srgbClr val="FFFFFF"/>
                  </a:solidFill>
                  <a:cs typeface="Arial"/>
                  <a:sym typeface="Arial"/>
                </a:rPr>
                <a:t>Tier 3</a:t>
              </a:r>
            </a:p>
          </p:txBody>
        </p:sp>
      </p:grpSp>
      <p:grpSp>
        <p:nvGrpSpPr>
          <p:cNvPr id="21" name="Group 20">
            <a:extLst>
              <a:ext uri="{FF2B5EF4-FFF2-40B4-BE49-F238E27FC236}">
                <a16:creationId xmlns:a16="http://schemas.microsoft.com/office/drawing/2014/main" id="{5CFEA041-3A67-BDD8-7072-A3F5D9D6CEDE}"/>
              </a:ext>
            </a:extLst>
          </p:cNvPr>
          <p:cNvGrpSpPr/>
          <p:nvPr/>
        </p:nvGrpSpPr>
        <p:grpSpPr>
          <a:xfrm>
            <a:off x="498658" y="1860884"/>
            <a:ext cx="10918635" cy="4770429"/>
            <a:chOff x="498659" y="1509311"/>
            <a:chExt cx="10918635" cy="4770429"/>
          </a:xfrm>
        </p:grpSpPr>
        <p:sp>
          <p:nvSpPr>
            <p:cNvPr id="10" name="Oval 9">
              <a:extLst>
                <a:ext uri="{FF2B5EF4-FFF2-40B4-BE49-F238E27FC236}">
                  <a16:creationId xmlns:a16="http://schemas.microsoft.com/office/drawing/2014/main" id="{CA694BDA-BEA8-3083-850B-F876BD68C5BE}"/>
                </a:ext>
                <a:ext uri="{C183D7F6-B498-43B3-948B-1728B52AA6E4}">
                  <adec:decorative xmlns:adec="http://schemas.microsoft.com/office/drawing/2017/decorative" val="1"/>
                </a:ext>
              </a:extLst>
            </p:cNvPr>
            <p:cNvSpPr/>
            <p:nvPr/>
          </p:nvSpPr>
          <p:spPr>
            <a:xfrm>
              <a:off x="8347863" y="1509311"/>
              <a:ext cx="3069431" cy="2868055"/>
            </a:xfrm>
            <a:prstGeom prst="ellipse">
              <a:avLst/>
            </a:prstGeom>
            <a:solidFill>
              <a:srgbClr val="FFF8EB"/>
            </a:solidFill>
            <a:ln w="25400" cap="flat" cmpd="sng" algn="ctr">
              <a:solidFill>
                <a:srgbClr val="00325E"/>
              </a:solidFill>
              <a:prstDash val="solid"/>
            </a:ln>
            <a:effectLst/>
          </p:spPr>
          <p:txBody>
            <a:bodyPr lIns="0" tIns="0" rIns="0" bIns="0" rtlCol="0" anchor="ctr"/>
            <a:lstStyle/>
            <a:p>
              <a:pPr algn="ctr">
                <a:defRPr/>
              </a:pPr>
              <a:r>
                <a:rPr lang="en-US" sz="2000" dirty="0">
                  <a:solidFill>
                    <a:srgbClr val="00325E"/>
                  </a:solidFill>
                  <a:latin typeface="Arial" panose="020B0604020202020204" pitchFamily="34" charset="0"/>
                  <a:cs typeface="Arial" panose="020B0604020202020204" pitchFamily="34" charset="0"/>
                </a:rPr>
                <a:t>What additional data, information, and context is necessary to make decisions about supporting a student?</a:t>
              </a:r>
              <a:endParaRPr lang="en-US" sz="2000" kern="0" dirty="0">
                <a:solidFill>
                  <a:srgbClr val="00325E"/>
                </a:solidFill>
                <a:latin typeface="Arial" panose="020B0604020202020204" pitchFamily="34" charset="0"/>
                <a:cs typeface="Arial" panose="020B0604020202020204" pitchFamily="34" charset="0"/>
                <a:sym typeface="Arial"/>
              </a:endParaRPr>
            </a:p>
          </p:txBody>
        </p:sp>
        <p:grpSp>
          <p:nvGrpSpPr>
            <p:cNvPr id="11" name="Group 10">
              <a:extLst>
                <a:ext uri="{FF2B5EF4-FFF2-40B4-BE49-F238E27FC236}">
                  <a16:creationId xmlns:a16="http://schemas.microsoft.com/office/drawing/2014/main" id="{732490DF-817B-409B-C8F5-A3CF382CA61F}"/>
                </a:ext>
                <a:ext uri="{C183D7F6-B498-43B3-948B-1728B52AA6E4}">
                  <adec:decorative xmlns:adec="http://schemas.microsoft.com/office/drawing/2017/decorative" val="1"/>
                </a:ext>
              </a:extLst>
            </p:cNvPr>
            <p:cNvGrpSpPr/>
            <p:nvPr/>
          </p:nvGrpSpPr>
          <p:grpSpPr>
            <a:xfrm>
              <a:off x="498659" y="1663886"/>
              <a:ext cx="3207404" cy="4598610"/>
              <a:chOff x="498659" y="1663886"/>
              <a:chExt cx="3207404" cy="4598610"/>
            </a:xfrm>
          </p:grpSpPr>
          <p:sp>
            <p:nvSpPr>
              <p:cNvPr id="12" name="Oval 11">
                <a:extLst>
                  <a:ext uri="{FF2B5EF4-FFF2-40B4-BE49-F238E27FC236}">
                    <a16:creationId xmlns:a16="http://schemas.microsoft.com/office/drawing/2014/main" id="{A684D5F5-C080-6149-E4CB-5D8386DCC36D}"/>
                  </a:ext>
                </a:extLst>
              </p:cNvPr>
              <p:cNvSpPr/>
              <p:nvPr/>
            </p:nvSpPr>
            <p:spPr>
              <a:xfrm>
                <a:off x="498659" y="1663886"/>
                <a:ext cx="3207404" cy="2691105"/>
              </a:xfrm>
              <a:prstGeom prst="ellipse">
                <a:avLst/>
              </a:prstGeom>
              <a:solidFill>
                <a:srgbClr val="FFF8EB"/>
              </a:solidFill>
              <a:ln w="25400" cap="flat" cmpd="sng" algn="ctr">
                <a:solidFill>
                  <a:srgbClr val="00325E"/>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325E"/>
                    </a:solidFill>
                    <a:effectLst/>
                    <a:uLnTx/>
                    <a:uFillTx/>
                    <a:latin typeface="Arial" panose="020B0604020202020204" pitchFamily="34" charset="0"/>
                    <a:cs typeface="Arial" panose="020B0604020202020204" pitchFamily="34" charset="0"/>
                  </a:rPr>
                  <a:t>What are the individual competency results for a specific stud</a:t>
                </a:r>
                <a:r>
                  <a:rPr lang="en-US" sz="2000" kern="0" dirty="0" err="1">
                    <a:solidFill>
                      <a:srgbClr val="00325E"/>
                    </a:solidFill>
                    <a:latin typeface="Arial" panose="020B0604020202020204" pitchFamily="34" charset="0"/>
                    <a:cs typeface="Arial" panose="020B0604020202020204" pitchFamily="34" charset="0"/>
                  </a:rPr>
                  <a:t>ent</a:t>
                </a:r>
                <a:r>
                  <a:rPr lang="en-US" sz="2000" kern="0" dirty="0">
                    <a:solidFill>
                      <a:srgbClr val="00325E"/>
                    </a:solidFill>
                    <a:latin typeface="Arial" panose="020B0604020202020204" pitchFamily="34" charset="0"/>
                    <a:cs typeface="Arial" panose="020B0604020202020204" pitchFamily="34" charset="0"/>
                  </a:rPr>
                  <a:t>?</a:t>
                </a:r>
                <a:endParaRPr kumimoji="0" lang="en-US" sz="2000" b="0" i="0" u="none" strike="noStrike" kern="0" cap="none" spc="0" normalizeH="0" baseline="0" noProof="0" dirty="0">
                  <a:ln>
                    <a:noFill/>
                  </a:ln>
                  <a:solidFill>
                    <a:srgbClr val="00325E"/>
                  </a:solidFill>
                  <a:effectLst/>
                  <a:uLnTx/>
                  <a:uFillTx/>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7FD0F4AE-C8BC-94B4-32E5-EA5E3BA7AB30}"/>
                  </a:ext>
                </a:extLst>
              </p:cNvPr>
              <p:cNvCxnSpPr>
                <a:cxnSpLocks/>
                <a:stCxn id="12" idx="4"/>
              </p:cNvCxnSpPr>
              <p:nvPr/>
            </p:nvCxnSpPr>
            <p:spPr>
              <a:xfrm>
                <a:off x="2102361" y="4354991"/>
                <a:ext cx="0" cy="5679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FA52109-AF50-3187-DECE-3797D6082F23}"/>
                  </a:ext>
                </a:extLst>
              </p:cNvPr>
              <p:cNvSpPr/>
              <p:nvPr/>
            </p:nvSpPr>
            <p:spPr>
              <a:xfrm>
                <a:off x="916340" y="4922916"/>
                <a:ext cx="2510115" cy="1339580"/>
              </a:xfrm>
              <a:prstGeom prst="rect">
                <a:avLst/>
              </a:prstGeom>
              <a:solidFill>
                <a:srgbClr val="FFF8EB"/>
              </a:solidFill>
              <a:ln>
                <a:solidFill>
                  <a:srgbClr val="0032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Review:</a:t>
                </a:r>
              </a:p>
              <a:p>
                <a:pPr algn="ctr"/>
                <a:r>
                  <a:rPr lang="en-US" sz="2400" dirty="0">
                    <a:solidFill>
                      <a:srgbClr val="002060"/>
                    </a:solidFill>
                  </a:rPr>
                  <a:t>Descriptive range</a:t>
                </a:r>
              </a:p>
              <a:p>
                <a:pPr algn="ctr"/>
                <a:r>
                  <a:rPr lang="en-US" sz="2400" dirty="0">
                    <a:solidFill>
                      <a:srgbClr val="002060"/>
                    </a:solidFill>
                  </a:rPr>
                  <a:t>T-score</a:t>
                </a:r>
                <a:r>
                  <a:rPr lang="en-US" sz="2400" dirty="0"/>
                  <a:t> </a:t>
                </a:r>
              </a:p>
            </p:txBody>
          </p:sp>
        </p:grpSp>
        <p:grpSp>
          <p:nvGrpSpPr>
            <p:cNvPr id="15" name="Group 14">
              <a:extLst>
                <a:ext uri="{FF2B5EF4-FFF2-40B4-BE49-F238E27FC236}">
                  <a16:creationId xmlns:a16="http://schemas.microsoft.com/office/drawing/2014/main" id="{84857E52-DD17-E970-8C73-31D273132AA0}"/>
                </a:ext>
                <a:ext uri="{C183D7F6-B498-43B3-948B-1728B52AA6E4}">
                  <adec:decorative xmlns:adec="http://schemas.microsoft.com/office/drawing/2017/decorative" val="1"/>
                </a:ext>
              </a:extLst>
            </p:cNvPr>
            <p:cNvGrpSpPr/>
            <p:nvPr/>
          </p:nvGrpSpPr>
          <p:grpSpPr>
            <a:xfrm>
              <a:off x="4395577" y="1663886"/>
              <a:ext cx="3207404" cy="4615854"/>
              <a:chOff x="4294065" y="1641511"/>
              <a:chExt cx="3207404" cy="4615854"/>
            </a:xfrm>
          </p:grpSpPr>
          <p:cxnSp>
            <p:nvCxnSpPr>
              <p:cNvPr id="17" name="Straight Connector 16">
                <a:extLst>
                  <a:ext uri="{FF2B5EF4-FFF2-40B4-BE49-F238E27FC236}">
                    <a16:creationId xmlns:a16="http://schemas.microsoft.com/office/drawing/2014/main" id="{3DFF33D6-5A0F-A285-8249-5B79EEA47989}"/>
                  </a:ext>
                </a:extLst>
              </p:cNvPr>
              <p:cNvCxnSpPr>
                <a:cxnSpLocks/>
              </p:cNvCxnSpPr>
              <p:nvPr/>
            </p:nvCxnSpPr>
            <p:spPr>
              <a:xfrm flipH="1">
                <a:off x="5936571" y="4349860"/>
                <a:ext cx="1" cy="550681"/>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F6F59C8-DFDB-E824-040C-61780BF5772F}"/>
                  </a:ext>
                </a:extLst>
              </p:cNvPr>
              <p:cNvSpPr/>
              <p:nvPr/>
            </p:nvSpPr>
            <p:spPr>
              <a:xfrm>
                <a:off x="4681513" y="4905672"/>
                <a:ext cx="2510115" cy="1351693"/>
              </a:xfrm>
              <a:prstGeom prst="rect">
                <a:avLst/>
              </a:prstGeom>
              <a:solidFill>
                <a:srgbClr val="FFF8EB"/>
              </a:solidFill>
              <a:ln>
                <a:solidFill>
                  <a:srgbClr val="0032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Start with Strengths:</a:t>
                </a:r>
              </a:p>
              <a:p>
                <a:pPr algn="ctr"/>
                <a:r>
                  <a:rPr lang="en-US" sz="2200" dirty="0">
                    <a:solidFill>
                      <a:srgbClr val="002060"/>
                    </a:solidFill>
                  </a:rPr>
                  <a:t>Build on these skills</a:t>
                </a:r>
                <a:endParaRPr lang="en-US" sz="2200" dirty="0"/>
              </a:p>
            </p:txBody>
          </p:sp>
          <p:sp>
            <p:nvSpPr>
              <p:cNvPr id="16" name="Oval 15">
                <a:extLst>
                  <a:ext uri="{FF2B5EF4-FFF2-40B4-BE49-F238E27FC236}">
                    <a16:creationId xmlns:a16="http://schemas.microsoft.com/office/drawing/2014/main" id="{4C465709-4C7E-D27E-6BF0-3E94105C7AB1}"/>
                  </a:ext>
                </a:extLst>
              </p:cNvPr>
              <p:cNvSpPr/>
              <p:nvPr/>
            </p:nvSpPr>
            <p:spPr>
              <a:xfrm>
                <a:off x="4294065" y="1641511"/>
                <a:ext cx="3207404" cy="2868055"/>
              </a:xfrm>
              <a:prstGeom prst="ellipse">
                <a:avLst/>
              </a:prstGeom>
              <a:solidFill>
                <a:srgbClr val="FFF8EB"/>
              </a:solidFill>
              <a:ln w="25400" cap="flat" cmpd="sng" algn="ctr">
                <a:solidFill>
                  <a:srgbClr val="00325E"/>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325E"/>
                    </a:solidFill>
                    <a:effectLst/>
                    <a:uLnTx/>
                    <a:uFillTx/>
                    <a:latin typeface="Arial" panose="020B0604020202020204" pitchFamily="34" charset="0"/>
                    <a:cs typeface="Arial" panose="020B0604020202020204" pitchFamily="34" charset="0"/>
                  </a:rPr>
                  <a:t>Which competency area(s) can be targeted skills instruction?</a:t>
                </a:r>
              </a:p>
            </p:txBody>
          </p:sp>
        </p:grpSp>
        <p:sp>
          <p:nvSpPr>
            <p:cNvPr id="19" name="Rectangle 18">
              <a:extLst>
                <a:ext uri="{FF2B5EF4-FFF2-40B4-BE49-F238E27FC236}">
                  <a16:creationId xmlns:a16="http://schemas.microsoft.com/office/drawing/2014/main" id="{E8D55346-8496-BE30-2C2C-D21E79106B2E}"/>
                </a:ext>
              </a:extLst>
            </p:cNvPr>
            <p:cNvSpPr/>
            <p:nvPr/>
          </p:nvSpPr>
          <p:spPr>
            <a:xfrm>
              <a:off x="8765547" y="4928047"/>
              <a:ext cx="2510115" cy="1351693"/>
            </a:xfrm>
            <a:prstGeom prst="rect">
              <a:avLst/>
            </a:prstGeom>
            <a:solidFill>
              <a:srgbClr val="FFF8EB"/>
            </a:solidFill>
            <a:ln>
              <a:solidFill>
                <a:srgbClr val="0032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Integrate:</a:t>
              </a:r>
            </a:p>
            <a:p>
              <a:pPr algn="ctr"/>
              <a:r>
                <a:rPr lang="en-US" sz="2200" dirty="0">
                  <a:solidFill>
                    <a:srgbClr val="002060"/>
                  </a:solidFill>
                </a:rPr>
                <a:t>DESSA data into existing systems of student support</a:t>
              </a:r>
              <a:endParaRPr lang="en-US" sz="2200" dirty="0"/>
            </a:p>
          </p:txBody>
        </p:sp>
        <p:cxnSp>
          <p:nvCxnSpPr>
            <p:cNvPr id="20" name="Straight Connector 19">
              <a:extLst>
                <a:ext uri="{FF2B5EF4-FFF2-40B4-BE49-F238E27FC236}">
                  <a16:creationId xmlns:a16="http://schemas.microsoft.com/office/drawing/2014/main" id="{7A1533A0-8963-529A-6EB2-98DA21EFF6F4}"/>
                </a:ext>
              </a:extLst>
            </p:cNvPr>
            <p:cNvCxnSpPr>
              <a:cxnSpLocks/>
            </p:cNvCxnSpPr>
            <p:nvPr/>
          </p:nvCxnSpPr>
          <p:spPr>
            <a:xfrm flipH="1">
              <a:off x="10020605" y="4372235"/>
              <a:ext cx="1" cy="55068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0181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694F-3F1B-4F97-CEF2-78B6B098939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1D15DD2-83D3-DBDF-63F2-B10EB0397E23}"/>
              </a:ext>
            </a:extLst>
          </p:cNvPr>
          <p:cNvSpPr/>
          <p:nvPr/>
        </p:nvSpPr>
        <p:spPr>
          <a:xfrm>
            <a:off x="0" y="0"/>
            <a:ext cx="12192000" cy="1433451"/>
          </a:xfrm>
          <a:prstGeom prst="rect">
            <a:avLst/>
          </a:prstGeom>
          <a:solidFill>
            <a:srgbClr val="00325E"/>
          </a:solidFill>
          <a:ln>
            <a:solidFill>
              <a:srgbClr val="0032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60449-FF04-A402-5F3A-568041E6ADF2}"/>
              </a:ext>
            </a:extLst>
          </p:cNvPr>
          <p:cNvSpPr>
            <a:spLocks noGrp="1"/>
          </p:cNvSpPr>
          <p:nvPr>
            <p:ph type="title"/>
          </p:nvPr>
        </p:nvSpPr>
        <p:spPr/>
        <p:txBody>
          <a:bodyPr>
            <a:normAutofit/>
          </a:bodyPr>
          <a:lstStyle/>
          <a:p>
            <a:r>
              <a:rPr lang="en-US" b="1" dirty="0">
                <a:solidFill>
                  <a:schemeClr val="bg1"/>
                </a:solidFill>
              </a:rPr>
              <a:t>Locating an Individual Student</a:t>
            </a:r>
          </a:p>
        </p:txBody>
      </p:sp>
      <p:sp>
        <p:nvSpPr>
          <p:cNvPr id="5" name="Slide Number Placeholder 4">
            <a:extLst>
              <a:ext uri="{FF2B5EF4-FFF2-40B4-BE49-F238E27FC236}">
                <a16:creationId xmlns:a16="http://schemas.microsoft.com/office/drawing/2014/main" id="{8F55BB65-12B6-A0D5-ED7A-FE52CCA615F2}"/>
              </a:ext>
            </a:extLst>
          </p:cNvPr>
          <p:cNvSpPr>
            <a:spLocks noGrp="1"/>
          </p:cNvSpPr>
          <p:nvPr>
            <p:ph type="sldNum" sz="quarter" idx="12"/>
          </p:nvPr>
        </p:nvSpPr>
        <p:spPr/>
        <p:txBody>
          <a:bodyPr/>
          <a:lstStyle/>
          <a:p>
            <a:fld id="{CDE4F56C-B10B-4C3B-92EE-68C194A72F7D}" type="slidenum">
              <a:rPr lang="en-US" smtClean="0"/>
              <a:t>38</a:t>
            </a:fld>
            <a:endParaRPr lang="en-US"/>
          </a:p>
        </p:txBody>
      </p:sp>
      <p:sp>
        <p:nvSpPr>
          <p:cNvPr id="6" name="Content Placeholder 5">
            <a:extLst>
              <a:ext uri="{FF2B5EF4-FFF2-40B4-BE49-F238E27FC236}">
                <a16:creationId xmlns:a16="http://schemas.microsoft.com/office/drawing/2014/main" id="{846AD5A8-EBBD-0979-2A99-FA4D309B7926}"/>
              </a:ext>
            </a:extLst>
          </p:cNvPr>
          <p:cNvSpPr>
            <a:spLocks noGrp="1"/>
          </p:cNvSpPr>
          <p:nvPr>
            <p:ph idx="13"/>
          </p:nvPr>
        </p:nvSpPr>
        <p:spPr>
          <a:xfrm>
            <a:off x="692314" y="1867149"/>
            <a:ext cx="5043868" cy="4077567"/>
          </a:xfrm>
        </p:spPr>
        <p:txBody>
          <a:bodyPr>
            <a:normAutofit/>
          </a:bodyPr>
          <a:lstStyle/>
          <a:p>
            <a:r>
              <a:rPr lang="en-US" sz="3200" dirty="0"/>
              <a:t>Use the search bar and enter the student’s First or Last name, or student ID number.</a:t>
            </a:r>
          </a:p>
        </p:txBody>
      </p:sp>
      <p:sp>
        <p:nvSpPr>
          <p:cNvPr id="9" name="Rectangle 8">
            <a:extLst>
              <a:ext uri="{FF2B5EF4-FFF2-40B4-BE49-F238E27FC236}">
                <a16:creationId xmlns:a16="http://schemas.microsoft.com/office/drawing/2014/main" id="{1CF15429-2553-2121-C06D-BCF801763499}"/>
              </a:ext>
            </a:extLst>
          </p:cNvPr>
          <p:cNvSpPr/>
          <p:nvPr/>
        </p:nvSpPr>
        <p:spPr>
          <a:xfrm>
            <a:off x="9680713" y="5785691"/>
            <a:ext cx="2164424" cy="67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descr="A screenshot of the search bar feature from the DESSA System.">
            <a:extLst>
              <a:ext uri="{FF2B5EF4-FFF2-40B4-BE49-F238E27FC236}">
                <a16:creationId xmlns:a16="http://schemas.microsoft.com/office/drawing/2014/main" id="{C9936CDC-26FA-279E-E316-81BD2D0447DF}"/>
              </a:ext>
            </a:extLst>
          </p:cNvPr>
          <p:cNvGrpSpPr/>
          <p:nvPr/>
        </p:nvGrpSpPr>
        <p:grpSpPr>
          <a:xfrm>
            <a:off x="5642041" y="1325781"/>
            <a:ext cx="6372221" cy="5107861"/>
            <a:chOff x="5642041" y="1325781"/>
            <a:chExt cx="6372221" cy="5107861"/>
          </a:xfrm>
        </p:grpSpPr>
        <p:grpSp>
          <p:nvGrpSpPr>
            <p:cNvPr id="15" name="Group 14">
              <a:extLst>
                <a:ext uri="{FF2B5EF4-FFF2-40B4-BE49-F238E27FC236}">
                  <a16:creationId xmlns:a16="http://schemas.microsoft.com/office/drawing/2014/main" id="{3A105642-95BE-4004-1A5B-E01013E68AF8}"/>
                </a:ext>
              </a:extLst>
            </p:cNvPr>
            <p:cNvGrpSpPr/>
            <p:nvPr/>
          </p:nvGrpSpPr>
          <p:grpSpPr>
            <a:xfrm>
              <a:off x="5736179" y="1325781"/>
              <a:ext cx="6200266" cy="5107860"/>
              <a:chOff x="5736179" y="1325781"/>
              <a:chExt cx="6200266" cy="5107860"/>
            </a:xfrm>
          </p:grpSpPr>
          <p:pic>
            <p:nvPicPr>
              <p:cNvPr id="11" name="Picture 10">
                <a:extLst>
                  <a:ext uri="{FF2B5EF4-FFF2-40B4-BE49-F238E27FC236}">
                    <a16:creationId xmlns:a16="http://schemas.microsoft.com/office/drawing/2014/main" id="{40BF2827-7B80-62BD-0948-5E4549D43FB8}"/>
                  </a:ext>
                </a:extLst>
              </p:cNvPr>
              <p:cNvPicPr>
                <a:picLocks noChangeAspect="1"/>
              </p:cNvPicPr>
              <p:nvPr/>
            </p:nvPicPr>
            <p:blipFill>
              <a:blip r:embed="rId3"/>
              <a:stretch>
                <a:fillRect/>
              </a:stretch>
            </p:blipFill>
            <p:spPr>
              <a:xfrm>
                <a:off x="5736182" y="1325781"/>
                <a:ext cx="6200260" cy="4873186"/>
              </a:xfrm>
              <a:prstGeom prst="rect">
                <a:avLst/>
              </a:prstGeom>
            </p:spPr>
          </p:pic>
          <p:sp>
            <p:nvSpPr>
              <p:cNvPr id="12" name="Rectangle 11">
                <a:extLst>
                  <a:ext uri="{FF2B5EF4-FFF2-40B4-BE49-F238E27FC236}">
                    <a16:creationId xmlns:a16="http://schemas.microsoft.com/office/drawing/2014/main" id="{A5CE7B90-BC06-50CC-7608-AC2A4870EA3A}"/>
                  </a:ext>
                </a:extLst>
              </p:cNvPr>
              <p:cNvSpPr/>
              <p:nvPr/>
            </p:nvSpPr>
            <p:spPr>
              <a:xfrm rot="16200000">
                <a:off x="9491325" y="3753846"/>
                <a:ext cx="3852179" cy="1038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CC3E56-B43D-3A2F-ACBD-463767E2DE3C}"/>
                  </a:ext>
                </a:extLst>
              </p:cNvPr>
              <p:cNvSpPr/>
              <p:nvPr/>
            </p:nvSpPr>
            <p:spPr>
              <a:xfrm rot="16200000">
                <a:off x="3990000" y="4147731"/>
                <a:ext cx="3852179" cy="3598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ADC449-F75C-94BA-AE7F-E542625FEEFD}"/>
                  </a:ext>
                </a:extLst>
              </p:cNvPr>
              <p:cNvSpPr/>
              <p:nvPr/>
            </p:nvSpPr>
            <p:spPr>
              <a:xfrm rot="10800000">
                <a:off x="5962266" y="6068515"/>
                <a:ext cx="5295935" cy="365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60A2B94E-8633-8DFC-6DF4-5EC772D4DBDC}"/>
                </a:ext>
              </a:extLst>
            </p:cNvPr>
            <p:cNvSpPr/>
            <p:nvPr/>
          </p:nvSpPr>
          <p:spPr>
            <a:xfrm>
              <a:off x="5642041" y="1325781"/>
              <a:ext cx="6372221" cy="5107861"/>
            </a:xfrm>
            <a:prstGeom prst="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8A9F5E0-E48E-3555-45A3-2AA313391217}"/>
                </a:ext>
              </a:extLst>
            </p:cNvPr>
            <p:cNvSpPr/>
            <p:nvPr/>
          </p:nvSpPr>
          <p:spPr>
            <a:xfrm>
              <a:off x="6096001" y="2171690"/>
              <a:ext cx="3437106" cy="532600"/>
            </a:xfrm>
            <a:prstGeom prst="roundRect">
              <a:avLst/>
            </a:prstGeom>
            <a:solidFill>
              <a:schemeClr val="bg1">
                <a:lumMod val="85000"/>
                <a:alpha val="41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ursor with solid fill">
              <a:extLst>
                <a:ext uri="{FF2B5EF4-FFF2-40B4-BE49-F238E27FC236}">
                  <a16:creationId xmlns:a16="http://schemas.microsoft.com/office/drawing/2014/main" id="{49170584-0282-6A92-9CE9-43D548A5EC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1077" y="2386971"/>
              <a:ext cx="532600" cy="532600"/>
            </a:xfrm>
            <a:prstGeom prst="rect">
              <a:avLst/>
            </a:prstGeom>
          </p:spPr>
        </p:pic>
      </p:grpSp>
      <p:grpSp>
        <p:nvGrpSpPr>
          <p:cNvPr id="4" name="Group 3">
            <a:extLst>
              <a:ext uri="{FF2B5EF4-FFF2-40B4-BE49-F238E27FC236}">
                <a16:creationId xmlns:a16="http://schemas.microsoft.com/office/drawing/2014/main" id="{E943BE6D-AFB8-C317-156A-F6689AF6E6D1}"/>
              </a:ext>
            </a:extLst>
          </p:cNvPr>
          <p:cNvGrpSpPr/>
          <p:nvPr/>
        </p:nvGrpSpPr>
        <p:grpSpPr>
          <a:xfrm>
            <a:off x="6655148" y="129923"/>
            <a:ext cx="4831000" cy="1038475"/>
            <a:chOff x="7858964" y="394536"/>
            <a:chExt cx="3975677" cy="999457"/>
          </a:xfrm>
        </p:grpSpPr>
        <p:pic>
          <p:nvPicPr>
            <p:cNvPr id="7" name="Picture 6" descr="A pyramid of different colors&#10;&#10;Description automatically generated with medium confidence">
              <a:extLst>
                <a:ext uri="{FF2B5EF4-FFF2-40B4-BE49-F238E27FC236}">
                  <a16:creationId xmlns:a16="http://schemas.microsoft.com/office/drawing/2014/main" id="{CC88E2FD-623A-A9CC-097F-5C22E0742584}"/>
                </a:ext>
              </a:extLst>
            </p:cNvPr>
            <p:cNvPicPr>
              <a:picLocks noChangeAspect="1"/>
            </p:cNvPicPr>
            <p:nvPr/>
          </p:nvPicPr>
          <p:blipFill>
            <a:blip r:embed="rId6"/>
            <a:stretch>
              <a:fillRect/>
            </a:stretch>
          </p:blipFill>
          <p:spPr>
            <a:xfrm>
              <a:off x="9276988" y="394536"/>
              <a:ext cx="1139630" cy="999457"/>
            </a:xfrm>
            <a:prstGeom prst="rect">
              <a:avLst/>
            </a:prstGeom>
          </p:spPr>
        </p:pic>
        <p:sp>
          <p:nvSpPr>
            <p:cNvPr id="8" name="foundational prac">
              <a:extLst>
                <a:ext uri="{FF2B5EF4-FFF2-40B4-BE49-F238E27FC236}">
                  <a16:creationId xmlns:a16="http://schemas.microsoft.com/office/drawing/2014/main" id="{65C5C09B-0FD1-F809-3B69-128241950503}"/>
                </a:ext>
              </a:extLst>
            </p:cNvPr>
            <p:cNvSpPr txBox="1"/>
            <p:nvPr/>
          </p:nvSpPr>
          <p:spPr>
            <a:xfrm>
              <a:off x="7858964" y="577340"/>
              <a:ext cx="3975677" cy="189757"/>
            </a:xfrm>
            <a:prstGeom prst="rect">
              <a:avLst/>
            </a:prstGeom>
            <a:noFill/>
          </p:spPr>
          <p:txBody>
            <a:bodyPr wrap="square" lIns="91440" tIns="45720" rIns="91440" bIns="45720" rtlCol="0" anchor="t">
              <a:spAutoFit/>
            </a:bodyPr>
            <a:lstStyle/>
            <a:p>
              <a:pPr algn="ctr">
                <a:defRPr/>
              </a:pPr>
              <a:r>
                <a:rPr lang="en-US" sz="1400" b="1" kern="0" dirty="0">
                  <a:solidFill>
                    <a:srgbClr val="FFFFFF"/>
                  </a:solidFill>
                  <a:cs typeface="Arial"/>
                  <a:sym typeface="Arial"/>
                </a:rPr>
                <a:t>Tier 3</a:t>
              </a:r>
            </a:p>
          </p:txBody>
        </p:sp>
      </p:grpSp>
    </p:spTree>
    <p:extLst>
      <p:ext uri="{BB962C8B-B14F-4D97-AF65-F5344CB8AC3E}">
        <p14:creationId xmlns:p14="http://schemas.microsoft.com/office/powerpoint/2010/main" val="4085270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DE185-1AE6-996E-E5DA-EEA642481429}"/>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30020484-AD5A-AD13-78A2-07A35D02DEB4}"/>
              </a:ext>
            </a:extLst>
          </p:cNvPr>
          <p:cNvPicPr>
            <a:picLocks noChangeAspect="1"/>
          </p:cNvPicPr>
          <p:nvPr/>
        </p:nvPicPr>
        <p:blipFill>
          <a:blip r:embed="rId3"/>
          <a:stretch>
            <a:fillRect/>
          </a:stretch>
        </p:blipFill>
        <p:spPr>
          <a:xfrm>
            <a:off x="1477482" y="2939874"/>
            <a:ext cx="9817605" cy="3416476"/>
          </a:xfrm>
          <a:prstGeom prst="rect">
            <a:avLst/>
          </a:prstGeom>
          <a:ln w="15875">
            <a:solidFill>
              <a:srgbClr val="FF612F"/>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CD2F89E-8841-1BFF-54F6-BB104F34A2EE}"/>
              </a:ext>
            </a:extLst>
          </p:cNvPr>
          <p:cNvPicPr>
            <a:picLocks noChangeAspect="1"/>
          </p:cNvPicPr>
          <p:nvPr/>
        </p:nvPicPr>
        <p:blipFill>
          <a:blip r:embed="rId4"/>
          <a:stretch>
            <a:fillRect/>
          </a:stretch>
        </p:blipFill>
        <p:spPr>
          <a:xfrm>
            <a:off x="1442555" y="567344"/>
            <a:ext cx="9887458" cy="2082907"/>
          </a:xfrm>
          <a:prstGeom prst="rect">
            <a:avLst/>
          </a:prstGeom>
          <a:ln w="15875">
            <a:solidFill>
              <a:srgbClr val="FF612F"/>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0044DC02-31F2-A22C-EBD7-97D46E9A798B}"/>
              </a:ext>
            </a:extLst>
          </p:cNvPr>
          <p:cNvSpPr>
            <a:spLocks noGrp="1"/>
          </p:cNvSpPr>
          <p:nvPr>
            <p:ph type="title"/>
          </p:nvPr>
        </p:nvSpPr>
        <p:spPr>
          <a:xfrm>
            <a:off x="10136712" y="95616"/>
            <a:ext cx="1862783" cy="1155667"/>
          </a:xfrm>
          <a:solidFill>
            <a:schemeClr val="bg1"/>
          </a:solidFill>
          <a:ln w="28575">
            <a:solidFill>
              <a:srgbClr val="002060"/>
            </a:solidFill>
          </a:ln>
        </p:spPr>
        <p:txBody>
          <a:bodyPr>
            <a:noAutofit/>
          </a:bodyPr>
          <a:lstStyle/>
          <a:p>
            <a:pPr algn="ctr"/>
            <a:r>
              <a:rPr lang="en-US" sz="2400" b="1" dirty="0"/>
              <a:t>Individual </a:t>
            </a:r>
            <a:br>
              <a:rPr lang="en-US" sz="2400" b="1" dirty="0"/>
            </a:br>
            <a:r>
              <a:rPr lang="en-US" sz="2400" b="1" dirty="0"/>
              <a:t>Student </a:t>
            </a:r>
            <a:br>
              <a:rPr lang="en-US" sz="2400" b="1" dirty="0"/>
            </a:br>
            <a:r>
              <a:rPr lang="en-US" sz="2400" b="1" dirty="0"/>
              <a:t>Profile</a:t>
            </a:r>
          </a:p>
        </p:txBody>
      </p:sp>
      <p:cxnSp>
        <p:nvCxnSpPr>
          <p:cNvPr id="10" name="Straight Arrow Connector 9">
            <a:extLst>
              <a:ext uri="{FF2B5EF4-FFF2-40B4-BE49-F238E27FC236}">
                <a16:creationId xmlns:a16="http://schemas.microsoft.com/office/drawing/2014/main" id="{9192E36D-6419-FE35-080E-E7A6F34642A6}"/>
              </a:ext>
            </a:extLst>
          </p:cNvPr>
          <p:cNvCxnSpPr/>
          <p:nvPr/>
        </p:nvCxnSpPr>
        <p:spPr>
          <a:xfrm>
            <a:off x="449591" y="812148"/>
            <a:ext cx="899179"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107BE7-510A-4AE6-AF42-8C5D1A0DAED2}"/>
              </a:ext>
            </a:extLst>
          </p:cNvPr>
          <p:cNvCxnSpPr/>
          <p:nvPr/>
        </p:nvCxnSpPr>
        <p:spPr>
          <a:xfrm>
            <a:off x="4920110" y="1958499"/>
            <a:ext cx="899179"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42CDB05-0795-55BB-8315-ADA0B068A292}"/>
              </a:ext>
            </a:extLst>
          </p:cNvPr>
          <p:cNvCxnSpPr/>
          <p:nvPr/>
        </p:nvCxnSpPr>
        <p:spPr>
          <a:xfrm>
            <a:off x="449591" y="3156763"/>
            <a:ext cx="899179"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A8A2CEAA-7F7F-DA8A-ACA2-C96C342E2A06}"/>
              </a:ext>
            </a:extLst>
          </p:cNvPr>
          <p:cNvSpPr/>
          <p:nvPr/>
        </p:nvSpPr>
        <p:spPr>
          <a:xfrm>
            <a:off x="2008555" y="4548553"/>
            <a:ext cx="6877538" cy="679939"/>
          </a:xfrm>
          <a:prstGeom prst="roundRect">
            <a:avLst/>
          </a:prstGeom>
          <a:noFill/>
          <a:ln>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24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AD2CD-84A2-6902-A38E-BFA31FC55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8110C-178A-F9EE-1C80-AC34AE336E46}"/>
              </a:ext>
            </a:extLst>
          </p:cNvPr>
          <p:cNvSpPr>
            <a:spLocks noGrp="1"/>
          </p:cNvSpPr>
          <p:nvPr>
            <p:ph type="title"/>
          </p:nvPr>
        </p:nvSpPr>
        <p:spPr/>
        <p:txBody>
          <a:bodyPr/>
          <a:lstStyle/>
          <a:p>
            <a:r>
              <a:rPr lang="en-US" dirty="0">
                <a:latin typeface="Arial"/>
                <a:cs typeface="Arial"/>
              </a:rPr>
              <a:t>Opening Activity</a:t>
            </a:r>
            <a:endParaRPr lang="en-US" sz="2000" dirty="0"/>
          </a:p>
        </p:txBody>
      </p:sp>
      <p:sp>
        <p:nvSpPr>
          <p:cNvPr id="3" name="Text Placeholder 4">
            <a:extLst>
              <a:ext uri="{FF2B5EF4-FFF2-40B4-BE49-F238E27FC236}">
                <a16:creationId xmlns:a16="http://schemas.microsoft.com/office/drawing/2014/main" id="{F37206E5-6906-702C-A937-965DD5AC2A3C}"/>
              </a:ext>
            </a:extLst>
          </p:cNvPr>
          <p:cNvSpPr>
            <a:spLocks noGrp="1"/>
          </p:cNvSpPr>
          <p:nvPr>
            <p:ph type="body" sz="half" idx="2"/>
          </p:nvPr>
        </p:nvSpPr>
        <p:spPr>
          <a:xfrm>
            <a:off x="6339840" y="1968353"/>
            <a:ext cx="5168295" cy="4234088"/>
          </a:xfrm>
        </p:spPr>
        <p:txBody>
          <a:bodyPr vert="horz" lIns="91440" tIns="45720" rIns="91440" bIns="45720" rtlCol="0" anchor="ctr">
            <a:noAutofit/>
          </a:bodyPr>
          <a:lstStyle/>
          <a:p>
            <a:pPr algn="ctr" rtl="0" fontAlgn="base">
              <a:lnSpc>
                <a:spcPct val="150000"/>
              </a:lnSpc>
            </a:pPr>
            <a:r>
              <a:rPr lang="en-US" sz="2800" b="1" dirty="0">
                <a:solidFill>
                  <a:srgbClr val="00325E"/>
                </a:solidFill>
              </a:rPr>
              <a:t>Strengths-based approach: </a:t>
            </a:r>
          </a:p>
          <a:p>
            <a:pPr algn="ctr" rtl="0" fontAlgn="base">
              <a:lnSpc>
                <a:spcPct val="150000"/>
              </a:lnSpc>
            </a:pPr>
            <a:r>
              <a:rPr lang="en-US" sz="2800" b="1" dirty="0">
                <a:solidFill>
                  <a:srgbClr val="00325E"/>
                </a:solidFill>
              </a:rPr>
              <a:t>How would you describe the first DESSA rating window in one word or phrase?</a:t>
            </a:r>
            <a:endParaRPr lang="en-US" sz="2800" b="1" i="0" dirty="0">
              <a:solidFill>
                <a:srgbClr val="00325E"/>
              </a:solidFill>
              <a:effectLst/>
            </a:endParaRPr>
          </a:p>
          <a:p>
            <a:pPr algn="ctr" rtl="0" fontAlgn="base">
              <a:lnSpc>
                <a:spcPct val="150000"/>
              </a:lnSpc>
            </a:pPr>
            <a:endParaRPr lang="en-US" sz="2800" b="1" i="0" dirty="0">
              <a:solidFill>
                <a:srgbClr val="00325E"/>
              </a:solidFill>
              <a:effectLst/>
            </a:endParaRPr>
          </a:p>
          <a:p>
            <a:pPr algn="l" rtl="0" fontAlgn="base">
              <a:lnSpc>
                <a:spcPct val="150000"/>
              </a:lnSpc>
            </a:pPr>
            <a:endParaRPr lang="en-US" sz="2000" b="0" i="0" dirty="0">
              <a:solidFill>
                <a:srgbClr val="00325E"/>
              </a:solidFill>
              <a:effectLst/>
            </a:endParaRPr>
          </a:p>
        </p:txBody>
      </p:sp>
      <p:sp>
        <p:nvSpPr>
          <p:cNvPr id="4" name="Title 1">
            <a:extLst>
              <a:ext uri="{FF2B5EF4-FFF2-40B4-BE49-F238E27FC236}">
                <a16:creationId xmlns:a16="http://schemas.microsoft.com/office/drawing/2014/main" id="{BC909D52-15AB-A955-5EA5-CB7EE811C3E6}"/>
              </a:ext>
            </a:extLst>
          </p:cNvPr>
          <p:cNvSpPr txBox="1">
            <a:spLocks/>
          </p:cNvSpPr>
          <p:nvPr/>
        </p:nvSpPr>
        <p:spPr>
          <a:xfrm>
            <a:off x="831850" y="2409188"/>
            <a:ext cx="4336498"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kern="1200">
                <a:solidFill>
                  <a:srgbClr val="00325E"/>
                </a:solidFill>
                <a:latin typeface="Arial" panose="020B0604020202020204" pitchFamily="34" charset="0"/>
                <a:ea typeface="+mj-ea"/>
                <a:cs typeface="Arial" panose="020B0604020202020204" pitchFamily="34" charset="0"/>
              </a:defRPr>
            </a:lvl1pPr>
          </a:lstStyle>
          <a:p>
            <a:endParaRPr lang="en-US" sz="1200" dirty="0"/>
          </a:p>
        </p:txBody>
      </p:sp>
    </p:spTree>
    <p:extLst>
      <p:ext uri="{BB962C8B-B14F-4D97-AF65-F5344CB8AC3E}">
        <p14:creationId xmlns:p14="http://schemas.microsoft.com/office/powerpoint/2010/main" val="124676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732A1-A72A-3C78-78F1-8804BF9CDB7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3245782-A54D-4543-24F8-D0F7A3B988DD}"/>
              </a:ext>
            </a:extLst>
          </p:cNvPr>
          <p:cNvPicPr>
            <a:picLocks noChangeAspect="1"/>
          </p:cNvPicPr>
          <p:nvPr/>
        </p:nvPicPr>
        <p:blipFill>
          <a:blip r:embed="rId3"/>
          <a:stretch>
            <a:fillRect/>
          </a:stretch>
        </p:blipFill>
        <p:spPr>
          <a:xfrm>
            <a:off x="837770" y="513832"/>
            <a:ext cx="10881795" cy="3796632"/>
          </a:xfrm>
          <a:prstGeom prst="rect">
            <a:avLst/>
          </a:prstGeom>
          <a:ln w="15875">
            <a:solidFill>
              <a:schemeClr val="accent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A9E17C3F-5EC7-653F-6C6B-345A9F095FF0}"/>
              </a:ext>
            </a:extLst>
          </p:cNvPr>
          <p:cNvSpPr/>
          <p:nvPr/>
        </p:nvSpPr>
        <p:spPr>
          <a:xfrm>
            <a:off x="9182572" y="5824525"/>
            <a:ext cx="2164424" cy="67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884B2CD-F3A6-C548-87BE-0A59BF87A433}"/>
              </a:ext>
            </a:extLst>
          </p:cNvPr>
          <p:cNvCxnSpPr>
            <a:cxnSpLocks/>
          </p:cNvCxnSpPr>
          <p:nvPr/>
        </p:nvCxnSpPr>
        <p:spPr>
          <a:xfrm>
            <a:off x="211016" y="795235"/>
            <a:ext cx="664717"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E6DAE5D-0B3F-8064-D254-AFF35894F672}"/>
              </a:ext>
            </a:extLst>
          </p:cNvPr>
          <p:cNvSpPr>
            <a:spLocks noGrp="1"/>
          </p:cNvSpPr>
          <p:nvPr>
            <p:ph type="title"/>
          </p:nvPr>
        </p:nvSpPr>
        <p:spPr>
          <a:xfrm>
            <a:off x="10029372" y="67615"/>
            <a:ext cx="1815766" cy="1041518"/>
          </a:xfrm>
          <a:solidFill>
            <a:schemeClr val="bg1"/>
          </a:solidFill>
          <a:ln w="28575">
            <a:solidFill>
              <a:srgbClr val="002060"/>
            </a:solidFill>
          </a:ln>
        </p:spPr>
        <p:txBody>
          <a:bodyPr>
            <a:noAutofit/>
          </a:bodyPr>
          <a:lstStyle/>
          <a:p>
            <a:pPr algn="ctr"/>
            <a:r>
              <a:rPr lang="en-US" sz="2400" b="1" dirty="0"/>
              <a:t>Individual </a:t>
            </a:r>
            <a:br>
              <a:rPr lang="en-US" sz="2400" b="1" dirty="0"/>
            </a:br>
            <a:r>
              <a:rPr lang="en-US" sz="2400" b="1" dirty="0"/>
              <a:t>Student </a:t>
            </a:r>
            <a:br>
              <a:rPr lang="en-US" sz="2400" b="1" dirty="0"/>
            </a:br>
            <a:r>
              <a:rPr lang="en-US" sz="2400" b="1" dirty="0"/>
              <a:t>Profile</a:t>
            </a:r>
          </a:p>
        </p:txBody>
      </p:sp>
      <p:cxnSp>
        <p:nvCxnSpPr>
          <p:cNvPr id="12" name="Straight Arrow Connector 11">
            <a:extLst>
              <a:ext uri="{FF2B5EF4-FFF2-40B4-BE49-F238E27FC236}">
                <a16:creationId xmlns:a16="http://schemas.microsoft.com/office/drawing/2014/main" id="{FB80D5A8-B361-1F2C-9EC8-23921DF32260}"/>
              </a:ext>
            </a:extLst>
          </p:cNvPr>
          <p:cNvCxnSpPr/>
          <p:nvPr/>
        </p:nvCxnSpPr>
        <p:spPr>
          <a:xfrm>
            <a:off x="981276" y="4582363"/>
            <a:ext cx="899179"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F1833F32-8902-4DCA-85C6-F0A7BA42B187}"/>
              </a:ext>
            </a:extLst>
          </p:cNvPr>
          <p:cNvSpPr/>
          <p:nvPr/>
        </p:nvSpPr>
        <p:spPr>
          <a:xfrm>
            <a:off x="8371390" y="6042227"/>
            <a:ext cx="730547" cy="240534"/>
          </a:xfrm>
          <a:prstGeom prst="roundRect">
            <a:avLst/>
          </a:prstGeom>
          <a:noFill/>
          <a:ln>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0C0ED70-0E74-C452-1FCC-8349D79EA2E5}"/>
              </a:ext>
            </a:extLst>
          </p:cNvPr>
          <p:cNvPicPr>
            <a:picLocks noChangeAspect="1"/>
          </p:cNvPicPr>
          <p:nvPr/>
        </p:nvPicPr>
        <p:blipFill>
          <a:blip r:embed="rId4"/>
          <a:srcRect b="13244"/>
          <a:stretch/>
        </p:blipFill>
        <p:spPr>
          <a:xfrm>
            <a:off x="2006028" y="4333910"/>
            <a:ext cx="8625843" cy="2430550"/>
          </a:xfrm>
          <a:prstGeom prst="rect">
            <a:avLst/>
          </a:prstGeom>
          <a:ln w="15875">
            <a:solidFill>
              <a:schemeClr val="accent1"/>
            </a:solidFill>
          </a:ln>
          <a:effectLst>
            <a:outerShdw blurRad="50800" dist="38100" dir="2700000" algn="tl" rotWithShape="0">
              <a:prstClr val="black">
                <a:alpha val="40000"/>
              </a:prstClr>
            </a:outerShdw>
          </a:effectLst>
        </p:spPr>
      </p:pic>
      <p:sp>
        <p:nvSpPr>
          <p:cNvPr id="13" name="Oval 12">
            <a:extLst>
              <a:ext uri="{FF2B5EF4-FFF2-40B4-BE49-F238E27FC236}">
                <a16:creationId xmlns:a16="http://schemas.microsoft.com/office/drawing/2014/main" id="{D3AB73CB-2920-B1F9-3025-FE9C66C32EFC}"/>
              </a:ext>
            </a:extLst>
          </p:cNvPr>
          <p:cNvSpPr/>
          <p:nvPr/>
        </p:nvSpPr>
        <p:spPr>
          <a:xfrm>
            <a:off x="10234245" y="6029765"/>
            <a:ext cx="391051" cy="371036"/>
          </a:xfrm>
          <a:prstGeom prst="ellipse">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58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9320E-E72E-11AA-F09C-C177877FC37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8CF714A-7CF8-40ED-DD3F-4460F3440E6E}"/>
              </a:ext>
            </a:extLst>
          </p:cNvPr>
          <p:cNvPicPr>
            <a:picLocks noChangeAspect="1"/>
          </p:cNvPicPr>
          <p:nvPr/>
        </p:nvPicPr>
        <p:blipFill>
          <a:blip r:embed="rId3"/>
          <a:stretch>
            <a:fillRect/>
          </a:stretch>
        </p:blipFill>
        <p:spPr>
          <a:xfrm>
            <a:off x="498520" y="1536118"/>
            <a:ext cx="11194959" cy="4301974"/>
          </a:xfrm>
          <a:prstGeom prst="rect">
            <a:avLst/>
          </a:prstGeom>
          <a:ln w="15875">
            <a:solidFill>
              <a:schemeClr val="accent1"/>
            </a:solidFill>
          </a:ln>
          <a:effectLst>
            <a:outerShdw blurRad="50800" dist="38100" dir="2700000" algn="tl" rotWithShape="0">
              <a:prstClr val="black">
                <a:alpha val="40000"/>
              </a:prstClr>
            </a:outerShdw>
          </a:effectLst>
        </p:spPr>
      </p:pic>
      <p:sp>
        <p:nvSpPr>
          <p:cNvPr id="4" name="Title 1">
            <a:extLst>
              <a:ext uri="{FF2B5EF4-FFF2-40B4-BE49-F238E27FC236}">
                <a16:creationId xmlns:a16="http://schemas.microsoft.com/office/drawing/2014/main" id="{8CBAD46D-7F29-2409-8568-33CB0CB3794A}"/>
              </a:ext>
            </a:extLst>
          </p:cNvPr>
          <p:cNvSpPr>
            <a:spLocks noGrp="1"/>
          </p:cNvSpPr>
          <p:nvPr>
            <p:ph type="title"/>
          </p:nvPr>
        </p:nvSpPr>
        <p:spPr>
          <a:xfrm>
            <a:off x="10125624" y="131783"/>
            <a:ext cx="1815766" cy="1041518"/>
          </a:xfrm>
          <a:solidFill>
            <a:schemeClr val="bg1"/>
          </a:solidFill>
          <a:ln w="28575">
            <a:solidFill>
              <a:srgbClr val="002060"/>
            </a:solidFill>
          </a:ln>
        </p:spPr>
        <p:txBody>
          <a:bodyPr>
            <a:noAutofit/>
          </a:bodyPr>
          <a:lstStyle/>
          <a:p>
            <a:pPr algn="ctr"/>
            <a:r>
              <a:rPr lang="en-US" sz="2400" b="1" dirty="0"/>
              <a:t>Individual </a:t>
            </a:r>
            <a:br>
              <a:rPr lang="en-US" sz="2400" b="1" dirty="0"/>
            </a:br>
            <a:r>
              <a:rPr lang="en-US" sz="2400" b="1" dirty="0"/>
              <a:t>Student </a:t>
            </a:r>
            <a:br>
              <a:rPr lang="en-US" sz="2400" b="1" dirty="0"/>
            </a:br>
            <a:r>
              <a:rPr lang="en-US" sz="2400" b="1" dirty="0"/>
              <a:t>Profile</a:t>
            </a:r>
          </a:p>
        </p:txBody>
      </p:sp>
      <p:sp>
        <p:nvSpPr>
          <p:cNvPr id="7" name="Rectangle: Rounded Corners 6">
            <a:extLst>
              <a:ext uri="{FF2B5EF4-FFF2-40B4-BE49-F238E27FC236}">
                <a16:creationId xmlns:a16="http://schemas.microsoft.com/office/drawing/2014/main" id="{6E350735-0C8D-9D13-C08B-F62F00CCCF42}"/>
              </a:ext>
            </a:extLst>
          </p:cNvPr>
          <p:cNvSpPr/>
          <p:nvPr/>
        </p:nvSpPr>
        <p:spPr>
          <a:xfrm>
            <a:off x="7813144" y="3429000"/>
            <a:ext cx="1178456" cy="2315308"/>
          </a:xfrm>
          <a:prstGeom prst="roundRect">
            <a:avLst/>
          </a:prstGeom>
          <a:noFill/>
          <a:ln>
            <a:solidFill>
              <a:srgbClr val="2C86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5CDBFD3-3967-4EAD-C9DB-3F69EB8ED6F6}"/>
              </a:ext>
            </a:extLst>
          </p:cNvPr>
          <p:cNvSpPr/>
          <p:nvPr/>
        </p:nvSpPr>
        <p:spPr>
          <a:xfrm>
            <a:off x="3622432" y="3907764"/>
            <a:ext cx="1066800" cy="183654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183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6B162-0551-387E-30E6-842C6604902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F00CE92-6BB0-282D-17B8-3DF71B36A155}"/>
              </a:ext>
            </a:extLst>
          </p:cNvPr>
          <p:cNvSpPr/>
          <p:nvPr/>
        </p:nvSpPr>
        <p:spPr>
          <a:xfrm>
            <a:off x="9680713" y="5785691"/>
            <a:ext cx="2164424" cy="67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9880D58-D12A-0F9C-FA75-5BF74E01F560}"/>
              </a:ext>
            </a:extLst>
          </p:cNvPr>
          <p:cNvSpPr>
            <a:spLocks noGrp="1"/>
          </p:cNvSpPr>
          <p:nvPr>
            <p:ph type="title"/>
          </p:nvPr>
        </p:nvSpPr>
        <p:spPr>
          <a:xfrm>
            <a:off x="9438095" y="396372"/>
            <a:ext cx="2164424" cy="1041518"/>
          </a:xfrm>
          <a:solidFill>
            <a:schemeClr val="bg1"/>
          </a:solidFill>
          <a:ln w="28575">
            <a:solidFill>
              <a:srgbClr val="002060"/>
            </a:solidFill>
          </a:ln>
        </p:spPr>
        <p:txBody>
          <a:bodyPr>
            <a:noAutofit/>
          </a:bodyPr>
          <a:lstStyle/>
          <a:p>
            <a:pPr algn="ctr"/>
            <a:r>
              <a:rPr lang="en-US" sz="2400" b="1" dirty="0"/>
              <a:t>Individual </a:t>
            </a:r>
            <a:br>
              <a:rPr lang="en-US" sz="2400" b="1" dirty="0"/>
            </a:br>
            <a:r>
              <a:rPr lang="en-US" sz="2400" b="1" dirty="0"/>
              <a:t>Item Analysis </a:t>
            </a:r>
          </a:p>
        </p:txBody>
      </p:sp>
      <p:pic>
        <p:nvPicPr>
          <p:cNvPr id="11" name="Picture 10">
            <a:extLst>
              <a:ext uri="{FF2B5EF4-FFF2-40B4-BE49-F238E27FC236}">
                <a16:creationId xmlns:a16="http://schemas.microsoft.com/office/drawing/2014/main" id="{24CD5BF0-0DCA-36E4-15B4-4403FC07597F}"/>
              </a:ext>
            </a:extLst>
          </p:cNvPr>
          <p:cNvPicPr>
            <a:picLocks noChangeAspect="1"/>
          </p:cNvPicPr>
          <p:nvPr/>
        </p:nvPicPr>
        <p:blipFill>
          <a:blip r:embed="rId3"/>
          <a:stretch>
            <a:fillRect/>
          </a:stretch>
        </p:blipFill>
        <p:spPr>
          <a:xfrm>
            <a:off x="589481" y="1522370"/>
            <a:ext cx="11013038" cy="4601289"/>
          </a:xfrm>
          <a:prstGeom prst="rect">
            <a:avLst/>
          </a:prstGeom>
          <a:ln w="15875">
            <a:solidFill>
              <a:schemeClr val="accent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9F2807E-C0D9-A6C7-2A77-BE6C0D2AF27A}"/>
              </a:ext>
            </a:extLst>
          </p:cNvPr>
          <p:cNvPicPr>
            <a:picLocks noChangeAspect="1"/>
          </p:cNvPicPr>
          <p:nvPr/>
        </p:nvPicPr>
        <p:blipFill>
          <a:blip r:embed="rId4"/>
          <a:srcRect t="3614"/>
          <a:stretch/>
        </p:blipFill>
        <p:spPr>
          <a:xfrm>
            <a:off x="1906927" y="1534093"/>
            <a:ext cx="1363810" cy="2398981"/>
          </a:xfrm>
          <a:prstGeom prst="rect">
            <a:avLst/>
          </a:prstGeom>
        </p:spPr>
      </p:pic>
      <p:cxnSp>
        <p:nvCxnSpPr>
          <p:cNvPr id="8" name="Straight Arrow Connector 7">
            <a:extLst>
              <a:ext uri="{FF2B5EF4-FFF2-40B4-BE49-F238E27FC236}">
                <a16:creationId xmlns:a16="http://schemas.microsoft.com/office/drawing/2014/main" id="{258A592F-F665-2693-ED9D-A1F2B75EEE5D}"/>
              </a:ext>
            </a:extLst>
          </p:cNvPr>
          <p:cNvCxnSpPr>
            <a:cxnSpLocks/>
          </p:cNvCxnSpPr>
          <p:nvPr/>
        </p:nvCxnSpPr>
        <p:spPr>
          <a:xfrm flipH="1">
            <a:off x="3433047" y="1655682"/>
            <a:ext cx="1363506"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60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89D35-E0C2-6A68-41BD-C6FDCF8163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8AD2EC-281B-AFD5-8A39-FEE4303BBF29}"/>
              </a:ext>
            </a:extLst>
          </p:cNvPr>
          <p:cNvPicPr>
            <a:picLocks noChangeAspect="1"/>
          </p:cNvPicPr>
          <p:nvPr/>
        </p:nvPicPr>
        <p:blipFill>
          <a:blip r:embed="rId3"/>
          <a:stretch>
            <a:fillRect/>
          </a:stretch>
        </p:blipFill>
        <p:spPr>
          <a:xfrm>
            <a:off x="248619" y="1401290"/>
            <a:ext cx="11694762" cy="4905725"/>
          </a:xfrm>
          <a:prstGeom prst="rect">
            <a:avLst/>
          </a:prstGeom>
          <a:ln w="15875">
            <a:solidFill>
              <a:schemeClr val="accent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275C0961-05D4-931A-8E7F-820D1E849318}"/>
              </a:ext>
            </a:extLst>
          </p:cNvPr>
          <p:cNvSpPr/>
          <p:nvPr/>
        </p:nvSpPr>
        <p:spPr>
          <a:xfrm>
            <a:off x="9680713" y="5785691"/>
            <a:ext cx="2164424" cy="67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A5F469-1CB2-5B42-E751-A132113B4B27}"/>
              </a:ext>
            </a:extLst>
          </p:cNvPr>
          <p:cNvCxnSpPr>
            <a:cxnSpLocks/>
          </p:cNvCxnSpPr>
          <p:nvPr/>
        </p:nvCxnSpPr>
        <p:spPr>
          <a:xfrm flipH="1">
            <a:off x="4549106" y="4067636"/>
            <a:ext cx="855232"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BE5E30AB-563B-45E7-1E85-199B6A591653}"/>
              </a:ext>
            </a:extLst>
          </p:cNvPr>
          <p:cNvSpPr/>
          <p:nvPr/>
        </p:nvSpPr>
        <p:spPr>
          <a:xfrm>
            <a:off x="234568" y="1406313"/>
            <a:ext cx="2732038" cy="431145"/>
          </a:xfrm>
          <a:prstGeom prst="roundRect">
            <a:avLst/>
          </a:prstGeom>
          <a:noFill/>
          <a:ln>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0681FCF-905A-1506-2933-5B3E88F3547F}"/>
              </a:ext>
            </a:extLst>
          </p:cNvPr>
          <p:cNvSpPr/>
          <p:nvPr/>
        </p:nvSpPr>
        <p:spPr>
          <a:xfrm>
            <a:off x="346864" y="3845169"/>
            <a:ext cx="11209645" cy="1940522"/>
          </a:xfrm>
          <a:prstGeom prst="roundRect">
            <a:avLst/>
          </a:prstGeom>
          <a:noFill/>
          <a:ln>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BB96782-36F1-A9C3-A5B1-1D32D052CCE9}"/>
              </a:ext>
            </a:extLst>
          </p:cNvPr>
          <p:cNvSpPr>
            <a:spLocks noGrp="1"/>
          </p:cNvSpPr>
          <p:nvPr>
            <p:ph type="title"/>
          </p:nvPr>
        </p:nvSpPr>
        <p:spPr>
          <a:xfrm>
            <a:off x="10339912" y="141564"/>
            <a:ext cx="1505225" cy="1041518"/>
          </a:xfrm>
          <a:solidFill>
            <a:schemeClr val="bg1"/>
          </a:solidFill>
          <a:ln w="28575">
            <a:solidFill>
              <a:srgbClr val="002060"/>
            </a:solidFill>
          </a:ln>
        </p:spPr>
        <p:txBody>
          <a:bodyPr>
            <a:noAutofit/>
          </a:bodyPr>
          <a:lstStyle/>
          <a:p>
            <a:pPr algn="ctr"/>
            <a:r>
              <a:rPr lang="en-US" sz="2400" b="1" dirty="0"/>
              <a:t>Individual </a:t>
            </a:r>
            <a:br>
              <a:rPr lang="en-US" sz="2400" b="1" dirty="0"/>
            </a:br>
            <a:r>
              <a:rPr lang="en-US" sz="2400" b="1" dirty="0"/>
              <a:t>Item Analysis </a:t>
            </a:r>
          </a:p>
        </p:txBody>
      </p:sp>
    </p:spTree>
    <p:extLst>
      <p:ext uri="{BB962C8B-B14F-4D97-AF65-F5344CB8AC3E}">
        <p14:creationId xmlns:p14="http://schemas.microsoft.com/office/powerpoint/2010/main" val="3075073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A375-B163-4CF6-3D97-9210BB583625}"/>
              </a:ext>
            </a:extLst>
          </p:cNvPr>
          <p:cNvSpPr>
            <a:spLocks noGrp="1"/>
          </p:cNvSpPr>
          <p:nvPr>
            <p:ph type="title"/>
          </p:nvPr>
        </p:nvSpPr>
        <p:spPr/>
        <p:txBody>
          <a:bodyPr>
            <a:normAutofit/>
          </a:bodyPr>
          <a:lstStyle/>
          <a:p>
            <a:r>
              <a:rPr lang="en-US" b="1" dirty="0"/>
              <a:t>Reminders: </a:t>
            </a:r>
            <a:br>
              <a:rPr lang="en-US" b="1" dirty="0"/>
            </a:br>
            <a:endParaRPr lang="en-US" b="1" dirty="0"/>
          </a:p>
        </p:txBody>
      </p:sp>
      <p:sp>
        <p:nvSpPr>
          <p:cNvPr id="6" name="Content Placeholder 5">
            <a:extLst>
              <a:ext uri="{FF2B5EF4-FFF2-40B4-BE49-F238E27FC236}">
                <a16:creationId xmlns:a16="http://schemas.microsoft.com/office/drawing/2014/main" id="{81BB7AEB-0179-2D53-CD15-99487596A532}"/>
              </a:ext>
            </a:extLst>
          </p:cNvPr>
          <p:cNvSpPr>
            <a:spLocks noGrp="1"/>
          </p:cNvSpPr>
          <p:nvPr>
            <p:ph idx="1"/>
          </p:nvPr>
        </p:nvSpPr>
        <p:spPr>
          <a:xfrm>
            <a:off x="630614" y="2076696"/>
            <a:ext cx="5728123" cy="3898106"/>
          </a:xfrm>
        </p:spPr>
        <p:txBody>
          <a:bodyPr>
            <a:noAutofit/>
          </a:bodyPr>
          <a:lstStyle/>
          <a:p>
            <a:pPr>
              <a:buClr>
                <a:srgbClr val="00325E"/>
              </a:buClr>
            </a:pPr>
            <a:r>
              <a:rPr lang="en-US" sz="2600" b="1" dirty="0">
                <a:solidFill>
                  <a:srgbClr val="00325E"/>
                </a:solidFill>
                <a:latin typeface="+mj-lt"/>
              </a:rPr>
              <a:t>Decision-making for student support includes a variety of data and information:</a:t>
            </a:r>
            <a:endParaRPr lang="en-US" sz="2600" dirty="0">
              <a:solidFill>
                <a:srgbClr val="00325E"/>
              </a:solidFill>
              <a:latin typeface="+mj-lt"/>
            </a:endParaRPr>
          </a:p>
          <a:p>
            <a:pPr>
              <a:buClr>
                <a:srgbClr val="00325E"/>
              </a:buClr>
            </a:pPr>
            <a:r>
              <a:rPr lang="en-US" sz="2600" dirty="0">
                <a:solidFill>
                  <a:srgbClr val="00325E"/>
                </a:solidFill>
                <a:latin typeface="+mj-lt"/>
              </a:rPr>
              <a:t>DESSA results</a:t>
            </a:r>
          </a:p>
          <a:p>
            <a:pPr>
              <a:buClr>
                <a:srgbClr val="00325E"/>
              </a:buClr>
            </a:pPr>
            <a:r>
              <a:rPr lang="en-US" sz="2600" dirty="0">
                <a:solidFill>
                  <a:srgbClr val="00325E"/>
                </a:solidFill>
                <a:latin typeface="+mj-lt"/>
              </a:rPr>
              <a:t>Attendance patterns</a:t>
            </a:r>
          </a:p>
          <a:p>
            <a:pPr>
              <a:buClr>
                <a:srgbClr val="00325E"/>
              </a:buClr>
            </a:pPr>
            <a:r>
              <a:rPr lang="en-US" sz="2600" dirty="0">
                <a:solidFill>
                  <a:srgbClr val="00325E"/>
                </a:solidFill>
                <a:latin typeface="+mj-lt"/>
              </a:rPr>
              <a:t>Academic performance</a:t>
            </a:r>
          </a:p>
          <a:p>
            <a:pPr>
              <a:buClr>
                <a:srgbClr val="00325E"/>
              </a:buClr>
            </a:pPr>
            <a:r>
              <a:rPr lang="en-US" sz="2600" dirty="0">
                <a:solidFill>
                  <a:srgbClr val="00325E"/>
                </a:solidFill>
                <a:latin typeface="+mj-lt"/>
              </a:rPr>
              <a:t>Out-of-school context </a:t>
            </a:r>
          </a:p>
          <a:p>
            <a:pPr>
              <a:buClr>
                <a:srgbClr val="00325E"/>
              </a:buClr>
            </a:pPr>
            <a:r>
              <a:rPr lang="en-US" sz="2600" dirty="0">
                <a:solidFill>
                  <a:srgbClr val="00325E"/>
                </a:solidFill>
                <a:effectLst/>
                <a:latin typeface="+mj-lt"/>
                <a:ea typeface="MS Mincho" panose="02020609040205080304" pitchFamily="49" charset="-128"/>
                <a:cs typeface="Arial" panose="020B0604020202020204" pitchFamily="34" charset="0"/>
              </a:rPr>
              <a:t>If the student is receiving special education services and if so, what services they are receiving</a:t>
            </a:r>
            <a:endParaRPr lang="en-US" sz="2600" dirty="0">
              <a:solidFill>
                <a:srgbClr val="00325E"/>
              </a:solidFill>
              <a:latin typeface="+mj-lt"/>
            </a:endParaRPr>
          </a:p>
        </p:txBody>
      </p:sp>
      <p:sp>
        <p:nvSpPr>
          <p:cNvPr id="4" name="Text Placeholder 3">
            <a:extLst>
              <a:ext uri="{FF2B5EF4-FFF2-40B4-BE49-F238E27FC236}">
                <a16:creationId xmlns:a16="http://schemas.microsoft.com/office/drawing/2014/main" id="{98BB6E30-0939-0574-1F5C-C435A572C52B}"/>
              </a:ext>
            </a:extLst>
          </p:cNvPr>
          <p:cNvSpPr>
            <a:spLocks noGrp="1"/>
          </p:cNvSpPr>
          <p:nvPr>
            <p:ph type="body" sz="half" idx="2"/>
          </p:nvPr>
        </p:nvSpPr>
        <p:spPr/>
        <p:txBody>
          <a:bodyPr>
            <a:normAutofit fontScale="92500" lnSpcReduction="10000"/>
          </a:bodyPr>
          <a:lstStyle/>
          <a:p>
            <a:endParaRPr lang="en-US"/>
          </a:p>
        </p:txBody>
      </p:sp>
      <p:sp>
        <p:nvSpPr>
          <p:cNvPr id="5" name="Slide Number Placeholder 4">
            <a:extLst>
              <a:ext uri="{FF2B5EF4-FFF2-40B4-BE49-F238E27FC236}">
                <a16:creationId xmlns:a16="http://schemas.microsoft.com/office/drawing/2014/main" id="{E8836117-423A-B8FA-DFC3-2EE203E0ED3F}"/>
              </a:ext>
            </a:extLst>
          </p:cNvPr>
          <p:cNvSpPr>
            <a:spLocks noGrp="1"/>
          </p:cNvSpPr>
          <p:nvPr>
            <p:ph type="sldNum" sz="quarter" idx="4294967295"/>
          </p:nvPr>
        </p:nvSpPr>
        <p:spPr>
          <a:xfrm>
            <a:off x="9448800" y="6356350"/>
            <a:ext cx="2743200" cy="365125"/>
          </a:xfrm>
        </p:spPr>
        <p:txBody>
          <a:bodyPr/>
          <a:lstStyle/>
          <a:p>
            <a:fld id="{CDE4F56C-B10B-4C3B-92EE-68C194A72F7D}" type="slidenum">
              <a:rPr lang="en-US" smtClean="0"/>
              <a:t>44</a:t>
            </a:fld>
            <a:endParaRPr lang="en-US"/>
          </a:p>
        </p:txBody>
      </p:sp>
      <p:sp>
        <p:nvSpPr>
          <p:cNvPr id="9" name="Content Placeholder 5">
            <a:extLst>
              <a:ext uri="{FF2B5EF4-FFF2-40B4-BE49-F238E27FC236}">
                <a16:creationId xmlns:a16="http://schemas.microsoft.com/office/drawing/2014/main" id="{7661D32C-99C3-8A48-3D28-9132BE92973C}"/>
              </a:ext>
            </a:extLst>
          </p:cNvPr>
          <p:cNvSpPr txBox="1">
            <a:spLocks/>
          </p:cNvSpPr>
          <p:nvPr/>
        </p:nvSpPr>
        <p:spPr>
          <a:xfrm>
            <a:off x="7002351" y="1938525"/>
            <a:ext cx="4565561" cy="208722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00325E"/>
                </a:solidFill>
              </a:rPr>
              <a:t>Tier 3 Supports are aligned and layered to Tier 1 and Tier 2 practices.</a:t>
            </a:r>
            <a:endParaRPr lang="en-US" sz="2000" dirty="0">
              <a:solidFill>
                <a:srgbClr val="00325E"/>
              </a:solidFill>
            </a:endParaRPr>
          </a:p>
        </p:txBody>
      </p:sp>
      <p:sp>
        <p:nvSpPr>
          <p:cNvPr id="13" name="Rectangle 12">
            <a:extLst>
              <a:ext uri="{FF2B5EF4-FFF2-40B4-BE49-F238E27FC236}">
                <a16:creationId xmlns:a16="http://schemas.microsoft.com/office/drawing/2014/main" id="{947BF2D4-71D6-7CF0-5461-5F3CE59643D0}"/>
              </a:ext>
            </a:extLst>
          </p:cNvPr>
          <p:cNvSpPr/>
          <p:nvPr/>
        </p:nvSpPr>
        <p:spPr>
          <a:xfrm>
            <a:off x="9680713" y="5785691"/>
            <a:ext cx="2164424" cy="67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yramid divided into 3 horizontal sections, representing 3 tiers of a Multi-Tiered System of Support. A rectangle encircles the middle of the Pyramid: Tier 2, Targeted Intervention">
            <a:extLst>
              <a:ext uri="{FF2B5EF4-FFF2-40B4-BE49-F238E27FC236}">
                <a16:creationId xmlns:a16="http://schemas.microsoft.com/office/drawing/2014/main" id="{BC5B5181-42A5-695D-94CC-D190195DC99E}"/>
              </a:ext>
            </a:extLst>
          </p:cNvPr>
          <p:cNvPicPr>
            <a:picLocks noChangeAspect="1"/>
          </p:cNvPicPr>
          <p:nvPr/>
        </p:nvPicPr>
        <p:blipFill>
          <a:blip r:embed="rId3"/>
          <a:stretch>
            <a:fillRect/>
          </a:stretch>
        </p:blipFill>
        <p:spPr>
          <a:xfrm>
            <a:off x="6913186" y="2630759"/>
            <a:ext cx="4377502" cy="3465744"/>
          </a:xfrm>
          <a:prstGeom prst="rect">
            <a:avLst/>
          </a:prstGeom>
        </p:spPr>
      </p:pic>
    </p:spTree>
    <p:extLst>
      <p:ext uri="{BB962C8B-B14F-4D97-AF65-F5344CB8AC3E}">
        <p14:creationId xmlns:p14="http://schemas.microsoft.com/office/powerpoint/2010/main" val="1021748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B6D56-151A-069E-74A4-1626995D4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F2B9A-97E7-CAD4-04F8-83002971E891}"/>
              </a:ext>
            </a:extLst>
          </p:cNvPr>
          <p:cNvSpPr>
            <a:spLocks noGrp="1"/>
          </p:cNvSpPr>
          <p:nvPr>
            <p:ph type="title"/>
          </p:nvPr>
        </p:nvSpPr>
        <p:spPr/>
        <p:txBody>
          <a:bodyPr>
            <a:normAutofit/>
          </a:bodyPr>
          <a:lstStyle/>
          <a:p>
            <a:r>
              <a:rPr lang="en-US" sz="3600" dirty="0"/>
              <a:t>Results Review: Individual Student Profile</a:t>
            </a:r>
          </a:p>
        </p:txBody>
      </p:sp>
      <p:sp>
        <p:nvSpPr>
          <p:cNvPr id="14" name="Rectangle: Rounded Corners 13">
            <a:extLst>
              <a:ext uri="{FF2B5EF4-FFF2-40B4-BE49-F238E27FC236}">
                <a16:creationId xmlns:a16="http://schemas.microsoft.com/office/drawing/2014/main" id="{C86EE683-84BF-1CDE-74A1-0D5478943485}"/>
              </a:ext>
            </a:extLst>
          </p:cNvPr>
          <p:cNvSpPr/>
          <p:nvPr/>
        </p:nvSpPr>
        <p:spPr>
          <a:xfrm>
            <a:off x="7599749" y="1896697"/>
            <a:ext cx="4092379" cy="2049661"/>
          </a:xfrm>
          <a:prstGeom prst="roundRect">
            <a:avLst>
              <a:gd name="adj" fmla="val 16667"/>
            </a:avLst>
          </a:prstGeom>
          <a:solidFill>
            <a:srgbClr val="FFFFFF"/>
          </a:solidFill>
          <a:ln w="38100" cap="flat" cmpd="sng" algn="ctr">
            <a:solidFill>
              <a:srgbClr val="2C86FE"/>
            </a:solidFill>
            <a:prstDash val="solid"/>
          </a:ln>
          <a:effectLst/>
        </p:spPr>
        <p:txBody>
          <a:bodyPr lIns="0" tIns="0" rIns="0" bIns="0" rtlCol="0" anchor="t"/>
          <a:lstStyle/>
          <a:p>
            <a:pPr algn="ctr">
              <a:lnSpc>
                <a:spcPct val="150000"/>
              </a:lnSpc>
              <a:defRPr/>
            </a:pPr>
            <a:r>
              <a:rPr lang="en-US" sz="2000" b="1" kern="0" dirty="0">
                <a:solidFill>
                  <a:srgbClr val="00325E"/>
                </a:solidFill>
                <a:latin typeface="Arial" panose="020B0604020202020204" pitchFamily="34" charset="0"/>
                <a:cs typeface="Arial" panose="020B0604020202020204" pitchFamily="34" charset="0"/>
                <a:sym typeface="Arial"/>
              </a:rPr>
              <a:t>Direction: Take a few minutes to review the results for an individual student within your Educator Portal. </a:t>
            </a:r>
          </a:p>
          <a:p>
            <a:pPr marL="342900" indent="-342900">
              <a:lnSpc>
                <a:spcPct val="150000"/>
              </a:lnSpc>
              <a:buFont typeface="Arial" panose="020B0604020202020204" pitchFamily="34" charset="0"/>
              <a:buChar char="•"/>
              <a:defRPr/>
            </a:pPr>
            <a:endParaRPr lang="en-US" sz="2000" kern="0" dirty="0">
              <a:solidFill>
                <a:srgbClr val="00325E"/>
              </a:solidFill>
              <a:latin typeface="Arial" panose="020B0604020202020204" pitchFamily="34" charset="0"/>
              <a:cs typeface="Arial" panose="020B0604020202020204" pitchFamily="34" charset="0"/>
              <a:sym typeface="Arial"/>
            </a:endParaRPr>
          </a:p>
        </p:txBody>
      </p:sp>
      <p:sp>
        <p:nvSpPr>
          <p:cNvPr id="11" name="Content Placeholder 7">
            <a:extLst>
              <a:ext uri="{FF2B5EF4-FFF2-40B4-BE49-F238E27FC236}">
                <a16:creationId xmlns:a16="http://schemas.microsoft.com/office/drawing/2014/main" id="{B98EF942-897D-2633-8B26-2C32B6C95EB9}"/>
              </a:ext>
            </a:extLst>
          </p:cNvPr>
          <p:cNvSpPr>
            <a:spLocks noGrp="1"/>
          </p:cNvSpPr>
          <p:nvPr>
            <p:ph idx="1"/>
          </p:nvPr>
        </p:nvSpPr>
        <p:spPr>
          <a:xfrm>
            <a:off x="499872" y="1896697"/>
            <a:ext cx="6169152" cy="4666788"/>
          </a:xfrm>
        </p:spPr>
        <p:txBody>
          <a:bodyPr>
            <a:normAutofit fontScale="92500" lnSpcReduction="10000"/>
          </a:bodyPr>
          <a:lstStyle/>
          <a:p>
            <a:pPr marL="0" indent="0">
              <a:buNone/>
            </a:pPr>
            <a:endParaRPr lang="en-US" dirty="0"/>
          </a:p>
          <a:p>
            <a:pPr marL="0" indent="0">
              <a:buNone/>
            </a:pPr>
            <a:r>
              <a:rPr lang="en-US" b="1" dirty="0"/>
              <a:t>Actions</a:t>
            </a:r>
            <a:r>
              <a:rPr lang="en-US" dirty="0"/>
              <a:t>: </a:t>
            </a:r>
          </a:p>
          <a:p>
            <a:r>
              <a:rPr lang="en-US" dirty="0"/>
              <a:t>Review the available results for an individual student on their Individual Student Profile.</a:t>
            </a:r>
          </a:p>
          <a:p>
            <a:pPr marL="0" indent="0">
              <a:buNone/>
            </a:pPr>
            <a:r>
              <a:rPr lang="en-US" b="1" dirty="0"/>
              <a:t>Consider:</a:t>
            </a:r>
          </a:p>
          <a:p>
            <a:pPr>
              <a:buFont typeface="Arial" panose="020B0604020202020204" pitchFamily="34" charset="0"/>
              <a:buChar char="•"/>
            </a:pPr>
            <a:r>
              <a:rPr lang="en-US" dirty="0"/>
              <a:t>Where does the student’s t-score(s) lie within the descriptive range?</a:t>
            </a:r>
          </a:p>
          <a:p>
            <a:pPr>
              <a:buFont typeface="Arial" panose="020B0604020202020204" pitchFamily="34" charset="0"/>
              <a:buChar char="•"/>
            </a:pPr>
            <a:r>
              <a:rPr lang="en-US" dirty="0"/>
              <a:t>Which area(s) does the student demonstrate a strength?</a:t>
            </a:r>
          </a:p>
          <a:p>
            <a:pPr>
              <a:buFont typeface="Arial" panose="020B0604020202020204" pitchFamily="34" charset="0"/>
              <a:buChar char="•"/>
            </a:pPr>
            <a:r>
              <a:rPr lang="en-US" dirty="0"/>
              <a:t>What individual skills can be targeted at different tiered levels?</a:t>
            </a:r>
          </a:p>
          <a:p>
            <a:pPr>
              <a:buFont typeface="Arial" panose="020B0604020202020204" pitchFamily="34" charset="0"/>
              <a:buChar char="•"/>
            </a:pPr>
            <a:r>
              <a:rPr lang="en-US" dirty="0"/>
              <a:t>What additional context/data is necessary to include for this student?</a:t>
            </a:r>
          </a:p>
          <a:p>
            <a:endParaRPr lang="en-US" sz="4000" dirty="0"/>
          </a:p>
        </p:txBody>
      </p:sp>
      <p:pic>
        <p:nvPicPr>
          <p:cNvPr id="6" name="Online Media 5" title="3 Minute Timer">
            <a:hlinkClick r:id="" action="ppaction://media"/>
            <a:extLst>
              <a:ext uri="{FF2B5EF4-FFF2-40B4-BE49-F238E27FC236}">
                <a16:creationId xmlns:a16="http://schemas.microsoft.com/office/drawing/2014/main" id="{4709F9CB-CA5C-7B63-2253-3A3316892A1D}"/>
              </a:ext>
            </a:extLst>
          </p:cNvPr>
          <p:cNvPicPr>
            <a:picLocks noRot="1" noChangeAspect="1"/>
          </p:cNvPicPr>
          <p:nvPr>
            <a:videoFile r:link="rId1"/>
          </p:nvPr>
        </p:nvPicPr>
        <p:blipFill>
          <a:blip r:embed="rId4"/>
          <a:stretch>
            <a:fillRect/>
          </a:stretch>
        </p:blipFill>
        <p:spPr>
          <a:xfrm>
            <a:off x="7995954" y="4344455"/>
            <a:ext cx="3299968" cy="1864482"/>
          </a:xfrm>
          <a:prstGeom prst="rect">
            <a:avLst/>
          </a:prstGeom>
        </p:spPr>
      </p:pic>
    </p:spTree>
    <p:extLst>
      <p:ext uri="{BB962C8B-B14F-4D97-AF65-F5344CB8AC3E}">
        <p14:creationId xmlns:p14="http://schemas.microsoft.com/office/powerpoint/2010/main" val="3949772676"/>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8BBD-434D-44E1-D80C-4D2EBB22990D}"/>
              </a:ext>
            </a:extLst>
          </p:cNvPr>
          <p:cNvSpPr>
            <a:spLocks noGrp="1"/>
          </p:cNvSpPr>
          <p:nvPr>
            <p:ph type="ctrTitle"/>
          </p:nvPr>
        </p:nvSpPr>
        <p:spPr/>
        <p:txBody>
          <a:bodyPr>
            <a:normAutofit/>
          </a:bodyPr>
          <a:lstStyle/>
          <a:p>
            <a:r>
              <a:rPr lang="en-US" sz="4800" dirty="0"/>
              <a:t>Data-Driven </a:t>
            </a:r>
            <a:br>
              <a:rPr lang="en-US" sz="4800" dirty="0"/>
            </a:br>
            <a:r>
              <a:rPr lang="en-US" sz="4800" dirty="0"/>
              <a:t>Instruction &amp; Intervention Resources</a:t>
            </a:r>
          </a:p>
        </p:txBody>
      </p:sp>
      <p:sp>
        <p:nvSpPr>
          <p:cNvPr id="3" name="Subtitle 2">
            <a:extLst>
              <a:ext uri="{FF2B5EF4-FFF2-40B4-BE49-F238E27FC236}">
                <a16:creationId xmlns:a16="http://schemas.microsoft.com/office/drawing/2014/main" id="{D368181D-CD03-584D-72C2-14B7DA0FD0B5}"/>
              </a:ext>
            </a:extLst>
          </p:cNvPr>
          <p:cNvSpPr>
            <a:spLocks noGrp="1"/>
          </p:cNvSpPr>
          <p:nvPr>
            <p:ph type="subTitle" idx="1"/>
          </p:nvPr>
        </p:nvSpPr>
        <p:spPr>
          <a:xfrm>
            <a:off x="2962656" y="3687382"/>
            <a:ext cx="7546848" cy="1894552"/>
          </a:xfrm>
        </p:spPr>
        <p:txBody>
          <a:bodyPr>
            <a:normAutofit fontScale="77500" lnSpcReduction="20000"/>
          </a:bodyPr>
          <a:lstStyle/>
          <a:p>
            <a:endParaRPr lang="en-US" sz="3200" dirty="0"/>
          </a:p>
          <a:p>
            <a:pPr marL="457200" indent="-457200" algn="l">
              <a:buFont typeface="Arial" panose="020B0604020202020204" pitchFamily="34" charset="0"/>
              <a:buChar char="•"/>
            </a:pPr>
            <a:r>
              <a:rPr lang="en-US" sz="3200" dirty="0"/>
              <a:t>DESSA Insights+  </a:t>
            </a:r>
            <a:r>
              <a:rPr lang="en-US" i="1" dirty="0"/>
              <a:t>(Educators/Raters)</a:t>
            </a:r>
          </a:p>
          <a:p>
            <a:pPr marL="457200" indent="-457200" algn="l">
              <a:buFont typeface="Arial" panose="020B0604020202020204" pitchFamily="34" charset="0"/>
              <a:buChar char="•"/>
            </a:pPr>
            <a:r>
              <a:rPr lang="en-US" sz="3200" dirty="0"/>
              <a:t>Foundational Practices, Strategies, and Tier 2 Intervention Programs</a:t>
            </a:r>
          </a:p>
          <a:p>
            <a:pPr marL="457200" indent="-457200" algn="l">
              <a:buFont typeface="Arial" panose="020B0604020202020204" pitchFamily="34" charset="0"/>
              <a:buChar char="•"/>
            </a:pPr>
            <a:r>
              <a:rPr lang="en-US" sz="3200" dirty="0"/>
              <a:t>Data-Driven Recommendations Report</a:t>
            </a:r>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2172752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607A-6E81-E5F4-A97A-39C43CFDD419}"/>
              </a:ext>
            </a:extLst>
          </p:cNvPr>
          <p:cNvSpPr>
            <a:spLocks noGrp="1"/>
          </p:cNvSpPr>
          <p:nvPr>
            <p:ph type="title"/>
          </p:nvPr>
        </p:nvSpPr>
        <p:spPr/>
        <p:txBody>
          <a:bodyPr/>
          <a:lstStyle/>
          <a:p>
            <a:r>
              <a:rPr lang="en-US" dirty="0"/>
              <a:t>DESSA Insights+</a:t>
            </a:r>
          </a:p>
        </p:txBody>
      </p:sp>
      <p:sp>
        <p:nvSpPr>
          <p:cNvPr id="3" name="Content Placeholder 2">
            <a:extLst>
              <a:ext uri="{FF2B5EF4-FFF2-40B4-BE49-F238E27FC236}">
                <a16:creationId xmlns:a16="http://schemas.microsoft.com/office/drawing/2014/main" id="{77036716-3892-0AA1-ADA4-B4C45324F9B2}"/>
              </a:ext>
            </a:extLst>
          </p:cNvPr>
          <p:cNvSpPr>
            <a:spLocks noGrp="1"/>
          </p:cNvSpPr>
          <p:nvPr>
            <p:ph idx="1"/>
          </p:nvPr>
        </p:nvSpPr>
        <p:spPr>
          <a:xfrm>
            <a:off x="404068" y="2278857"/>
            <a:ext cx="5257800" cy="3898106"/>
          </a:xfrm>
        </p:spPr>
        <p:txBody>
          <a:bodyPr/>
          <a:lstStyle/>
          <a:p>
            <a:pPr>
              <a:buClr>
                <a:srgbClr val="00325E"/>
              </a:buClr>
            </a:pPr>
            <a:r>
              <a:rPr lang="en-US" dirty="0">
                <a:solidFill>
                  <a:srgbClr val="00325E"/>
                </a:solidFill>
              </a:rPr>
              <a:t>AI-powered widget available on the Educator platform, top right corner</a:t>
            </a:r>
          </a:p>
          <a:p>
            <a:pPr>
              <a:buClr>
                <a:srgbClr val="00325E"/>
              </a:buClr>
            </a:pPr>
            <a:r>
              <a:rPr lang="en-US" dirty="0">
                <a:solidFill>
                  <a:srgbClr val="00325E"/>
                </a:solidFill>
              </a:rPr>
              <a:t>Simplifies data into brief, clear summaries</a:t>
            </a:r>
          </a:p>
          <a:p>
            <a:pPr>
              <a:buClr>
                <a:srgbClr val="00325E"/>
              </a:buClr>
            </a:pPr>
            <a:r>
              <a:rPr lang="en-US" dirty="0">
                <a:solidFill>
                  <a:srgbClr val="00325E"/>
                </a:solidFill>
              </a:rPr>
              <a:t>Provides next step suggestions </a:t>
            </a:r>
          </a:p>
          <a:p>
            <a:pPr>
              <a:buClr>
                <a:srgbClr val="00325E"/>
              </a:buClr>
            </a:pPr>
            <a:r>
              <a:rPr lang="en-US" dirty="0">
                <a:solidFill>
                  <a:srgbClr val="00325E"/>
                </a:solidFill>
              </a:rPr>
              <a:t>If you have Site Leader access, navigate to the Settings cog (upper right corner), select Staff from the left side list. Select an educator user to impersonate </a:t>
            </a:r>
          </a:p>
        </p:txBody>
      </p:sp>
      <p:pic>
        <p:nvPicPr>
          <p:cNvPr id="8" name="Picture 7">
            <a:extLst>
              <a:ext uri="{FF2B5EF4-FFF2-40B4-BE49-F238E27FC236}">
                <a16:creationId xmlns:a16="http://schemas.microsoft.com/office/drawing/2014/main" id="{AF19987B-A0A9-5A6B-AF8C-76A2D9FB8671}"/>
              </a:ext>
            </a:extLst>
          </p:cNvPr>
          <p:cNvPicPr>
            <a:picLocks noChangeAspect="1"/>
          </p:cNvPicPr>
          <p:nvPr/>
        </p:nvPicPr>
        <p:blipFill>
          <a:blip r:embed="rId3"/>
          <a:srcRect b="39435"/>
          <a:stretch/>
        </p:blipFill>
        <p:spPr>
          <a:xfrm>
            <a:off x="6026797" y="2278857"/>
            <a:ext cx="2673313" cy="406717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B0AC04F-3013-2608-596C-3781F1730CD5}"/>
              </a:ext>
            </a:extLst>
          </p:cNvPr>
          <p:cNvPicPr>
            <a:picLocks noChangeAspect="1"/>
          </p:cNvPicPr>
          <p:nvPr/>
        </p:nvPicPr>
        <p:blipFill>
          <a:blip r:embed="rId4"/>
          <a:stretch>
            <a:fillRect/>
          </a:stretch>
        </p:blipFill>
        <p:spPr>
          <a:xfrm>
            <a:off x="8922848" y="2278857"/>
            <a:ext cx="2865084" cy="414359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9B32B0E-7C0A-7645-3496-C5CC3CC0AB21}"/>
              </a:ext>
            </a:extLst>
          </p:cNvPr>
          <p:cNvPicPr>
            <a:picLocks noChangeAspect="1"/>
          </p:cNvPicPr>
          <p:nvPr/>
        </p:nvPicPr>
        <p:blipFill>
          <a:blip r:embed="rId5"/>
          <a:srcRect b="6721"/>
          <a:stretch/>
        </p:blipFill>
        <p:spPr>
          <a:xfrm>
            <a:off x="5871671" y="1498600"/>
            <a:ext cx="6040420" cy="682022"/>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138F612F-B347-4533-8499-96FBC86B23AF}"/>
              </a:ext>
            </a:extLst>
          </p:cNvPr>
          <p:cNvSpPr/>
          <p:nvPr/>
        </p:nvSpPr>
        <p:spPr>
          <a:xfrm>
            <a:off x="10727140" y="1555891"/>
            <a:ext cx="1060791" cy="624731"/>
          </a:xfrm>
          <a:prstGeom prst="ellipse">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377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1C7F-38FA-55A3-F82E-8CE3D395D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97AE8-81C6-EB62-6CC3-4D33245881ED}"/>
              </a:ext>
            </a:extLst>
          </p:cNvPr>
          <p:cNvSpPr>
            <a:spLocks noGrp="1"/>
          </p:cNvSpPr>
          <p:nvPr>
            <p:ph type="title"/>
          </p:nvPr>
        </p:nvSpPr>
        <p:spPr/>
        <p:txBody>
          <a:bodyPr>
            <a:normAutofit/>
          </a:bodyPr>
          <a:lstStyle/>
          <a:p>
            <a:r>
              <a:rPr lang="en-US" sz="3200" dirty="0"/>
              <a:t>Strategies Tab: Foundational Practices</a:t>
            </a:r>
          </a:p>
        </p:txBody>
      </p:sp>
      <p:sp>
        <p:nvSpPr>
          <p:cNvPr id="3" name="Content Placeholder 2">
            <a:extLst>
              <a:ext uri="{FF2B5EF4-FFF2-40B4-BE49-F238E27FC236}">
                <a16:creationId xmlns:a16="http://schemas.microsoft.com/office/drawing/2014/main" id="{5D60E5EF-FA42-6B5E-8828-EEB909C6C1E2}"/>
              </a:ext>
            </a:extLst>
          </p:cNvPr>
          <p:cNvSpPr>
            <a:spLocks noGrp="1"/>
          </p:cNvSpPr>
          <p:nvPr>
            <p:ph idx="1"/>
          </p:nvPr>
        </p:nvSpPr>
        <p:spPr>
          <a:xfrm>
            <a:off x="569959" y="2207484"/>
            <a:ext cx="5975195" cy="3898106"/>
          </a:xfrm>
        </p:spPr>
        <p:txBody>
          <a:bodyPr/>
          <a:lstStyle/>
          <a:p>
            <a:pPr marL="0" indent="0">
              <a:spcBef>
                <a:spcPts val="600"/>
              </a:spcBef>
              <a:buNone/>
            </a:pPr>
            <a:r>
              <a:rPr lang="en-US" sz="2400" dirty="0">
                <a:solidFill>
                  <a:srgbClr val="00325E"/>
                </a:solidFill>
              </a:rPr>
              <a:t>Select from the Foundational Practices Set</a:t>
            </a:r>
          </a:p>
          <a:p>
            <a:pPr marL="0" indent="0">
              <a:spcBef>
                <a:spcPts val="600"/>
              </a:spcBef>
              <a:buNone/>
            </a:pPr>
            <a:endParaRPr lang="en-US" sz="800" dirty="0">
              <a:solidFill>
                <a:srgbClr val="00325E"/>
              </a:solidFill>
            </a:endParaRPr>
          </a:p>
          <a:p>
            <a:pPr marL="285750" indent="-285750">
              <a:spcBef>
                <a:spcPts val="600"/>
              </a:spcBef>
              <a:buFont typeface="Arial" panose="020B0604020202020204" pitchFamily="34" charset="0"/>
              <a:buChar char="•"/>
            </a:pPr>
            <a:r>
              <a:rPr lang="en-US" sz="2200" dirty="0">
                <a:solidFill>
                  <a:srgbClr val="00325E"/>
                </a:solidFill>
              </a:rPr>
              <a:t>Begin with 1-2 practices to implement schoolwide</a:t>
            </a:r>
          </a:p>
          <a:p>
            <a:pPr marL="285750" indent="-285750">
              <a:spcBef>
                <a:spcPts val="600"/>
              </a:spcBef>
              <a:buFont typeface="Arial" panose="020B0604020202020204" pitchFamily="34" charset="0"/>
              <a:buChar char="•"/>
            </a:pPr>
            <a:r>
              <a:rPr lang="en-US" sz="2200" dirty="0">
                <a:solidFill>
                  <a:srgbClr val="00325E"/>
                </a:solidFill>
              </a:rPr>
              <a:t>Set an implementation goal.</a:t>
            </a:r>
          </a:p>
          <a:p>
            <a:pPr marL="285750" indent="-285750">
              <a:spcBef>
                <a:spcPts val="600"/>
              </a:spcBef>
              <a:buFont typeface="Arial" panose="020B0604020202020204" pitchFamily="34" charset="0"/>
              <a:buChar char="•"/>
            </a:pPr>
            <a:r>
              <a:rPr lang="en-US" sz="2200" dirty="0">
                <a:solidFill>
                  <a:srgbClr val="00325E"/>
                </a:solidFill>
              </a:rPr>
              <a:t>Share successes, challenges, and any needed supports.</a:t>
            </a:r>
          </a:p>
          <a:p>
            <a:pPr marL="285750" indent="-285750">
              <a:spcBef>
                <a:spcPts val="600"/>
              </a:spcBef>
              <a:buFont typeface="Arial" panose="020B0604020202020204" pitchFamily="34" charset="0"/>
              <a:buChar char="•"/>
            </a:pPr>
            <a:r>
              <a:rPr lang="en-US" sz="2200" dirty="0">
                <a:solidFill>
                  <a:srgbClr val="00325E"/>
                </a:solidFill>
              </a:rPr>
              <a:t>Reflect and adjust as needed.</a:t>
            </a:r>
          </a:p>
          <a:p>
            <a:pPr marL="285750" indent="-285750">
              <a:spcBef>
                <a:spcPts val="600"/>
              </a:spcBef>
              <a:buFont typeface="Arial" panose="020B0604020202020204" pitchFamily="34" charset="0"/>
              <a:buChar char="•"/>
            </a:pPr>
            <a:r>
              <a:rPr lang="en-US" sz="2200" dirty="0">
                <a:solidFill>
                  <a:srgbClr val="00325E"/>
                </a:solidFill>
              </a:rPr>
              <a:t>Select additional practices when ready and repeat these steps.</a:t>
            </a:r>
          </a:p>
        </p:txBody>
      </p:sp>
      <p:sp>
        <p:nvSpPr>
          <p:cNvPr id="10" name="Google Shape;3402;p243">
            <a:extLst>
              <a:ext uri="{FF2B5EF4-FFF2-40B4-BE49-F238E27FC236}">
                <a16:creationId xmlns:a16="http://schemas.microsoft.com/office/drawing/2014/main" id="{AE9F7396-A8E4-98B5-11B5-2598916C411C}"/>
              </a:ext>
            </a:extLst>
          </p:cNvPr>
          <p:cNvSpPr/>
          <p:nvPr/>
        </p:nvSpPr>
        <p:spPr>
          <a:xfrm>
            <a:off x="293358" y="2335632"/>
            <a:ext cx="153733" cy="133027"/>
          </a:xfrm>
          <a:custGeom>
            <a:avLst/>
            <a:gdLst/>
            <a:ahLst/>
            <a:cxnLst/>
            <a:rect l="l" t="t" r="r" b="b"/>
            <a:pathLst>
              <a:path w="623" h="453" extrusionOk="0">
                <a:moveTo>
                  <a:pt x="170" y="453"/>
                </a:moveTo>
                <a:lnTo>
                  <a:pt x="170" y="453"/>
                </a:lnTo>
                <a:lnTo>
                  <a:pt x="165" y="453"/>
                </a:lnTo>
                <a:lnTo>
                  <a:pt x="160" y="451"/>
                </a:lnTo>
                <a:lnTo>
                  <a:pt x="155" y="449"/>
                </a:lnTo>
                <a:lnTo>
                  <a:pt x="150" y="445"/>
                </a:lnTo>
                <a:lnTo>
                  <a:pt x="8" y="303"/>
                </a:lnTo>
                <a:lnTo>
                  <a:pt x="8" y="303"/>
                </a:lnTo>
                <a:lnTo>
                  <a:pt x="5" y="299"/>
                </a:lnTo>
                <a:lnTo>
                  <a:pt x="2" y="294"/>
                </a:lnTo>
                <a:lnTo>
                  <a:pt x="1" y="289"/>
                </a:lnTo>
                <a:lnTo>
                  <a:pt x="0" y="283"/>
                </a:lnTo>
                <a:lnTo>
                  <a:pt x="1" y="278"/>
                </a:lnTo>
                <a:lnTo>
                  <a:pt x="2" y="273"/>
                </a:lnTo>
                <a:lnTo>
                  <a:pt x="5" y="268"/>
                </a:lnTo>
                <a:lnTo>
                  <a:pt x="8" y="263"/>
                </a:lnTo>
                <a:lnTo>
                  <a:pt x="8" y="263"/>
                </a:lnTo>
                <a:lnTo>
                  <a:pt x="13" y="260"/>
                </a:lnTo>
                <a:lnTo>
                  <a:pt x="18" y="257"/>
                </a:lnTo>
                <a:lnTo>
                  <a:pt x="23" y="256"/>
                </a:lnTo>
                <a:lnTo>
                  <a:pt x="28" y="255"/>
                </a:lnTo>
                <a:lnTo>
                  <a:pt x="34" y="256"/>
                </a:lnTo>
                <a:lnTo>
                  <a:pt x="39" y="257"/>
                </a:lnTo>
                <a:lnTo>
                  <a:pt x="45" y="260"/>
                </a:lnTo>
                <a:lnTo>
                  <a:pt x="49" y="263"/>
                </a:lnTo>
                <a:lnTo>
                  <a:pt x="171" y="386"/>
                </a:lnTo>
                <a:lnTo>
                  <a:pt x="576" y="7"/>
                </a:lnTo>
                <a:lnTo>
                  <a:pt x="576" y="7"/>
                </a:lnTo>
                <a:lnTo>
                  <a:pt x="580" y="4"/>
                </a:lnTo>
                <a:lnTo>
                  <a:pt x="585" y="1"/>
                </a:lnTo>
                <a:lnTo>
                  <a:pt x="591" y="0"/>
                </a:lnTo>
                <a:lnTo>
                  <a:pt x="596" y="0"/>
                </a:lnTo>
                <a:lnTo>
                  <a:pt x="601" y="0"/>
                </a:lnTo>
                <a:lnTo>
                  <a:pt x="606" y="2"/>
                </a:lnTo>
                <a:lnTo>
                  <a:pt x="611" y="5"/>
                </a:lnTo>
                <a:lnTo>
                  <a:pt x="616" y="8"/>
                </a:lnTo>
                <a:lnTo>
                  <a:pt x="616" y="8"/>
                </a:lnTo>
                <a:lnTo>
                  <a:pt x="619" y="14"/>
                </a:lnTo>
                <a:lnTo>
                  <a:pt x="621" y="19"/>
                </a:lnTo>
                <a:lnTo>
                  <a:pt x="623" y="24"/>
                </a:lnTo>
                <a:lnTo>
                  <a:pt x="623" y="30"/>
                </a:lnTo>
                <a:lnTo>
                  <a:pt x="622" y="35"/>
                </a:lnTo>
                <a:lnTo>
                  <a:pt x="621" y="40"/>
                </a:lnTo>
                <a:lnTo>
                  <a:pt x="618" y="45"/>
                </a:lnTo>
                <a:lnTo>
                  <a:pt x="614" y="49"/>
                </a:lnTo>
                <a:lnTo>
                  <a:pt x="189" y="446"/>
                </a:lnTo>
                <a:lnTo>
                  <a:pt x="189" y="446"/>
                </a:lnTo>
                <a:lnTo>
                  <a:pt x="185" y="449"/>
                </a:lnTo>
                <a:lnTo>
                  <a:pt x="180" y="452"/>
                </a:lnTo>
                <a:lnTo>
                  <a:pt x="175" y="453"/>
                </a:lnTo>
                <a:lnTo>
                  <a:pt x="170" y="453"/>
                </a:lnTo>
                <a:lnTo>
                  <a:pt x="170" y="453"/>
                </a:lnTo>
                <a:close/>
              </a:path>
            </a:pathLst>
          </a:custGeom>
          <a:solidFill>
            <a:schemeClr val="dk1"/>
          </a:solidFill>
          <a:ln>
            <a:solidFill>
              <a:srgbClr val="00325E"/>
            </a:solid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3403;p243">
            <a:extLst>
              <a:ext uri="{FF2B5EF4-FFF2-40B4-BE49-F238E27FC236}">
                <a16:creationId xmlns:a16="http://schemas.microsoft.com/office/drawing/2014/main" id="{23479794-15A1-4B72-EBAE-5DB70618A880}"/>
              </a:ext>
            </a:extLst>
          </p:cNvPr>
          <p:cNvSpPr/>
          <p:nvPr/>
        </p:nvSpPr>
        <p:spPr>
          <a:xfrm>
            <a:off x="202448" y="2229786"/>
            <a:ext cx="335552" cy="322288"/>
          </a:xfrm>
          <a:custGeom>
            <a:avLst/>
            <a:gdLst/>
            <a:ahLst/>
            <a:cxnLst/>
            <a:rect l="l" t="t" r="r" b="b"/>
            <a:pathLst>
              <a:path w="1359" h="1359" extrusionOk="0">
                <a:moveTo>
                  <a:pt x="679" y="1359"/>
                </a:moveTo>
                <a:lnTo>
                  <a:pt x="679" y="1359"/>
                </a:lnTo>
                <a:lnTo>
                  <a:pt x="644" y="1359"/>
                </a:lnTo>
                <a:lnTo>
                  <a:pt x="609" y="1356"/>
                </a:lnTo>
                <a:lnTo>
                  <a:pt x="575" y="1352"/>
                </a:lnTo>
                <a:lnTo>
                  <a:pt x="542" y="1346"/>
                </a:lnTo>
                <a:lnTo>
                  <a:pt x="509" y="1338"/>
                </a:lnTo>
                <a:lnTo>
                  <a:pt x="477" y="1329"/>
                </a:lnTo>
                <a:lnTo>
                  <a:pt x="446" y="1318"/>
                </a:lnTo>
                <a:lnTo>
                  <a:pt x="415" y="1306"/>
                </a:lnTo>
                <a:lnTo>
                  <a:pt x="384" y="1293"/>
                </a:lnTo>
                <a:lnTo>
                  <a:pt x="355" y="1278"/>
                </a:lnTo>
                <a:lnTo>
                  <a:pt x="327" y="1261"/>
                </a:lnTo>
                <a:lnTo>
                  <a:pt x="299" y="1244"/>
                </a:lnTo>
                <a:lnTo>
                  <a:pt x="273" y="1225"/>
                </a:lnTo>
                <a:lnTo>
                  <a:pt x="247" y="1204"/>
                </a:lnTo>
                <a:lnTo>
                  <a:pt x="223" y="1182"/>
                </a:lnTo>
                <a:lnTo>
                  <a:pt x="198" y="1160"/>
                </a:lnTo>
                <a:lnTo>
                  <a:pt x="176" y="1137"/>
                </a:lnTo>
                <a:lnTo>
                  <a:pt x="154" y="1112"/>
                </a:lnTo>
                <a:lnTo>
                  <a:pt x="134" y="1086"/>
                </a:lnTo>
                <a:lnTo>
                  <a:pt x="115" y="1060"/>
                </a:lnTo>
                <a:lnTo>
                  <a:pt x="98" y="1032"/>
                </a:lnTo>
                <a:lnTo>
                  <a:pt x="81" y="1003"/>
                </a:lnTo>
                <a:lnTo>
                  <a:pt x="66" y="974"/>
                </a:lnTo>
                <a:lnTo>
                  <a:pt x="53" y="944"/>
                </a:lnTo>
                <a:lnTo>
                  <a:pt x="41" y="913"/>
                </a:lnTo>
                <a:lnTo>
                  <a:pt x="30" y="882"/>
                </a:lnTo>
                <a:lnTo>
                  <a:pt x="21" y="850"/>
                </a:lnTo>
                <a:lnTo>
                  <a:pt x="13" y="816"/>
                </a:lnTo>
                <a:lnTo>
                  <a:pt x="7" y="783"/>
                </a:lnTo>
                <a:lnTo>
                  <a:pt x="3" y="749"/>
                </a:lnTo>
                <a:lnTo>
                  <a:pt x="1" y="715"/>
                </a:lnTo>
                <a:lnTo>
                  <a:pt x="0" y="680"/>
                </a:lnTo>
                <a:lnTo>
                  <a:pt x="0" y="680"/>
                </a:lnTo>
                <a:lnTo>
                  <a:pt x="1" y="644"/>
                </a:lnTo>
                <a:lnTo>
                  <a:pt x="3" y="610"/>
                </a:lnTo>
                <a:lnTo>
                  <a:pt x="7" y="576"/>
                </a:lnTo>
                <a:lnTo>
                  <a:pt x="13" y="543"/>
                </a:lnTo>
                <a:lnTo>
                  <a:pt x="21" y="510"/>
                </a:lnTo>
                <a:lnTo>
                  <a:pt x="30" y="478"/>
                </a:lnTo>
                <a:lnTo>
                  <a:pt x="41" y="446"/>
                </a:lnTo>
                <a:lnTo>
                  <a:pt x="53" y="415"/>
                </a:lnTo>
                <a:lnTo>
                  <a:pt x="66" y="385"/>
                </a:lnTo>
                <a:lnTo>
                  <a:pt x="81" y="356"/>
                </a:lnTo>
                <a:lnTo>
                  <a:pt x="98" y="328"/>
                </a:lnTo>
                <a:lnTo>
                  <a:pt x="115" y="300"/>
                </a:lnTo>
                <a:lnTo>
                  <a:pt x="134" y="273"/>
                </a:lnTo>
                <a:lnTo>
                  <a:pt x="154" y="247"/>
                </a:lnTo>
                <a:lnTo>
                  <a:pt x="176" y="222"/>
                </a:lnTo>
                <a:lnTo>
                  <a:pt x="198" y="199"/>
                </a:lnTo>
                <a:lnTo>
                  <a:pt x="223" y="177"/>
                </a:lnTo>
                <a:lnTo>
                  <a:pt x="247" y="155"/>
                </a:lnTo>
                <a:lnTo>
                  <a:pt x="273" y="135"/>
                </a:lnTo>
                <a:lnTo>
                  <a:pt x="299" y="116"/>
                </a:lnTo>
                <a:lnTo>
                  <a:pt x="327" y="99"/>
                </a:lnTo>
                <a:lnTo>
                  <a:pt x="355" y="81"/>
                </a:lnTo>
                <a:lnTo>
                  <a:pt x="384" y="66"/>
                </a:lnTo>
                <a:lnTo>
                  <a:pt x="415" y="53"/>
                </a:lnTo>
                <a:lnTo>
                  <a:pt x="446" y="41"/>
                </a:lnTo>
                <a:lnTo>
                  <a:pt x="477" y="30"/>
                </a:lnTo>
                <a:lnTo>
                  <a:pt x="509" y="21"/>
                </a:lnTo>
                <a:lnTo>
                  <a:pt x="542" y="13"/>
                </a:lnTo>
                <a:lnTo>
                  <a:pt x="575" y="7"/>
                </a:lnTo>
                <a:lnTo>
                  <a:pt x="609" y="3"/>
                </a:lnTo>
                <a:lnTo>
                  <a:pt x="644" y="0"/>
                </a:lnTo>
                <a:lnTo>
                  <a:pt x="679" y="0"/>
                </a:lnTo>
                <a:lnTo>
                  <a:pt x="679" y="0"/>
                </a:lnTo>
                <a:lnTo>
                  <a:pt x="714" y="0"/>
                </a:lnTo>
                <a:lnTo>
                  <a:pt x="748" y="3"/>
                </a:lnTo>
                <a:lnTo>
                  <a:pt x="782" y="7"/>
                </a:lnTo>
                <a:lnTo>
                  <a:pt x="815" y="13"/>
                </a:lnTo>
                <a:lnTo>
                  <a:pt x="849" y="21"/>
                </a:lnTo>
                <a:lnTo>
                  <a:pt x="881" y="30"/>
                </a:lnTo>
                <a:lnTo>
                  <a:pt x="912" y="41"/>
                </a:lnTo>
                <a:lnTo>
                  <a:pt x="943" y="53"/>
                </a:lnTo>
                <a:lnTo>
                  <a:pt x="973" y="66"/>
                </a:lnTo>
                <a:lnTo>
                  <a:pt x="1002" y="81"/>
                </a:lnTo>
                <a:lnTo>
                  <a:pt x="1032" y="99"/>
                </a:lnTo>
                <a:lnTo>
                  <a:pt x="1059" y="116"/>
                </a:lnTo>
                <a:lnTo>
                  <a:pt x="1086" y="135"/>
                </a:lnTo>
                <a:lnTo>
                  <a:pt x="1111" y="155"/>
                </a:lnTo>
                <a:lnTo>
                  <a:pt x="1136" y="177"/>
                </a:lnTo>
                <a:lnTo>
                  <a:pt x="1159" y="199"/>
                </a:lnTo>
                <a:lnTo>
                  <a:pt x="1182" y="222"/>
                </a:lnTo>
                <a:lnTo>
                  <a:pt x="1203" y="247"/>
                </a:lnTo>
                <a:lnTo>
                  <a:pt x="1223" y="273"/>
                </a:lnTo>
                <a:lnTo>
                  <a:pt x="1243" y="300"/>
                </a:lnTo>
                <a:lnTo>
                  <a:pt x="1260" y="328"/>
                </a:lnTo>
                <a:lnTo>
                  <a:pt x="1277" y="356"/>
                </a:lnTo>
                <a:lnTo>
                  <a:pt x="1292" y="385"/>
                </a:lnTo>
                <a:lnTo>
                  <a:pt x="1305" y="415"/>
                </a:lnTo>
                <a:lnTo>
                  <a:pt x="1317" y="446"/>
                </a:lnTo>
                <a:lnTo>
                  <a:pt x="1328" y="478"/>
                </a:lnTo>
                <a:lnTo>
                  <a:pt x="1337" y="510"/>
                </a:lnTo>
                <a:lnTo>
                  <a:pt x="1345" y="543"/>
                </a:lnTo>
                <a:lnTo>
                  <a:pt x="1351" y="576"/>
                </a:lnTo>
                <a:lnTo>
                  <a:pt x="1355" y="610"/>
                </a:lnTo>
                <a:lnTo>
                  <a:pt x="1358" y="644"/>
                </a:lnTo>
                <a:lnTo>
                  <a:pt x="1359" y="680"/>
                </a:lnTo>
                <a:lnTo>
                  <a:pt x="1359" y="680"/>
                </a:lnTo>
                <a:lnTo>
                  <a:pt x="1358" y="715"/>
                </a:lnTo>
                <a:lnTo>
                  <a:pt x="1355" y="749"/>
                </a:lnTo>
                <a:lnTo>
                  <a:pt x="1351" y="783"/>
                </a:lnTo>
                <a:lnTo>
                  <a:pt x="1345" y="816"/>
                </a:lnTo>
                <a:lnTo>
                  <a:pt x="1337" y="850"/>
                </a:lnTo>
                <a:lnTo>
                  <a:pt x="1328" y="882"/>
                </a:lnTo>
                <a:lnTo>
                  <a:pt x="1317" y="913"/>
                </a:lnTo>
                <a:lnTo>
                  <a:pt x="1305" y="944"/>
                </a:lnTo>
                <a:lnTo>
                  <a:pt x="1292" y="974"/>
                </a:lnTo>
                <a:lnTo>
                  <a:pt x="1277" y="1003"/>
                </a:lnTo>
                <a:lnTo>
                  <a:pt x="1260" y="1032"/>
                </a:lnTo>
                <a:lnTo>
                  <a:pt x="1243" y="1060"/>
                </a:lnTo>
                <a:lnTo>
                  <a:pt x="1223" y="1086"/>
                </a:lnTo>
                <a:lnTo>
                  <a:pt x="1203" y="1112"/>
                </a:lnTo>
                <a:lnTo>
                  <a:pt x="1182" y="1137"/>
                </a:lnTo>
                <a:lnTo>
                  <a:pt x="1159" y="1160"/>
                </a:lnTo>
                <a:lnTo>
                  <a:pt x="1136" y="1182"/>
                </a:lnTo>
                <a:lnTo>
                  <a:pt x="1111" y="1204"/>
                </a:lnTo>
                <a:lnTo>
                  <a:pt x="1086" y="1225"/>
                </a:lnTo>
                <a:lnTo>
                  <a:pt x="1059" y="1244"/>
                </a:lnTo>
                <a:lnTo>
                  <a:pt x="1032" y="1261"/>
                </a:lnTo>
                <a:lnTo>
                  <a:pt x="1002" y="1278"/>
                </a:lnTo>
                <a:lnTo>
                  <a:pt x="973" y="1293"/>
                </a:lnTo>
                <a:lnTo>
                  <a:pt x="943" y="1306"/>
                </a:lnTo>
                <a:lnTo>
                  <a:pt x="912" y="1318"/>
                </a:lnTo>
                <a:lnTo>
                  <a:pt x="881" y="1329"/>
                </a:lnTo>
                <a:lnTo>
                  <a:pt x="849" y="1338"/>
                </a:lnTo>
                <a:lnTo>
                  <a:pt x="815" y="1346"/>
                </a:lnTo>
                <a:lnTo>
                  <a:pt x="782" y="1352"/>
                </a:lnTo>
                <a:lnTo>
                  <a:pt x="748" y="1356"/>
                </a:lnTo>
                <a:lnTo>
                  <a:pt x="714" y="1359"/>
                </a:lnTo>
                <a:lnTo>
                  <a:pt x="679" y="1359"/>
                </a:lnTo>
                <a:lnTo>
                  <a:pt x="679" y="1359"/>
                </a:lnTo>
                <a:close/>
                <a:moveTo>
                  <a:pt x="679" y="56"/>
                </a:moveTo>
                <a:lnTo>
                  <a:pt x="679" y="56"/>
                </a:lnTo>
                <a:lnTo>
                  <a:pt x="647" y="57"/>
                </a:lnTo>
                <a:lnTo>
                  <a:pt x="616" y="59"/>
                </a:lnTo>
                <a:lnTo>
                  <a:pt x="584" y="63"/>
                </a:lnTo>
                <a:lnTo>
                  <a:pt x="553" y="69"/>
                </a:lnTo>
                <a:lnTo>
                  <a:pt x="523" y="76"/>
                </a:lnTo>
                <a:lnTo>
                  <a:pt x="494" y="84"/>
                </a:lnTo>
                <a:lnTo>
                  <a:pt x="465" y="95"/>
                </a:lnTo>
                <a:lnTo>
                  <a:pt x="437" y="106"/>
                </a:lnTo>
                <a:lnTo>
                  <a:pt x="410" y="118"/>
                </a:lnTo>
                <a:lnTo>
                  <a:pt x="382" y="132"/>
                </a:lnTo>
                <a:lnTo>
                  <a:pt x="356" y="147"/>
                </a:lnTo>
                <a:lnTo>
                  <a:pt x="331" y="163"/>
                </a:lnTo>
                <a:lnTo>
                  <a:pt x="306" y="180"/>
                </a:lnTo>
                <a:lnTo>
                  <a:pt x="283" y="199"/>
                </a:lnTo>
                <a:lnTo>
                  <a:pt x="260" y="218"/>
                </a:lnTo>
                <a:lnTo>
                  <a:pt x="239" y="239"/>
                </a:lnTo>
                <a:lnTo>
                  <a:pt x="218" y="260"/>
                </a:lnTo>
                <a:lnTo>
                  <a:pt x="198" y="284"/>
                </a:lnTo>
                <a:lnTo>
                  <a:pt x="179" y="307"/>
                </a:lnTo>
                <a:lnTo>
                  <a:pt x="162" y="332"/>
                </a:lnTo>
                <a:lnTo>
                  <a:pt x="146" y="357"/>
                </a:lnTo>
                <a:lnTo>
                  <a:pt x="131" y="383"/>
                </a:lnTo>
                <a:lnTo>
                  <a:pt x="117" y="409"/>
                </a:lnTo>
                <a:lnTo>
                  <a:pt x="105" y="437"/>
                </a:lnTo>
                <a:lnTo>
                  <a:pt x="94" y="466"/>
                </a:lnTo>
                <a:lnTo>
                  <a:pt x="84" y="495"/>
                </a:lnTo>
                <a:lnTo>
                  <a:pt x="76" y="524"/>
                </a:lnTo>
                <a:lnTo>
                  <a:pt x="69" y="554"/>
                </a:lnTo>
                <a:lnTo>
                  <a:pt x="63" y="585"/>
                </a:lnTo>
                <a:lnTo>
                  <a:pt x="59" y="616"/>
                </a:lnTo>
                <a:lnTo>
                  <a:pt x="57" y="647"/>
                </a:lnTo>
                <a:lnTo>
                  <a:pt x="56" y="680"/>
                </a:lnTo>
                <a:lnTo>
                  <a:pt x="56" y="680"/>
                </a:lnTo>
                <a:lnTo>
                  <a:pt x="57" y="712"/>
                </a:lnTo>
                <a:lnTo>
                  <a:pt x="59" y="743"/>
                </a:lnTo>
                <a:lnTo>
                  <a:pt x="63" y="774"/>
                </a:lnTo>
                <a:lnTo>
                  <a:pt x="69" y="805"/>
                </a:lnTo>
                <a:lnTo>
                  <a:pt x="76" y="836"/>
                </a:lnTo>
                <a:lnTo>
                  <a:pt x="84" y="865"/>
                </a:lnTo>
                <a:lnTo>
                  <a:pt x="94" y="894"/>
                </a:lnTo>
                <a:lnTo>
                  <a:pt x="105" y="922"/>
                </a:lnTo>
                <a:lnTo>
                  <a:pt x="117" y="950"/>
                </a:lnTo>
                <a:lnTo>
                  <a:pt x="131" y="976"/>
                </a:lnTo>
                <a:lnTo>
                  <a:pt x="146" y="1002"/>
                </a:lnTo>
                <a:lnTo>
                  <a:pt x="162" y="1028"/>
                </a:lnTo>
                <a:lnTo>
                  <a:pt x="179" y="1053"/>
                </a:lnTo>
                <a:lnTo>
                  <a:pt x="198" y="1076"/>
                </a:lnTo>
                <a:lnTo>
                  <a:pt x="218" y="1099"/>
                </a:lnTo>
                <a:lnTo>
                  <a:pt x="239" y="1120"/>
                </a:lnTo>
                <a:lnTo>
                  <a:pt x="260" y="1141"/>
                </a:lnTo>
                <a:lnTo>
                  <a:pt x="283" y="1160"/>
                </a:lnTo>
                <a:lnTo>
                  <a:pt x="306" y="1179"/>
                </a:lnTo>
                <a:lnTo>
                  <a:pt x="331" y="1196"/>
                </a:lnTo>
                <a:lnTo>
                  <a:pt x="356" y="1213"/>
                </a:lnTo>
                <a:lnTo>
                  <a:pt x="382" y="1228"/>
                </a:lnTo>
                <a:lnTo>
                  <a:pt x="410" y="1242"/>
                </a:lnTo>
                <a:lnTo>
                  <a:pt x="437" y="1254"/>
                </a:lnTo>
                <a:lnTo>
                  <a:pt x="465" y="1265"/>
                </a:lnTo>
                <a:lnTo>
                  <a:pt x="494" y="1275"/>
                </a:lnTo>
                <a:lnTo>
                  <a:pt x="523" y="1284"/>
                </a:lnTo>
                <a:lnTo>
                  <a:pt x="553" y="1290"/>
                </a:lnTo>
                <a:lnTo>
                  <a:pt x="584" y="1296"/>
                </a:lnTo>
                <a:lnTo>
                  <a:pt x="616" y="1300"/>
                </a:lnTo>
                <a:lnTo>
                  <a:pt x="647" y="1302"/>
                </a:lnTo>
                <a:lnTo>
                  <a:pt x="679" y="1303"/>
                </a:lnTo>
                <a:lnTo>
                  <a:pt x="679" y="1303"/>
                </a:lnTo>
                <a:lnTo>
                  <a:pt x="711" y="1302"/>
                </a:lnTo>
                <a:lnTo>
                  <a:pt x="742" y="1300"/>
                </a:lnTo>
                <a:lnTo>
                  <a:pt x="773" y="1296"/>
                </a:lnTo>
                <a:lnTo>
                  <a:pt x="804" y="1290"/>
                </a:lnTo>
                <a:lnTo>
                  <a:pt x="835" y="1284"/>
                </a:lnTo>
                <a:lnTo>
                  <a:pt x="864" y="1275"/>
                </a:lnTo>
                <a:lnTo>
                  <a:pt x="893" y="1265"/>
                </a:lnTo>
                <a:lnTo>
                  <a:pt x="921" y="1254"/>
                </a:lnTo>
                <a:lnTo>
                  <a:pt x="949" y="1242"/>
                </a:lnTo>
                <a:lnTo>
                  <a:pt x="975" y="1228"/>
                </a:lnTo>
                <a:lnTo>
                  <a:pt x="1001" y="1213"/>
                </a:lnTo>
                <a:lnTo>
                  <a:pt x="1028" y="1196"/>
                </a:lnTo>
                <a:lnTo>
                  <a:pt x="1052" y="1179"/>
                </a:lnTo>
                <a:lnTo>
                  <a:pt x="1075" y="1160"/>
                </a:lnTo>
                <a:lnTo>
                  <a:pt x="1098" y="1141"/>
                </a:lnTo>
                <a:lnTo>
                  <a:pt x="1119" y="1120"/>
                </a:lnTo>
                <a:lnTo>
                  <a:pt x="1140" y="1099"/>
                </a:lnTo>
                <a:lnTo>
                  <a:pt x="1159" y="1076"/>
                </a:lnTo>
                <a:lnTo>
                  <a:pt x="1178" y="1053"/>
                </a:lnTo>
                <a:lnTo>
                  <a:pt x="1195" y="1028"/>
                </a:lnTo>
                <a:lnTo>
                  <a:pt x="1211" y="1002"/>
                </a:lnTo>
                <a:lnTo>
                  <a:pt x="1226" y="976"/>
                </a:lnTo>
                <a:lnTo>
                  <a:pt x="1241" y="950"/>
                </a:lnTo>
                <a:lnTo>
                  <a:pt x="1253" y="922"/>
                </a:lnTo>
                <a:lnTo>
                  <a:pt x="1264" y="894"/>
                </a:lnTo>
                <a:lnTo>
                  <a:pt x="1274" y="865"/>
                </a:lnTo>
                <a:lnTo>
                  <a:pt x="1283" y="836"/>
                </a:lnTo>
                <a:lnTo>
                  <a:pt x="1290" y="805"/>
                </a:lnTo>
                <a:lnTo>
                  <a:pt x="1295" y="774"/>
                </a:lnTo>
                <a:lnTo>
                  <a:pt x="1299" y="743"/>
                </a:lnTo>
                <a:lnTo>
                  <a:pt x="1301" y="712"/>
                </a:lnTo>
                <a:lnTo>
                  <a:pt x="1302" y="680"/>
                </a:lnTo>
                <a:lnTo>
                  <a:pt x="1302" y="680"/>
                </a:lnTo>
                <a:lnTo>
                  <a:pt x="1301" y="647"/>
                </a:lnTo>
                <a:lnTo>
                  <a:pt x="1299" y="616"/>
                </a:lnTo>
                <a:lnTo>
                  <a:pt x="1295" y="585"/>
                </a:lnTo>
                <a:lnTo>
                  <a:pt x="1290" y="554"/>
                </a:lnTo>
                <a:lnTo>
                  <a:pt x="1283" y="524"/>
                </a:lnTo>
                <a:lnTo>
                  <a:pt x="1274" y="495"/>
                </a:lnTo>
                <a:lnTo>
                  <a:pt x="1264" y="466"/>
                </a:lnTo>
                <a:lnTo>
                  <a:pt x="1253" y="437"/>
                </a:lnTo>
                <a:lnTo>
                  <a:pt x="1241" y="409"/>
                </a:lnTo>
                <a:lnTo>
                  <a:pt x="1226" y="383"/>
                </a:lnTo>
                <a:lnTo>
                  <a:pt x="1211" y="357"/>
                </a:lnTo>
                <a:lnTo>
                  <a:pt x="1195" y="332"/>
                </a:lnTo>
                <a:lnTo>
                  <a:pt x="1178" y="307"/>
                </a:lnTo>
                <a:lnTo>
                  <a:pt x="1159" y="284"/>
                </a:lnTo>
                <a:lnTo>
                  <a:pt x="1140" y="260"/>
                </a:lnTo>
                <a:lnTo>
                  <a:pt x="1119" y="239"/>
                </a:lnTo>
                <a:lnTo>
                  <a:pt x="1098" y="218"/>
                </a:lnTo>
                <a:lnTo>
                  <a:pt x="1075" y="199"/>
                </a:lnTo>
                <a:lnTo>
                  <a:pt x="1052" y="180"/>
                </a:lnTo>
                <a:lnTo>
                  <a:pt x="1028" y="163"/>
                </a:lnTo>
                <a:lnTo>
                  <a:pt x="1001" y="147"/>
                </a:lnTo>
                <a:lnTo>
                  <a:pt x="975" y="132"/>
                </a:lnTo>
                <a:lnTo>
                  <a:pt x="949" y="118"/>
                </a:lnTo>
                <a:lnTo>
                  <a:pt x="921" y="106"/>
                </a:lnTo>
                <a:lnTo>
                  <a:pt x="893" y="95"/>
                </a:lnTo>
                <a:lnTo>
                  <a:pt x="864" y="84"/>
                </a:lnTo>
                <a:lnTo>
                  <a:pt x="835" y="76"/>
                </a:lnTo>
                <a:lnTo>
                  <a:pt x="804" y="69"/>
                </a:lnTo>
                <a:lnTo>
                  <a:pt x="773" y="63"/>
                </a:lnTo>
                <a:lnTo>
                  <a:pt x="742" y="59"/>
                </a:lnTo>
                <a:lnTo>
                  <a:pt x="711" y="57"/>
                </a:lnTo>
                <a:lnTo>
                  <a:pt x="679" y="56"/>
                </a:lnTo>
                <a:lnTo>
                  <a:pt x="679" y="56"/>
                </a:lnTo>
                <a:close/>
              </a:path>
            </a:pathLst>
          </a:custGeom>
          <a:solidFill>
            <a:schemeClr val="dk1"/>
          </a:solidFill>
          <a:ln>
            <a:solidFill>
              <a:srgbClr val="00325E"/>
            </a:solid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Picture 12">
            <a:extLst>
              <a:ext uri="{FF2B5EF4-FFF2-40B4-BE49-F238E27FC236}">
                <a16:creationId xmlns:a16="http://schemas.microsoft.com/office/drawing/2014/main" id="{1BCB214C-F4DA-3210-5BAD-8A3114518E84}"/>
              </a:ext>
            </a:extLst>
          </p:cNvPr>
          <p:cNvPicPr>
            <a:picLocks noChangeAspect="1"/>
          </p:cNvPicPr>
          <p:nvPr/>
        </p:nvPicPr>
        <p:blipFill>
          <a:blip r:embed="rId3"/>
          <a:stretch>
            <a:fillRect/>
          </a:stretch>
        </p:blipFill>
        <p:spPr>
          <a:xfrm>
            <a:off x="6778243" y="1635595"/>
            <a:ext cx="3707876" cy="396485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3B4C8E44-5167-BF0F-E6CD-84A062B37F82}"/>
              </a:ext>
            </a:extLst>
          </p:cNvPr>
          <p:cNvPicPr>
            <a:picLocks noChangeAspect="1"/>
          </p:cNvPicPr>
          <p:nvPr/>
        </p:nvPicPr>
        <p:blipFill>
          <a:blip r:embed="rId4"/>
          <a:stretch>
            <a:fillRect/>
          </a:stretch>
        </p:blipFill>
        <p:spPr>
          <a:xfrm>
            <a:off x="8358500" y="3208336"/>
            <a:ext cx="3467740" cy="35192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2651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C5D2A-FEE7-B6E2-8B28-4020CC74A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EAD4C-B6A7-2007-A8D5-D5C3F86961BB}"/>
              </a:ext>
            </a:extLst>
          </p:cNvPr>
          <p:cNvSpPr>
            <a:spLocks noGrp="1"/>
          </p:cNvSpPr>
          <p:nvPr>
            <p:ph type="title"/>
          </p:nvPr>
        </p:nvSpPr>
        <p:spPr/>
        <p:txBody>
          <a:bodyPr>
            <a:normAutofit/>
          </a:bodyPr>
          <a:lstStyle/>
          <a:p>
            <a:r>
              <a:rPr lang="en-US" sz="4000" dirty="0"/>
              <a:t>Strategies Tab: Strategies </a:t>
            </a:r>
          </a:p>
        </p:txBody>
      </p:sp>
      <p:sp>
        <p:nvSpPr>
          <p:cNvPr id="3" name="Content Placeholder 2">
            <a:extLst>
              <a:ext uri="{FF2B5EF4-FFF2-40B4-BE49-F238E27FC236}">
                <a16:creationId xmlns:a16="http://schemas.microsoft.com/office/drawing/2014/main" id="{2874DB0D-FCE4-D0EE-EA89-A40C9612B4BC}"/>
              </a:ext>
            </a:extLst>
          </p:cNvPr>
          <p:cNvSpPr>
            <a:spLocks noGrp="1"/>
          </p:cNvSpPr>
          <p:nvPr>
            <p:ph idx="1"/>
          </p:nvPr>
        </p:nvSpPr>
        <p:spPr>
          <a:xfrm>
            <a:off x="814902" y="2030365"/>
            <a:ext cx="5807926" cy="1944800"/>
          </a:xfrm>
        </p:spPr>
        <p:txBody>
          <a:bodyPr>
            <a:noAutofit/>
          </a:bodyPr>
          <a:lstStyle/>
          <a:p>
            <a:pPr marL="285750" indent="-285750">
              <a:spcBef>
                <a:spcPts val="600"/>
              </a:spcBef>
              <a:buFont typeface="Arial" panose="020B0604020202020204" pitchFamily="34" charset="0"/>
              <a:buChar char="•"/>
            </a:pPr>
            <a:r>
              <a:rPr lang="en-US" sz="2600">
                <a:latin typeface="Aptos" panose="020B0004020202020204" pitchFamily="34" charset="0"/>
              </a:rPr>
              <a:t>Select lessons from our strategies that promote well-being</a:t>
            </a:r>
          </a:p>
          <a:p>
            <a:pPr marL="742950" lvl="1" indent="-285750">
              <a:spcBef>
                <a:spcPts val="600"/>
              </a:spcBef>
            </a:pPr>
            <a:r>
              <a:rPr lang="en-US" sz="2400">
                <a:latin typeface="Aptos" panose="020B0004020202020204" pitchFamily="34" charset="0"/>
              </a:rPr>
              <a:t>Begin with 1-2 strategies</a:t>
            </a:r>
          </a:p>
          <a:p>
            <a:pPr marL="742950" lvl="1" indent="-285750">
              <a:spcBef>
                <a:spcPts val="600"/>
              </a:spcBef>
            </a:pPr>
            <a:r>
              <a:rPr lang="en-US" sz="2400">
                <a:latin typeface="Aptos" panose="020B0004020202020204" pitchFamily="34" charset="0"/>
              </a:rPr>
              <a:t>Lessons take between 10-40 minutes.</a:t>
            </a:r>
          </a:p>
          <a:p>
            <a:pPr marL="742950" lvl="1" indent="-285750">
              <a:spcBef>
                <a:spcPts val="600"/>
              </a:spcBef>
            </a:pPr>
            <a:r>
              <a:rPr lang="en-US" sz="2400">
                <a:latin typeface="Aptos" panose="020B0004020202020204" pitchFamily="34" charset="0"/>
              </a:rPr>
              <a:t>Consistency is important.</a:t>
            </a:r>
          </a:p>
          <a:p>
            <a:pPr marL="0" indent="0">
              <a:spcBef>
                <a:spcPts val="600"/>
              </a:spcBef>
              <a:buNone/>
            </a:pPr>
            <a:endParaRPr lang="en-US" sz="2200">
              <a:latin typeface="Aptos" panose="020B0004020202020204" pitchFamily="34" charset="0"/>
            </a:endParaRPr>
          </a:p>
          <a:p>
            <a:pPr marL="285750" indent="-285750">
              <a:spcBef>
                <a:spcPts val="600"/>
              </a:spcBef>
              <a:buFont typeface="Arial" panose="020B0604020202020204" pitchFamily="34" charset="0"/>
              <a:buChar char="•"/>
            </a:pPr>
            <a:endParaRPr lang="en-US" sz="2200">
              <a:latin typeface="Aptos" panose="020B0004020202020204" pitchFamily="34" charset="0"/>
            </a:endParaRPr>
          </a:p>
          <a:p>
            <a:endParaRPr lang="en-US" sz="2200"/>
          </a:p>
        </p:txBody>
      </p:sp>
      <p:sp>
        <p:nvSpPr>
          <p:cNvPr id="4" name="Text Placeholder 3">
            <a:extLst>
              <a:ext uri="{FF2B5EF4-FFF2-40B4-BE49-F238E27FC236}">
                <a16:creationId xmlns:a16="http://schemas.microsoft.com/office/drawing/2014/main" id="{F096966B-D1A5-6AF5-9912-6EB0630BAA11}"/>
              </a:ext>
            </a:extLst>
          </p:cNvPr>
          <p:cNvSpPr>
            <a:spLocks noGrp="1"/>
          </p:cNvSpPr>
          <p:nvPr>
            <p:ph type="body" sz="half" idx="2"/>
          </p:nvPr>
        </p:nvSpPr>
        <p:spPr/>
        <p:txBody>
          <a:bodyPr>
            <a:normAutofit fontScale="92500" lnSpcReduction="10000"/>
          </a:bodyPr>
          <a:lstStyle/>
          <a:p>
            <a:endParaRPr lang="en-US"/>
          </a:p>
        </p:txBody>
      </p:sp>
      <p:sp>
        <p:nvSpPr>
          <p:cNvPr id="5" name="Content Placeholder 2">
            <a:extLst>
              <a:ext uri="{FF2B5EF4-FFF2-40B4-BE49-F238E27FC236}">
                <a16:creationId xmlns:a16="http://schemas.microsoft.com/office/drawing/2014/main" id="{0DC98256-93E2-CC84-1261-CCBE0A61B1C1}"/>
              </a:ext>
            </a:extLst>
          </p:cNvPr>
          <p:cNvSpPr txBox="1">
            <a:spLocks/>
          </p:cNvSpPr>
          <p:nvPr/>
        </p:nvSpPr>
        <p:spPr>
          <a:xfrm>
            <a:off x="814902" y="4546248"/>
            <a:ext cx="5257800" cy="164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rabicPeriod"/>
            </a:pPr>
            <a:r>
              <a:rPr lang="en-US" sz="2600">
                <a:latin typeface="Aptos" panose="020B0004020202020204" pitchFamily="34" charset="0"/>
              </a:rPr>
              <a:t>Set an implementation goal.</a:t>
            </a:r>
          </a:p>
          <a:p>
            <a:pPr marL="457200" indent="-457200">
              <a:spcBef>
                <a:spcPts val="600"/>
              </a:spcBef>
              <a:buFont typeface="+mj-lt"/>
              <a:buAutoNum type="arabicPeriod"/>
            </a:pPr>
            <a:r>
              <a:rPr lang="en-US" sz="2600">
                <a:latin typeface="Aptos" panose="020B0004020202020204" pitchFamily="34" charset="0"/>
              </a:rPr>
              <a:t>Share successes, challenges, and any needed supports.</a:t>
            </a:r>
          </a:p>
          <a:p>
            <a:pPr marL="457200" indent="-457200">
              <a:spcBef>
                <a:spcPts val="600"/>
              </a:spcBef>
              <a:buFont typeface="+mj-lt"/>
              <a:buAutoNum type="arabicPeriod"/>
            </a:pPr>
            <a:r>
              <a:rPr lang="en-US" sz="2600">
                <a:latin typeface="Aptos" panose="020B0004020202020204" pitchFamily="34" charset="0"/>
              </a:rPr>
              <a:t>Reflect and adjust as needed.</a:t>
            </a:r>
          </a:p>
          <a:p>
            <a:pPr marL="285750" indent="-285750">
              <a:spcBef>
                <a:spcPts val="600"/>
              </a:spcBef>
            </a:pPr>
            <a:endParaRPr lang="en-US" sz="2600">
              <a:latin typeface="Aptos" panose="020B0004020202020204" pitchFamily="34" charset="0"/>
            </a:endParaRPr>
          </a:p>
          <a:p>
            <a:endParaRPr lang="en-US" sz="2600"/>
          </a:p>
        </p:txBody>
      </p:sp>
      <p:pic>
        <p:nvPicPr>
          <p:cNvPr id="6" name="Picture 5">
            <a:extLst>
              <a:ext uri="{FF2B5EF4-FFF2-40B4-BE49-F238E27FC236}">
                <a16:creationId xmlns:a16="http://schemas.microsoft.com/office/drawing/2014/main" id="{E96E82DB-8767-63DE-2DFF-D672744279F1}"/>
              </a:ext>
            </a:extLst>
          </p:cNvPr>
          <p:cNvPicPr>
            <a:picLocks noChangeAspect="1"/>
          </p:cNvPicPr>
          <p:nvPr/>
        </p:nvPicPr>
        <p:blipFill>
          <a:blip r:embed="rId3"/>
          <a:stretch>
            <a:fillRect/>
          </a:stretch>
        </p:blipFill>
        <p:spPr>
          <a:xfrm>
            <a:off x="7210098" y="1947874"/>
            <a:ext cx="2863997" cy="3797495"/>
          </a:xfrm>
          <a:prstGeom prst="rect">
            <a:avLst/>
          </a:prstGeom>
          <a:ln>
            <a:solidFill>
              <a:schemeClr val="accent3"/>
            </a:solidFill>
          </a:ln>
        </p:spPr>
      </p:pic>
      <p:pic>
        <p:nvPicPr>
          <p:cNvPr id="7" name="Picture 6">
            <a:extLst>
              <a:ext uri="{FF2B5EF4-FFF2-40B4-BE49-F238E27FC236}">
                <a16:creationId xmlns:a16="http://schemas.microsoft.com/office/drawing/2014/main" id="{A20C1C95-957C-F140-4ACA-1809ECB28FA7}"/>
              </a:ext>
            </a:extLst>
          </p:cNvPr>
          <p:cNvPicPr>
            <a:picLocks noChangeAspect="1"/>
          </p:cNvPicPr>
          <p:nvPr/>
        </p:nvPicPr>
        <p:blipFill>
          <a:blip r:embed="rId4"/>
          <a:stretch>
            <a:fillRect/>
          </a:stretch>
        </p:blipFill>
        <p:spPr>
          <a:xfrm>
            <a:off x="8249691" y="2627102"/>
            <a:ext cx="2627733" cy="3527158"/>
          </a:xfrm>
          <a:prstGeom prst="rect">
            <a:avLst/>
          </a:prstGeom>
          <a:ln>
            <a:solidFill>
              <a:schemeClr val="accent3"/>
            </a:solidFill>
          </a:ln>
        </p:spPr>
      </p:pic>
      <p:sp>
        <p:nvSpPr>
          <p:cNvPr id="8" name="Google Shape;3402;p243">
            <a:extLst>
              <a:ext uri="{FF2B5EF4-FFF2-40B4-BE49-F238E27FC236}">
                <a16:creationId xmlns:a16="http://schemas.microsoft.com/office/drawing/2014/main" id="{3F14C830-52C1-1E42-6BAF-F4F1412ABA50}"/>
              </a:ext>
            </a:extLst>
          </p:cNvPr>
          <p:cNvSpPr/>
          <p:nvPr/>
        </p:nvSpPr>
        <p:spPr>
          <a:xfrm>
            <a:off x="479350" y="2515332"/>
            <a:ext cx="153733" cy="133027"/>
          </a:xfrm>
          <a:custGeom>
            <a:avLst/>
            <a:gdLst/>
            <a:ahLst/>
            <a:cxnLst/>
            <a:rect l="l" t="t" r="r" b="b"/>
            <a:pathLst>
              <a:path w="623" h="453" extrusionOk="0">
                <a:moveTo>
                  <a:pt x="170" y="453"/>
                </a:moveTo>
                <a:lnTo>
                  <a:pt x="170" y="453"/>
                </a:lnTo>
                <a:lnTo>
                  <a:pt x="165" y="453"/>
                </a:lnTo>
                <a:lnTo>
                  <a:pt x="160" y="451"/>
                </a:lnTo>
                <a:lnTo>
                  <a:pt x="155" y="449"/>
                </a:lnTo>
                <a:lnTo>
                  <a:pt x="150" y="445"/>
                </a:lnTo>
                <a:lnTo>
                  <a:pt x="8" y="303"/>
                </a:lnTo>
                <a:lnTo>
                  <a:pt x="8" y="303"/>
                </a:lnTo>
                <a:lnTo>
                  <a:pt x="5" y="299"/>
                </a:lnTo>
                <a:lnTo>
                  <a:pt x="2" y="294"/>
                </a:lnTo>
                <a:lnTo>
                  <a:pt x="1" y="289"/>
                </a:lnTo>
                <a:lnTo>
                  <a:pt x="0" y="283"/>
                </a:lnTo>
                <a:lnTo>
                  <a:pt x="1" y="278"/>
                </a:lnTo>
                <a:lnTo>
                  <a:pt x="2" y="273"/>
                </a:lnTo>
                <a:lnTo>
                  <a:pt x="5" y="268"/>
                </a:lnTo>
                <a:lnTo>
                  <a:pt x="8" y="263"/>
                </a:lnTo>
                <a:lnTo>
                  <a:pt x="8" y="263"/>
                </a:lnTo>
                <a:lnTo>
                  <a:pt x="13" y="260"/>
                </a:lnTo>
                <a:lnTo>
                  <a:pt x="18" y="257"/>
                </a:lnTo>
                <a:lnTo>
                  <a:pt x="23" y="256"/>
                </a:lnTo>
                <a:lnTo>
                  <a:pt x="28" y="255"/>
                </a:lnTo>
                <a:lnTo>
                  <a:pt x="34" y="256"/>
                </a:lnTo>
                <a:lnTo>
                  <a:pt x="39" y="257"/>
                </a:lnTo>
                <a:lnTo>
                  <a:pt x="45" y="260"/>
                </a:lnTo>
                <a:lnTo>
                  <a:pt x="49" y="263"/>
                </a:lnTo>
                <a:lnTo>
                  <a:pt x="171" y="386"/>
                </a:lnTo>
                <a:lnTo>
                  <a:pt x="576" y="7"/>
                </a:lnTo>
                <a:lnTo>
                  <a:pt x="576" y="7"/>
                </a:lnTo>
                <a:lnTo>
                  <a:pt x="580" y="4"/>
                </a:lnTo>
                <a:lnTo>
                  <a:pt x="585" y="1"/>
                </a:lnTo>
                <a:lnTo>
                  <a:pt x="591" y="0"/>
                </a:lnTo>
                <a:lnTo>
                  <a:pt x="596" y="0"/>
                </a:lnTo>
                <a:lnTo>
                  <a:pt x="601" y="0"/>
                </a:lnTo>
                <a:lnTo>
                  <a:pt x="606" y="2"/>
                </a:lnTo>
                <a:lnTo>
                  <a:pt x="611" y="5"/>
                </a:lnTo>
                <a:lnTo>
                  <a:pt x="616" y="8"/>
                </a:lnTo>
                <a:lnTo>
                  <a:pt x="616" y="8"/>
                </a:lnTo>
                <a:lnTo>
                  <a:pt x="619" y="14"/>
                </a:lnTo>
                <a:lnTo>
                  <a:pt x="621" y="19"/>
                </a:lnTo>
                <a:lnTo>
                  <a:pt x="623" y="24"/>
                </a:lnTo>
                <a:lnTo>
                  <a:pt x="623" y="30"/>
                </a:lnTo>
                <a:lnTo>
                  <a:pt x="622" y="35"/>
                </a:lnTo>
                <a:lnTo>
                  <a:pt x="621" y="40"/>
                </a:lnTo>
                <a:lnTo>
                  <a:pt x="618" y="45"/>
                </a:lnTo>
                <a:lnTo>
                  <a:pt x="614" y="49"/>
                </a:lnTo>
                <a:lnTo>
                  <a:pt x="189" y="446"/>
                </a:lnTo>
                <a:lnTo>
                  <a:pt x="189" y="446"/>
                </a:lnTo>
                <a:lnTo>
                  <a:pt x="185" y="449"/>
                </a:lnTo>
                <a:lnTo>
                  <a:pt x="180" y="452"/>
                </a:lnTo>
                <a:lnTo>
                  <a:pt x="175" y="453"/>
                </a:lnTo>
                <a:lnTo>
                  <a:pt x="170" y="453"/>
                </a:lnTo>
                <a:lnTo>
                  <a:pt x="170" y="453"/>
                </a:lnTo>
                <a:close/>
              </a:path>
            </a:pathLst>
          </a:custGeom>
          <a:solidFill>
            <a:schemeClr val="dk1"/>
          </a:solidFill>
          <a:ln>
            <a:solidFill>
              <a:srgbClr val="00325E"/>
            </a:solid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3403;p243">
            <a:extLst>
              <a:ext uri="{FF2B5EF4-FFF2-40B4-BE49-F238E27FC236}">
                <a16:creationId xmlns:a16="http://schemas.microsoft.com/office/drawing/2014/main" id="{3CD9D19A-E1C3-CC86-9A8A-56874B9E2C39}"/>
              </a:ext>
            </a:extLst>
          </p:cNvPr>
          <p:cNvSpPr/>
          <p:nvPr/>
        </p:nvSpPr>
        <p:spPr>
          <a:xfrm>
            <a:off x="388440" y="2409486"/>
            <a:ext cx="335552" cy="322288"/>
          </a:xfrm>
          <a:custGeom>
            <a:avLst/>
            <a:gdLst/>
            <a:ahLst/>
            <a:cxnLst/>
            <a:rect l="l" t="t" r="r" b="b"/>
            <a:pathLst>
              <a:path w="1359" h="1359" extrusionOk="0">
                <a:moveTo>
                  <a:pt x="679" y="1359"/>
                </a:moveTo>
                <a:lnTo>
                  <a:pt x="679" y="1359"/>
                </a:lnTo>
                <a:lnTo>
                  <a:pt x="644" y="1359"/>
                </a:lnTo>
                <a:lnTo>
                  <a:pt x="609" y="1356"/>
                </a:lnTo>
                <a:lnTo>
                  <a:pt x="575" y="1352"/>
                </a:lnTo>
                <a:lnTo>
                  <a:pt x="542" y="1346"/>
                </a:lnTo>
                <a:lnTo>
                  <a:pt x="509" y="1338"/>
                </a:lnTo>
                <a:lnTo>
                  <a:pt x="477" y="1329"/>
                </a:lnTo>
                <a:lnTo>
                  <a:pt x="446" y="1318"/>
                </a:lnTo>
                <a:lnTo>
                  <a:pt x="415" y="1306"/>
                </a:lnTo>
                <a:lnTo>
                  <a:pt x="384" y="1293"/>
                </a:lnTo>
                <a:lnTo>
                  <a:pt x="355" y="1278"/>
                </a:lnTo>
                <a:lnTo>
                  <a:pt x="327" y="1261"/>
                </a:lnTo>
                <a:lnTo>
                  <a:pt x="299" y="1244"/>
                </a:lnTo>
                <a:lnTo>
                  <a:pt x="273" y="1225"/>
                </a:lnTo>
                <a:lnTo>
                  <a:pt x="247" y="1204"/>
                </a:lnTo>
                <a:lnTo>
                  <a:pt x="223" y="1182"/>
                </a:lnTo>
                <a:lnTo>
                  <a:pt x="198" y="1160"/>
                </a:lnTo>
                <a:lnTo>
                  <a:pt x="176" y="1137"/>
                </a:lnTo>
                <a:lnTo>
                  <a:pt x="154" y="1112"/>
                </a:lnTo>
                <a:lnTo>
                  <a:pt x="134" y="1086"/>
                </a:lnTo>
                <a:lnTo>
                  <a:pt x="115" y="1060"/>
                </a:lnTo>
                <a:lnTo>
                  <a:pt x="98" y="1032"/>
                </a:lnTo>
                <a:lnTo>
                  <a:pt x="81" y="1003"/>
                </a:lnTo>
                <a:lnTo>
                  <a:pt x="66" y="974"/>
                </a:lnTo>
                <a:lnTo>
                  <a:pt x="53" y="944"/>
                </a:lnTo>
                <a:lnTo>
                  <a:pt x="41" y="913"/>
                </a:lnTo>
                <a:lnTo>
                  <a:pt x="30" y="882"/>
                </a:lnTo>
                <a:lnTo>
                  <a:pt x="21" y="850"/>
                </a:lnTo>
                <a:lnTo>
                  <a:pt x="13" y="816"/>
                </a:lnTo>
                <a:lnTo>
                  <a:pt x="7" y="783"/>
                </a:lnTo>
                <a:lnTo>
                  <a:pt x="3" y="749"/>
                </a:lnTo>
                <a:lnTo>
                  <a:pt x="1" y="715"/>
                </a:lnTo>
                <a:lnTo>
                  <a:pt x="0" y="680"/>
                </a:lnTo>
                <a:lnTo>
                  <a:pt x="0" y="680"/>
                </a:lnTo>
                <a:lnTo>
                  <a:pt x="1" y="644"/>
                </a:lnTo>
                <a:lnTo>
                  <a:pt x="3" y="610"/>
                </a:lnTo>
                <a:lnTo>
                  <a:pt x="7" y="576"/>
                </a:lnTo>
                <a:lnTo>
                  <a:pt x="13" y="543"/>
                </a:lnTo>
                <a:lnTo>
                  <a:pt x="21" y="510"/>
                </a:lnTo>
                <a:lnTo>
                  <a:pt x="30" y="478"/>
                </a:lnTo>
                <a:lnTo>
                  <a:pt x="41" y="446"/>
                </a:lnTo>
                <a:lnTo>
                  <a:pt x="53" y="415"/>
                </a:lnTo>
                <a:lnTo>
                  <a:pt x="66" y="385"/>
                </a:lnTo>
                <a:lnTo>
                  <a:pt x="81" y="356"/>
                </a:lnTo>
                <a:lnTo>
                  <a:pt x="98" y="328"/>
                </a:lnTo>
                <a:lnTo>
                  <a:pt x="115" y="300"/>
                </a:lnTo>
                <a:lnTo>
                  <a:pt x="134" y="273"/>
                </a:lnTo>
                <a:lnTo>
                  <a:pt x="154" y="247"/>
                </a:lnTo>
                <a:lnTo>
                  <a:pt x="176" y="222"/>
                </a:lnTo>
                <a:lnTo>
                  <a:pt x="198" y="199"/>
                </a:lnTo>
                <a:lnTo>
                  <a:pt x="223" y="177"/>
                </a:lnTo>
                <a:lnTo>
                  <a:pt x="247" y="155"/>
                </a:lnTo>
                <a:lnTo>
                  <a:pt x="273" y="135"/>
                </a:lnTo>
                <a:lnTo>
                  <a:pt x="299" y="116"/>
                </a:lnTo>
                <a:lnTo>
                  <a:pt x="327" y="99"/>
                </a:lnTo>
                <a:lnTo>
                  <a:pt x="355" y="81"/>
                </a:lnTo>
                <a:lnTo>
                  <a:pt x="384" y="66"/>
                </a:lnTo>
                <a:lnTo>
                  <a:pt x="415" y="53"/>
                </a:lnTo>
                <a:lnTo>
                  <a:pt x="446" y="41"/>
                </a:lnTo>
                <a:lnTo>
                  <a:pt x="477" y="30"/>
                </a:lnTo>
                <a:lnTo>
                  <a:pt x="509" y="21"/>
                </a:lnTo>
                <a:lnTo>
                  <a:pt x="542" y="13"/>
                </a:lnTo>
                <a:lnTo>
                  <a:pt x="575" y="7"/>
                </a:lnTo>
                <a:lnTo>
                  <a:pt x="609" y="3"/>
                </a:lnTo>
                <a:lnTo>
                  <a:pt x="644" y="0"/>
                </a:lnTo>
                <a:lnTo>
                  <a:pt x="679" y="0"/>
                </a:lnTo>
                <a:lnTo>
                  <a:pt x="679" y="0"/>
                </a:lnTo>
                <a:lnTo>
                  <a:pt x="714" y="0"/>
                </a:lnTo>
                <a:lnTo>
                  <a:pt x="748" y="3"/>
                </a:lnTo>
                <a:lnTo>
                  <a:pt x="782" y="7"/>
                </a:lnTo>
                <a:lnTo>
                  <a:pt x="815" y="13"/>
                </a:lnTo>
                <a:lnTo>
                  <a:pt x="849" y="21"/>
                </a:lnTo>
                <a:lnTo>
                  <a:pt x="881" y="30"/>
                </a:lnTo>
                <a:lnTo>
                  <a:pt x="912" y="41"/>
                </a:lnTo>
                <a:lnTo>
                  <a:pt x="943" y="53"/>
                </a:lnTo>
                <a:lnTo>
                  <a:pt x="973" y="66"/>
                </a:lnTo>
                <a:lnTo>
                  <a:pt x="1002" y="81"/>
                </a:lnTo>
                <a:lnTo>
                  <a:pt x="1032" y="99"/>
                </a:lnTo>
                <a:lnTo>
                  <a:pt x="1059" y="116"/>
                </a:lnTo>
                <a:lnTo>
                  <a:pt x="1086" y="135"/>
                </a:lnTo>
                <a:lnTo>
                  <a:pt x="1111" y="155"/>
                </a:lnTo>
                <a:lnTo>
                  <a:pt x="1136" y="177"/>
                </a:lnTo>
                <a:lnTo>
                  <a:pt x="1159" y="199"/>
                </a:lnTo>
                <a:lnTo>
                  <a:pt x="1182" y="222"/>
                </a:lnTo>
                <a:lnTo>
                  <a:pt x="1203" y="247"/>
                </a:lnTo>
                <a:lnTo>
                  <a:pt x="1223" y="273"/>
                </a:lnTo>
                <a:lnTo>
                  <a:pt x="1243" y="300"/>
                </a:lnTo>
                <a:lnTo>
                  <a:pt x="1260" y="328"/>
                </a:lnTo>
                <a:lnTo>
                  <a:pt x="1277" y="356"/>
                </a:lnTo>
                <a:lnTo>
                  <a:pt x="1292" y="385"/>
                </a:lnTo>
                <a:lnTo>
                  <a:pt x="1305" y="415"/>
                </a:lnTo>
                <a:lnTo>
                  <a:pt x="1317" y="446"/>
                </a:lnTo>
                <a:lnTo>
                  <a:pt x="1328" y="478"/>
                </a:lnTo>
                <a:lnTo>
                  <a:pt x="1337" y="510"/>
                </a:lnTo>
                <a:lnTo>
                  <a:pt x="1345" y="543"/>
                </a:lnTo>
                <a:lnTo>
                  <a:pt x="1351" y="576"/>
                </a:lnTo>
                <a:lnTo>
                  <a:pt x="1355" y="610"/>
                </a:lnTo>
                <a:lnTo>
                  <a:pt x="1358" y="644"/>
                </a:lnTo>
                <a:lnTo>
                  <a:pt x="1359" y="680"/>
                </a:lnTo>
                <a:lnTo>
                  <a:pt x="1359" y="680"/>
                </a:lnTo>
                <a:lnTo>
                  <a:pt x="1358" y="715"/>
                </a:lnTo>
                <a:lnTo>
                  <a:pt x="1355" y="749"/>
                </a:lnTo>
                <a:lnTo>
                  <a:pt x="1351" y="783"/>
                </a:lnTo>
                <a:lnTo>
                  <a:pt x="1345" y="816"/>
                </a:lnTo>
                <a:lnTo>
                  <a:pt x="1337" y="850"/>
                </a:lnTo>
                <a:lnTo>
                  <a:pt x="1328" y="882"/>
                </a:lnTo>
                <a:lnTo>
                  <a:pt x="1317" y="913"/>
                </a:lnTo>
                <a:lnTo>
                  <a:pt x="1305" y="944"/>
                </a:lnTo>
                <a:lnTo>
                  <a:pt x="1292" y="974"/>
                </a:lnTo>
                <a:lnTo>
                  <a:pt x="1277" y="1003"/>
                </a:lnTo>
                <a:lnTo>
                  <a:pt x="1260" y="1032"/>
                </a:lnTo>
                <a:lnTo>
                  <a:pt x="1243" y="1060"/>
                </a:lnTo>
                <a:lnTo>
                  <a:pt x="1223" y="1086"/>
                </a:lnTo>
                <a:lnTo>
                  <a:pt x="1203" y="1112"/>
                </a:lnTo>
                <a:lnTo>
                  <a:pt x="1182" y="1137"/>
                </a:lnTo>
                <a:lnTo>
                  <a:pt x="1159" y="1160"/>
                </a:lnTo>
                <a:lnTo>
                  <a:pt x="1136" y="1182"/>
                </a:lnTo>
                <a:lnTo>
                  <a:pt x="1111" y="1204"/>
                </a:lnTo>
                <a:lnTo>
                  <a:pt x="1086" y="1225"/>
                </a:lnTo>
                <a:lnTo>
                  <a:pt x="1059" y="1244"/>
                </a:lnTo>
                <a:lnTo>
                  <a:pt x="1032" y="1261"/>
                </a:lnTo>
                <a:lnTo>
                  <a:pt x="1002" y="1278"/>
                </a:lnTo>
                <a:lnTo>
                  <a:pt x="973" y="1293"/>
                </a:lnTo>
                <a:lnTo>
                  <a:pt x="943" y="1306"/>
                </a:lnTo>
                <a:lnTo>
                  <a:pt x="912" y="1318"/>
                </a:lnTo>
                <a:lnTo>
                  <a:pt x="881" y="1329"/>
                </a:lnTo>
                <a:lnTo>
                  <a:pt x="849" y="1338"/>
                </a:lnTo>
                <a:lnTo>
                  <a:pt x="815" y="1346"/>
                </a:lnTo>
                <a:lnTo>
                  <a:pt x="782" y="1352"/>
                </a:lnTo>
                <a:lnTo>
                  <a:pt x="748" y="1356"/>
                </a:lnTo>
                <a:lnTo>
                  <a:pt x="714" y="1359"/>
                </a:lnTo>
                <a:lnTo>
                  <a:pt x="679" y="1359"/>
                </a:lnTo>
                <a:lnTo>
                  <a:pt x="679" y="1359"/>
                </a:lnTo>
                <a:close/>
                <a:moveTo>
                  <a:pt x="679" y="56"/>
                </a:moveTo>
                <a:lnTo>
                  <a:pt x="679" y="56"/>
                </a:lnTo>
                <a:lnTo>
                  <a:pt x="647" y="57"/>
                </a:lnTo>
                <a:lnTo>
                  <a:pt x="616" y="59"/>
                </a:lnTo>
                <a:lnTo>
                  <a:pt x="584" y="63"/>
                </a:lnTo>
                <a:lnTo>
                  <a:pt x="553" y="69"/>
                </a:lnTo>
                <a:lnTo>
                  <a:pt x="523" y="76"/>
                </a:lnTo>
                <a:lnTo>
                  <a:pt x="494" y="84"/>
                </a:lnTo>
                <a:lnTo>
                  <a:pt x="465" y="95"/>
                </a:lnTo>
                <a:lnTo>
                  <a:pt x="437" y="106"/>
                </a:lnTo>
                <a:lnTo>
                  <a:pt x="410" y="118"/>
                </a:lnTo>
                <a:lnTo>
                  <a:pt x="382" y="132"/>
                </a:lnTo>
                <a:lnTo>
                  <a:pt x="356" y="147"/>
                </a:lnTo>
                <a:lnTo>
                  <a:pt x="331" y="163"/>
                </a:lnTo>
                <a:lnTo>
                  <a:pt x="306" y="180"/>
                </a:lnTo>
                <a:lnTo>
                  <a:pt x="283" y="199"/>
                </a:lnTo>
                <a:lnTo>
                  <a:pt x="260" y="218"/>
                </a:lnTo>
                <a:lnTo>
                  <a:pt x="239" y="239"/>
                </a:lnTo>
                <a:lnTo>
                  <a:pt x="218" y="260"/>
                </a:lnTo>
                <a:lnTo>
                  <a:pt x="198" y="284"/>
                </a:lnTo>
                <a:lnTo>
                  <a:pt x="179" y="307"/>
                </a:lnTo>
                <a:lnTo>
                  <a:pt x="162" y="332"/>
                </a:lnTo>
                <a:lnTo>
                  <a:pt x="146" y="357"/>
                </a:lnTo>
                <a:lnTo>
                  <a:pt x="131" y="383"/>
                </a:lnTo>
                <a:lnTo>
                  <a:pt x="117" y="409"/>
                </a:lnTo>
                <a:lnTo>
                  <a:pt x="105" y="437"/>
                </a:lnTo>
                <a:lnTo>
                  <a:pt x="94" y="466"/>
                </a:lnTo>
                <a:lnTo>
                  <a:pt x="84" y="495"/>
                </a:lnTo>
                <a:lnTo>
                  <a:pt x="76" y="524"/>
                </a:lnTo>
                <a:lnTo>
                  <a:pt x="69" y="554"/>
                </a:lnTo>
                <a:lnTo>
                  <a:pt x="63" y="585"/>
                </a:lnTo>
                <a:lnTo>
                  <a:pt x="59" y="616"/>
                </a:lnTo>
                <a:lnTo>
                  <a:pt x="57" y="647"/>
                </a:lnTo>
                <a:lnTo>
                  <a:pt x="56" y="680"/>
                </a:lnTo>
                <a:lnTo>
                  <a:pt x="56" y="680"/>
                </a:lnTo>
                <a:lnTo>
                  <a:pt x="57" y="712"/>
                </a:lnTo>
                <a:lnTo>
                  <a:pt x="59" y="743"/>
                </a:lnTo>
                <a:lnTo>
                  <a:pt x="63" y="774"/>
                </a:lnTo>
                <a:lnTo>
                  <a:pt x="69" y="805"/>
                </a:lnTo>
                <a:lnTo>
                  <a:pt x="76" y="836"/>
                </a:lnTo>
                <a:lnTo>
                  <a:pt x="84" y="865"/>
                </a:lnTo>
                <a:lnTo>
                  <a:pt x="94" y="894"/>
                </a:lnTo>
                <a:lnTo>
                  <a:pt x="105" y="922"/>
                </a:lnTo>
                <a:lnTo>
                  <a:pt x="117" y="950"/>
                </a:lnTo>
                <a:lnTo>
                  <a:pt x="131" y="976"/>
                </a:lnTo>
                <a:lnTo>
                  <a:pt x="146" y="1002"/>
                </a:lnTo>
                <a:lnTo>
                  <a:pt x="162" y="1028"/>
                </a:lnTo>
                <a:lnTo>
                  <a:pt x="179" y="1053"/>
                </a:lnTo>
                <a:lnTo>
                  <a:pt x="198" y="1076"/>
                </a:lnTo>
                <a:lnTo>
                  <a:pt x="218" y="1099"/>
                </a:lnTo>
                <a:lnTo>
                  <a:pt x="239" y="1120"/>
                </a:lnTo>
                <a:lnTo>
                  <a:pt x="260" y="1141"/>
                </a:lnTo>
                <a:lnTo>
                  <a:pt x="283" y="1160"/>
                </a:lnTo>
                <a:lnTo>
                  <a:pt x="306" y="1179"/>
                </a:lnTo>
                <a:lnTo>
                  <a:pt x="331" y="1196"/>
                </a:lnTo>
                <a:lnTo>
                  <a:pt x="356" y="1213"/>
                </a:lnTo>
                <a:lnTo>
                  <a:pt x="382" y="1228"/>
                </a:lnTo>
                <a:lnTo>
                  <a:pt x="410" y="1242"/>
                </a:lnTo>
                <a:lnTo>
                  <a:pt x="437" y="1254"/>
                </a:lnTo>
                <a:lnTo>
                  <a:pt x="465" y="1265"/>
                </a:lnTo>
                <a:lnTo>
                  <a:pt x="494" y="1275"/>
                </a:lnTo>
                <a:lnTo>
                  <a:pt x="523" y="1284"/>
                </a:lnTo>
                <a:lnTo>
                  <a:pt x="553" y="1290"/>
                </a:lnTo>
                <a:lnTo>
                  <a:pt x="584" y="1296"/>
                </a:lnTo>
                <a:lnTo>
                  <a:pt x="616" y="1300"/>
                </a:lnTo>
                <a:lnTo>
                  <a:pt x="647" y="1302"/>
                </a:lnTo>
                <a:lnTo>
                  <a:pt x="679" y="1303"/>
                </a:lnTo>
                <a:lnTo>
                  <a:pt x="679" y="1303"/>
                </a:lnTo>
                <a:lnTo>
                  <a:pt x="711" y="1302"/>
                </a:lnTo>
                <a:lnTo>
                  <a:pt x="742" y="1300"/>
                </a:lnTo>
                <a:lnTo>
                  <a:pt x="773" y="1296"/>
                </a:lnTo>
                <a:lnTo>
                  <a:pt x="804" y="1290"/>
                </a:lnTo>
                <a:lnTo>
                  <a:pt x="835" y="1284"/>
                </a:lnTo>
                <a:lnTo>
                  <a:pt x="864" y="1275"/>
                </a:lnTo>
                <a:lnTo>
                  <a:pt x="893" y="1265"/>
                </a:lnTo>
                <a:lnTo>
                  <a:pt x="921" y="1254"/>
                </a:lnTo>
                <a:lnTo>
                  <a:pt x="949" y="1242"/>
                </a:lnTo>
                <a:lnTo>
                  <a:pt x="975" y="1228"/>
                </a:lnTo>
                <a:lnTo>
                  <a:pt x="1001" y="1213"/>
                </a:lnTo>
                <a:lnTo>
                  <a:pt x="1028" y="1196"/>
                </a:lnTo>
                <a:lnTo>
                  <a:pt x="1052" y="1179"/>
                </a:lnTo>
                <a:lnTo>
                  <a:pt x="1075" y="1160"/>
                </a:lnTo>
                <a:lnTo>
                  <a:pt x="1098" y="1141"/>
                </a:lnTo>
                <a:lnTo>
                  <a:pt x="1119" y="1120"/>
                </a:lnTo>
                <a:lnTo>
                  <a:pt x="1140" y="1099"/>
                </a:lnTo>
                <a:lnTo>
                  <a:pt x="1159" y="1076"/>
                </a:lnTo>
                <a:lnTo>
                  <a:pt x="1178" y="1053"/>
                </a:lnTo>
                <a:lnTo>
                  <a:pt x="1195" y="1028"/>
                </a:lnTo>
                <a:lnTo>
                  <a:pt x="1211" y="1002"/>
                </a:lnTo>
                <a:lnTo>
                  <a:pt x="1226" y="976"/>
                </a:lnTo>
                <a:lnTo>
                  <a:pt x="1241" y="950"/>
                </a:lnTo>
                <a:lnTo>
                  <a:pt x="1253" y="922"/>
                </a:lnTo>
                <a:lnTo>
                  <a:pt x="1264" y="894"/>
                </a:lnTo>
                <a:lnTo>
                  <a:pt x="1274" y="865"/>
                </a:lnTo>
                <a:lnTo>
                  <a:pt x="1283" y="836"/>
                </a:lnTo>
                <a:lnTo>
                  <a:pt x="1290" y="805"/>
                </a:lnTo>
                <a:lnTo>
                  <a:pt x="1295" y="774"/>
                </a:lnTo>
                <a:lnTo>
                  <a:pt x="1299" y="743"/>
                </a:lnTo>
                <a:lnTo>
                  <a:pt x="1301" y="712"/>
                </a:lnTo>
                <a:lnTo>
                  <a:pt x="1302" y="680"/>
                </a:lnTo>
                <a:lnTo>
                  <a:pt x="1302" y="680"/>
                </a:lnTo>
                <a:lnTo>
                  <a:pt x="1301" y="647"/>
                </a:lnTo>
                <a:lnTo>
                  <a:pt x="1299" y="616"/>
                </a:lnTo>
                <a:lnTo>
                  <a:pt x="1295" y="585"/>
                </a:lnTo>
                <a:lnTo>
                  <a:pt x="1290" y="554"/>
                </a:lnTo>
                <a:lnTo>
                  <a:pt x="1283" y="524"/>
                </a:lnTo>
                <a:lnTo>
                  <a:pt x="1274" y="495"/>
                </a:lnTo>
                <a:lnTo>
                  <a:pt x="1264" y="466"/>
                </a:lnTo>
                <a:lnTo>
                  <a:pt x="1253" y="437"/>
                </a:lnTo>
                <a:lnTo>
                  <a:pt x="1241" y="409"/>
                </a:lnTo>
                <a:lnTo>
                  <a:pt x="1226" y="383"/>
                </a:lnTo>
                <a:lnTo>
                  <a:pt x="1211" y="357"/>
                </a:lnTo>
                <a:lnTo>
                  <a:pt x="1195" y="332"/>
                </a:lnTo>
                <a:lnTo>
                  <a:pt x="1178" y="307"/>
                </a:lnTo>
                <a:lnTo>
                  <a:pt x="1159" y="284"/>
                </a:lnTo>
                <a:lnTo>
                  <a:pt x="1140" y="260"/>
                </a:lnTo>
                <a:lnTo>
                  <a:pt x="1119" y="239"/>
                </a:lnTo>
                <a:lnTo>
                  <a:pt x="1098" y="218"/>
                </a:lnTo>
                <a:lnTo>
                  <a:pt x="1075" y="199"/>
                </a:lnTo>
                <a:lnTo>
                  <a:pt x="1052" y="180"/>
                </a:lnTo>
                <a:lnTo>
                  <a:pt x="1028" y="163"/>
                </a:lnTo>
                <a:lnTo>
                  <a:pt x="1001" y="147"/>
                </a:lnTo>
                <a:lnTo>
                  <a:pt x="975" y="132"/>
                </a:lnTo>
                <a:lnTo>
                  <a:pt x="949" y="118"/>
                </a:lnTo>
                <a:lnTo>
                  <a:pt x="921" y="106"/>
                </a:lnTo>
                <a:lnTo>
                  <a:pt x="893" y="95"/>
                </a:lnTo>
                <a:lnTo>
                  <a:pt x="864" y="84"/>
                </a:lnTo>
                <a:lnTo>
                  <a:pt x="835" y="76"/>
                </a:lnTo>
                <a:lnTo>
                  <a:pt x="804" y="69"/>
                </a:lnTo>
                <a:lnTo>
                  <a:pt x="773" y="63"/>
                </a:lnTo>
                <a:lnTo>
                  <a:pt x="742" y="59"/>
                </a:lnTo>
                <a:lnTo>
                  <a:pt x="711" y="57"/>
                </a:lnTo>
                <a:lnTo>
                  <a:pt x="679" y="56"/>
                </a:lnTo>
                <a:lnTo>
                  <a:pt x="679" y="56"/>
                </a:lnTo>
                <a:close/>
              </a:path>
            </a:pathLst>
          </a:custGeom>
          <a:solidFill>
            <a:schemeClr val="dk1"/>
          </a:solidFill>
          <a:ln>
            <a:solidFill>
              <a:srgbClr val="00325E"/>
            </a:solid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5910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E4B16-9A80-9B1E-D897-02F0969B2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A2E15-929A-BBC1-559F-E3418EF0CB66}"/>
              </a:ext>
            </a:extLst>
          </p:cNvPr>
          <p:cNvSpPr>
            <a:spLocks noGrp="1"/>
          </p:cNvSpPr>
          <p:nvPr>
            <p:ph type="title"/>
          </p:nvPr>
        </p:nvSpPr>
        <p:spPr/>
        <p:txBody>
          <a:bodyPr>
            <a:normAutofit/>
          </a:bodyPr>
          <a:lstStyle/>
          <a:p>
            <a:r>
              <a:rPr lang="en-US" sz="4000" dirty="0"/>
              <a:t>DESSA Implementation Overview</a:t>
            </a:r>
          </a:p>
        </p:txBody>
      </p:sp>
      <p:sp>
        <p:nvSpPr>
          <p:cNvPr id="4" name="Text Placeholder 3">
            <a:extLst>
              <a:ext uri="{FF2B5EF4-FFF2-40B4-BE49-F238E27FC236}">
                <a16:creationId xmlns:a16="http://schemas.microsoft.com/office/drawing/2014/main" id="{FE4F7213-4251-7399-69E3-E4F92123E964}"/>
              </a:ext>
            </a:extLst>
          </p:cNvPr>
          <p:cNvSpPr>
            <a:spLocks noGrp="1"/>
          </p:cNvSpPr>
          <p:nvPr>
            <p:ph type="body" sz="half" idx="2"/>
          </p:nvPr>
        </p:nvSpPr>
        <p:spPr/>
        <p:txBody>
          <a:bodyPr>
            <a:normAutofit fontScale="92500" lnSpcReduction="10000"/>
          </a:bodyPr>
          <a:lstStyle/>
          <a:p>
            <a:endParaRPr lang="en-US"/>
          </a:p>
        </p:txBody>
      </p:sp>
      <p:cxnSp>
        <p:nvCxnSpPr>
          <p:cNvPr id="5" name="Straight Connector 4">
            <a:extLst>
              <a:ext uri="{FF2B5EF4-FFF2-40B4-BE49-F238E27FC236}">
                <a16:creationId xmlns:a16="http://schemas.microsoft.com/office/drawing/2014/main" id="{D71A8FBA-C248-1AF0-0A56-F0A8E00466BE}"/>
              </a:ext>
            </a:extLst>
          </p:cNvPr>
          <p:cNvCxnSpPr>
            <a:cxnSpLocks/>
          </p:cNvCxnSpPr>
          <p:nvPr/>
        </p:nvCxnSpPr>
        <p:spPr>
          <a:xfrm>
            <a:off x="1837500" y="3703784"/>
            <a:ext cx="8464732" cy="0"/>
          </a:xfrm>
          <a:prstGeom prst="line">
            <a:avLst/>
          </a:prstGeom>
          <a:noFill/>
          <a:ln w="76200" cap="flat" cmpd="sng" algn="ctr">
            <a:solidFill>
              <a:srgbClr val="2C86FE"/>
            </a:solidFill>
            <a:prstDash val="solid"/>
          </a:ln>
          <a:effectLst/>
        </p:spPr>
      </p:cxnSp>
      <p:sp>
        <p:nvSpPr>
          <p:cNvPr id="6" name="TextBox 5">
            <a:extLst>
              <a:ext uri="{FF2B5EF4-FFF2-40B4-BE49-F238E27FC236}">
                <a16:creationId xmlns:a16="http://schemas.microsoft.com/office/drawing/2014/main" id="{5F33BE4E-53DE-79FF-4E5D-0056217FE2F7}"/>
              </a:ext>
            </a:extLst>
          </p:cNvPr>
          <p:cNvSpPr txBox="1"/>
          <p:nvPr/>
        </p:nvSpPr>
        <p:spPr>
          <a:xfrm>
            <a:off x="1593661" y="2185202"/>
            <a:ext cx="3274424" cy="461665"/>
          </a:xfrm>
          <a:prstGeom prst="rect">
            <a:avLst/>
          </a:prstGeom>
          <a:noFill/>
        </p:spPr>
        <p:txBody>
          <a:bodyPr wrap="square" rtlCol="0">
            <a:spAutoFit/>
          </a:bodyPr>
          <a:lstStyle/>
          <a:p>
            <a:pPr algn="ctr"/>
            <a:r>
              <a:rPr lang="en-US" sz="2400" dirty="0">
                <a:solidFill>
                  <a:srgbClr val="20252E"/>
                </a:solidFill>
                <a:latin typeface="Arial" panose="020B0604020202020204"/>
              </a:rPr>
              <a:t>Pre-Assessment </a:t>
            </a:r>
          </a:p>
        </p:txBody>
      </p:sp>
      <p:sp>
        <p:nvSpPr>
          <p:cNvPr id="7" name="TextBox 6">
            <a:extLst>
              <a:ext uri="{FF2B5EF4-FFF2-40B4-BE49-F238E27FC236}">
                <a16:creationId xmlns:a16="http://schemas.microsoft.com/office/drawing/2014/main" id="{69D1526C-5A2E-6C6B-0F11-0E589504EA03}"/>
              </a:ext>
            </a:extLst>
          </p:cNvPr>
          <p:cNvSpPr txBox="1"/>
          <p:nvPr/>
        </p:nvSpPr>
        <p:spPr>
          <a:xfrm>
            <a:off x="7071350" y="2179546"/>
            <a:ext cx="3245395" cy="461665"/>
          </a:xfrm>
          <a:prstGeom prst="rect">
            <a:avLst/>
          </a:prstGeom>
          <a:noFill/>
        </p:spPr>
        <p:txBody>
          <a:bodyPr wrap="square" rtlCol="0">
            <a:spAutoFit/>
          </a:bodyPr>
          <a:lstStyle/>
          <a:p>
            <a:pPr algn="ctr"/>
            <a:r>
              <a:rPr lang="en-US" sz="2400">
                <a:solidFill>
                  <a:srgbClr val="20252E"/>
                </a:solidFill>
                <a:latin typeface="Arial" panose="020B0604020202020204"/>
              </a:rPr>
              <a:t>Post-Assessment </a:t>
            </a:r>
          </a:p>
        </p:txBody>
      </p:sp>
      <p:sp>
        <p:nvSpPr>
          <p:cNvPr id="8" name="TextBox 7">
            <a:extLst>
              <a:ext uri="{FF2B5EF4-FFF2-40B4-BE49-F238E27FC236}">
                <a16:creationId xmlns:a16="http://schemas.microsoft.com/office/drawing/2014/main" id="{B427EF2E-179D-7728-5A48-5065CDEB5AE5}"/>
              </a:ext>
            </a:extLst>
          </p:cNvPr>
          <p:cNvSpPr txBox="1"/>
          <p:nvPr/>
        </p:nvSpPr>
        <p:spPr>
          <a:xfrm>
            <a:off x="-95802" y="3026676"/>
            <a:ext cx="2172657" cy="830997"/>
          </a:xfrm>
          <a:prstGeom prst="rect">
            <a:avLst/>
          </a:prstGeom>
          <a:noFill/>
        </p:spPr>
        <p:txBody>
          <a:bodyPr wrap="square" rtlCol="0">
            <a:spAutoFit/>
          </a:bodyPr>
          <a:lstStyle/>
          <a:p>
            <a:pPr algn="ctr"/>
            <a:r>
              <a:rPr lang="en-US" sz="2400" dirty="0">
                <a:solidFill>
                  <a:srgbClr val="20252E"/>
                </a:solidFill>
                <a:latin typeface="Arial" panose="020B0604020202020204"/>
              </a:rPr>
              <a:t>Start of </a:t>
            </a:r>
          </a:p>
          <a:p>
            <a:pPr algn="ctr"/>
            <a:r>
              <a:rPr lang="en-US" sz="2400" dirty="0">
                <a:solidFill>
                  <a:srgbClr val="20252E"/>
                </a:solidFill>
                <a:latin typeface="Arial" panose="020B0604020202020204"/>
              </a:rPr>
              <a:t>School Year</a:t>
            </a:r>
          </a:p>
        </p:txBody>
      </p:sp>
      <p:sp>
        <p:nvSpPr>
          <p:cNvPr id="9" name="TextBox 8">
            <a:extLst>
              <a:ext uri="{FF2B5EF4-FFF2-40B4-BE49-F238E27FC236}">
                <a16:creationId xmlns:a16="http://schemas.microsoft.com/office/drawing/2014/main" id="{2A6BB93E-98DD-541C-59DC-A99F9B621260}"/>
              </a:ext>
            </a:extLst>
          </p:cNvPr>
          <p:cNvSpPr txBox="1"/>
          <p:nvPr/>
        </p:nvSpPr>
        <p:spPr>
          <a:xfrm>
            <a:off x="10162894" y="2878826"/>
            <a:ext cx="1933303" cy="830997"/>
          </a:xfrm>
          <a:prstGeom prst="rect">
            <a:avLst/>
          </a:prstGeom>
          <a:noFill/>
        </p:spPr>
        <p:txBody>
          <a:bodyPr wrap="square" rtlCol="0">
            <a:spAutoFit/>
          </a:bodyPr>
          <a:lstStyle/>
          <a:p>
            <a:pPr algn="ctr"/>
            <a:r>
              <a:rPr lang="en-US" sz="2400">
                <a:solidFill>
                  <a:srgbClr val="20252E"/>
                </a:solidFill>
                <a:latin typeface="Arial" panose="020B0604020202020204"/>
              </a:rPr>
              <a:t>End of School Year</a:t>
            </a:r>
          </a:p>
        </p:txBody>
      </p:sp>
      <p:cxnSp>
        <p:nvCxnSpPr>
          <p:cNvPr id="10" name="Straight Connector 9">
            <a:extLst>
              <a:ext uri="{FF2B5EF4-FFF2-40B4-BE49-F238E27FC236}">
                <a16:creationId xmlns:a16="http://schemas.microsoft.com/office/drawing/2014/main" id="{6BA11961-C062-50F3-4A0D-8774CF08D776}"/>
              </a:ext>
            </a:extLst>
          </p:cNvPr>
          <p:cNvCxnSpPr>
            <a:cxnSpLocks/>
          </p:cNvCxnSpPr>
          <p:nvPr/>
        </p:nvCxnSpPr>
        <p:spPr>
          <a:xfrm>
            <a:off x="3230873" y="2728243"/>
            <a:ext cx="0" cy="975541"/>
          </a:xfrm>
          <a:prstGeom prst="line">
            <a:avLst/>
          </a:prstGeom>
          <a:noFill/>
          <a:ln w="38100" cap="flat" cmpd="sng" algn="ctr">
            <a:solidFill>
              <a:srgbClr val="2C86FE"/>
            </a:solidFill>
            <a:prstDash val="solid"/>
          </a:ln>
          <a:effectLst/>
        </p:spPr>
      </p:cxnSp>
      <p:cxnSp>
        <p:nvCxnSpPr>
          <p:cNvPr id="11" name="Straight Connector 10">
            <a:extLst>
              <a:ext uri="{FF2B5EF4-FFF2-40B4-BE49-F238E27FC236}">
                <a16:creationId xmlns:a16="http://schemas.microsoft.com/office/drawing/2014/main" id="{D86CA18D-AF86-519D-281A-4F49FA75166F}"/>
              </a:ext>
            </a:extLst>
          </p:cNvPr>
          <p:cNvCxnSpPr>
            <a:cxnSpLocks/>
          </p:cNvCxnSpPr>
          <p:nvPr/>
        </p:nvCxnSpPr>
        <p:spPr>
          <a:xfrm>
            <a:off x="8694048" y="2709119"/>
            <a:ext cx="0" cy="975541"/>
          </a:xfrm>
          <a:prstGeom prst="line">
            <a:avLst/>
          </a:prstGeom>
          <a:noFill/>
          <a:ln w="38100" cap="flat" cmpd="sng" algn="ctr">
            <a:solidFill>
              <a:srgbClr val="2C86FE"/>
            </a:solidFill>
            <a:prstDash val="solid"/>
          </a:ln>
          <a:effectLst/>
        </p:spPr>
      </p:cxnSp>
      <p:sp>
        <p:nvSpPr>
          <p:cNvPr id="12" name="Right Brace 11">
            <a:extLst>
              <a:ext uri="{FF2B5EF4-FFF2-40B4-BE49-F238E27FC236}">
                <a16:creationId xmlns:a16="http://schemas.microsoft.com/office/drawing/2014/main" id="{DFEF7301-166C-7385-285B-2AF6424B4B47}"/>
              </a:ext>
            </a:extLst>
          </p:cNvPr>
          <p:cNvSpPr/>
          <p:nvPr/>
        </p:nvSpPr>
        <p:spPr>
          <a:xfrm rot="5400000">
            <a:off x="5541956" y="-515416"/>
            <a:ext cx="1108088" cy="11303719"/>
          </a:xfrm>
          <a:prstGeom prst="rightBrace">
            <a:avLst/>
          </a:prstGeom>
          <a:noFill/>
          <a:ln w="38100" cap="flat" cmpd="sng" algn="ctr">
            <a:solidFill>
              <a:srgbClr val="2C86FE"/>
            </a:solidFill>
            <a:prstDash val="solid"/>
          </a:ln>
          <a:effectLst/>
        </p:spPr>
        <p:txBody>
          <a:bodyPr rtlCol="0" anchor="ctr"/>
          <a:lstStyle/>
          <a:p>
            <a:pPr algn="ctr">
              <a:defRPr/>
            </a:pPr>
            <a:endParaRPr lang="en-US" sz="2400" kern="0">
              <a:solidFill>
                <a:srgbClr val="747679"/>
              </a:solidFill>
              <a:latin typeface="Arial" panose="020B0604020202020204"/>
            </a:endParaRPr>
          </a:p>
        </p:txBody>
      </p:sp>
      <p:sp>
        <p:nvSpPr>
          <p:cNvPr id="13" name="TextBox 12">
            <a:extLst>
              <a:ext uri="{FF2B5EF4-FFF2-40B4-BE49-F238E27FC236}">
                <a16:creationId xmlns:a16="http://schemas.microsoft.com/office/drawing/2014/main" id="{56B21268-C9E6-7820-13FA-AE18DE4FAFF4}"/>
              </a:ext>
            </a:extLst>
          </p:cNvPr>
          <p:cNvSpPr txBox="1"/>
          <p:nvPr/>
        </p:nvSpPr>
        <p:spPr>
          <a:xfrm>
            <a:off x="223862" y="5652821"/>
            <a:ext cx="11744275" cy="830997"/>
          </a:xfrm>
          <a:prstGeom prst="rect">
            <a:avLst/>
          </a:prstGeom>
          <a:noFill/>
        </p:spPr>
        <p:txBody>
          <a:bodyPr wrap="square" rtlCol="0">
            <a:spAutoFit/>
          </a:bodyPr>
          <a:lstStyle/>
          <a:p>
            <a:pPr algn="ctr"/>
            <a:r>
              <a:rPr lang="en-US" sz="2400" dirty="0">
                <a:solidFill>
                  <a:srgbClr val="20252E"/>
                </a:solidFill>
                <a:latin typeface="Arial" panose="020B0604020202020204" pitchFamily="34" charset="0"/>
                <a:cs typeface="Arial" panose="020B0604020202020204" pitchFamily="34" charset="0"/>
              </a:rPr>
              <a:t>Ongoing, universal, and data-driven Instruction</a:t>
            </a:r>
          </a:p>
          <a:p>
            <a:pPr algn="ctr"/>
            <a:r>
              <a:rPr lang="en-US" sz="2400" dirty="0">
                <a:solidFill>
                  <a:srgbClr val="20252E"/>
                </a:solidFill>
                <a:latin typeface="Arial" panose="020B0604020202020204" pitchFamily="34" charset="0"/>
                <a:cs typeface="Arial" panose="020B0604020202020204" pitchFamily="34" charset="0"/>
              </a:rPr>
              <a:t>Targeted intervention and individualized instruction</a:t>
            </a:r>
          </a:p>
        </p:txBody>
      </p:sp>
      <p:sp>
        <p:nvSpPr>
          <p:cNvPr id="3" name="TextBox 2">
            <a:extLst>
              <a:ext uri="{FF2B5EF4-FFF2-40B4-BE49-F238E27FC236}">
                <a16:creationId xmlns:a16="http://schemas.microsoft.com/office/drawing/2014/main" id="{3E7CB7F5-7E1C-61EF-3C1E-9D462BD1DFF6}"/>
              </a:ext>
            </a:extLst>
          </p:cNvPr>
          <p:cNvSpPr txBox="1"/>
          <p:nvPr/>
        </p:nvSpPr>
        <p:spPr>
          <a:xfrm>
            <a:off x="4522984" y="2682790"/>
            <a:ext cx="2878951" cy="830997"/>
          </a:xfrm>
          <a:prstGeom prst="rect">
            <a:avLst/>
          </a:prstGeom>
          <a:noFill/>
        </p:spPr>
        <p:txBody>
          <a:bodyPr wrap="square" rtlCol="0">
            <a:spAutoFit/>
          </a:bodyPr>
          <a:lstStyle/>
          <a:p>
            <a:pPr algn="ctr"/>
            <a:r>
              <a:rPr lang="en-US" sz="2400" dirty="0">
                <a:solidFill>
                  <a:srgbClr val="20252E"/>
                </a:solidFill>
                <a:latin typeface="Arial" panose="020B0604020202020204" pitchFamily="34" charset="0"/>
                <a:cs typeface="Arial" panose="020B0604020202020204" pitchFamily="34" charset="0"/>
              </a:rPr>
              <a:t>Access, Analyze, and Use Data</a:t>
            </a:r>
          </a:p>
        </p:txBody>
      </p:sp>
      <p:sp>
        <p:nvSpPr>
          <p:cNvPr id="14" name="Oval 13">
            <a:extLst>
              <a:ext uri="{FF2B5EF4-FFF2-40B4-BE49-F238E27FC236}">
                <a16:creationId xmlns:a16="http://schemas.microsoft.com/office/drawing/2014/main" id="{2D1984E4-38E5-3E8D-ADAE-661D194D0058}"/>
              </a:ext>
            </a:extLst>
          </p:cNvPr>
          <p:cNvSpPr/>
          <p:nvPr/>
        </p:nvSpPr>
        <p:spPr>
          <a:xfrm>
            <a:off x="4110018" y="2411012"/>
            <a:ext cx="3462528" cy="1311800"/>
          </a:xfrm>
          <a:prstGeom prst="ellipse">
            <a:avLst/>
          </a:prstGeom>
          <a:noFill/>
          <a:ln w="762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180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4774-C9E0-070C-4A4B-55481F9AD7A0}"/>
              </a:ext>
            </a:extLst>
          </p:cNvPr>
          <p:cNvSpPr>
            <a:spLocks noGrp="1"/>
          </p:cNvSpPr>
          <p:nvPr>
            <p:ph type="title"/>
          </p:nvPr>
        </p:nvSpPr>
        <p:spPr>
          <a:xfrm>
            <a:off x="1026674" y="506299"/>
            <a:ext cx="10138651" cy="986631"/>
          </a:xfrm>
        </p:spPr>
        <p:txBody>
          <a:bodyPr>
            <a:normAutofit/>
          </a:bodyPr>
          <a:lstStyle/>
          <a:p>
            <a:r>
              <a:rPr lang="en-US" sz="3200" dirty="0"/>
              <a:t>Strategies Tab: Tier 2 Intervention Programs</a:t>
            </a:r>
          </a:p>
        </p:txBody>
      </p:sp>
      <p:sp>
        <p:nvSpPr>
          <p:cNvPr id="4" name="Text Placeholder 3">
            <a:extLst>
              <a:ext uri="{FF2B5EF4-FFF2-40B4-BE49-F238E27FC236}">
                <a16:creationId xmlns:a16="http://schemas.microsoft.com/office/drawing/2014/main" id="{1DD82B66-A138-D110-6D5B-DBD800FD5A26}"/>
              </a:ext>
            </a:extLst>
          </p:cNvPr>
          <p:cNvSpPr>
            <a:spLocks noGrp="1"/>
          </p:cNvSpPr>
          <p:nvPr>
            <p:ph type="body" sz="half" idx="2"/>
          </p:nvPr>
        </p:nvSpPr>
        <p:spPr/>
        <p:txBody>
          <a:bodyPr>
            <a:normAutofit fontScale="92500" lnSpcReduction="10000"/>
          </a:bodyPr>
          <a:lstStyle/>
          <a:p>
            <a:endParaRPr lang="en-US"/>
          </a:p>
        </p:txBody>
      </p:sp>
      <p:pic>
        <p:nvPicPr>
          <p:cNvPr id="3" name="Picture 2">
            <a:extLst>
              <a:ext uri="{FF2B5EF4-FFF2-40B4-BE49-F238E27FC236}">
                <a16:creationId xmlns:a16="http://schemas.microsoft.com/office/drawing/2014/main" id="{61D977FA-351D-E100-6EE0-36E70F482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097" y="2072200"/>
            <a:ext cx="6396036" cy="43952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CBA2866-D2D3-22BF-2EF5-A5BF72C90E6B}"/>
              </a:ext>
            </a:extLst>
          </p:cNvPr>
          <p:cNvGrpSpPr/>
          <p:nvPr/>
        </p:nvGrpSpPr>
        <p:grpSpPr>
          <a:xfrm>
            <a:off x="206375" y="1318826"/>
            <a:ext cx="4873362" cy="2114407"/>
            <a:chOff x="380735" y="2339060"/>
            <a:chExt cx="3835665" cy="1606408"/>
          </a:xfrm>
        </p:grpSpPr>
        <p:pic>
          <p:nvPicPr>
            <p:cNvPr id="8" name="Picture 2">
              <a:extLst>
                <a:ext uri="{FF2B5EF4-FFF2-40B4-BE49-F238E27FC236}">
                  <a16:creationId xmlns:a16="http://schemas.microsoft.com/office/drawing/2014/main" id="{5A4E3D84-7850-DE8B-6BA0-6484BC0F41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0737" b="50218"/>
            <a:stretch/>
          </p:blipFill>
          <p:spPr bwMode="auto">
            <a:xfrm>
              <a:off x="380735" y="2339060"/>
              <a:ext cx="3835665" cy="1606408"/>
            </a:xfrm>
            <a:prstGeom prst="rect">
              <a:avLst/>
            </a:prstGeom>
            <a:noFill/>
            <a:ln w="22225">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3BB3C87-CED4-C5E0-3F82-4955EB49F380}"/>
                </a:ext>
              </a:extLst>
            </p:cNvPr>
            <p:cNvPicPr>
              <a:picLocks noChangeAspect="1"/>
            </p:cNvPicPr>
            <p:nvPr/>
          </p:nvPicPr>
          <p:blipFill>
            <a:blip r:embed="rId5"/>
            <a:stretch>
              <a:fillRect/>
            </a:stretch>
          </p:blipFill>
          <p:spPr>
            <a:xfrm>
              <a:off x="386149" y="2963333"/>
              <a:ext cx="3828322" cy="982135"/>
            </a:xfrm>
            <a:prstGeom prst="rect">
              <a:avLst/>
            </a:prstGeom>
          </p:spPr>
        </p:pic>
      </p:grpSp>
      <p:sp>
        <p:nvSpPr>
          <p:cNvPr id="10" name="TextBox 9">
            <a:extLst>
              <a:ext uri="{FF2B5EF4-FFF2-40B4-BE49-F238E27FC236}">
                <a16:creationId xmlns:a16="http://schemas.microsoft.com/office/drawing/2014/main" id="{EB297663-4D52-0529-3AC5-52E33A67A065}"/>
              </a:ext>
            </a:extLst>
          </p:cNvPr>
          <p:cNvSpPr txBox="1"/>
          <p:nvPr/>
        </p:nvSpPr>
        <p:spPr>
          <a:xfrm>
            <a:off x="459013" y="3700581"/>
            <a:ext cx="4377054"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42C4D"/>
                </a:solidFill>
                <a:latin typeface="Arial"/>
                <a:cs typeface="Arial"/>
              </a:rPr>
              <a:t>Sequenced, intensive lessons</a:t>
            </a:r>
            <a:r>
              <a:rPr lang="en-US" sz="1400">
                <a:solidFill>
                  <a:srgbClr val="042C4D"/>
                </a:solidFill>
                <a:latin typeface="Arial"/>
                <a:cs typeface="Arial"/>
              </a:rPr>
              <a:t> to develop student resilience skills with a focus on:​</a:t>
            </a:r>
          </a:p>
          <a:p>
            <a:endParaRPr lang="en-US" sz="1400">
              <a:solidFill>
                <a:srgbClr val="042C4D"/>
              </a:solidFill>
              <a:latin typeface="Arial"/>
              <a:cs typeface="Arial"/>
            </a:endParaRPr>
          </a:p>
          <a:p>
            <a:pPr marL="285750" indent="-285750">
              <a:buFont typeface="Arial,Sans-Serif"/>
              <a:buChar char="•"/>
            </a:pPr>
            <a:r>
              <a:rPr lang="en-US" sz="1400">
                <a:solidFill>
                  <a:srgbClr val="042C4D"/>
                </a:solidFill>
                <a:latin typeface="Arial"/>
                <a:cs typeface="Arial"/>
              </a:rPr>
              <a:t>Self-Awareness and Emotional Regulation</a:t>
            </a:r>
            <a:br>
              <a:rPr lang="en-US" sz="1400">
                <a:latin typeface="Arial"/>
                <a:cs typeface="Arial"/>
              </a:rPr>
            </a:br>
            <a:endParaRPr lang="en-US" sz="1400">
              <a:solidFill>
                <a:srgbClr val="042C4D"/>
              </a:solidFill>
              <a:latin typeface="Arial"/>
              <a:cs typeface="Arial"/>
            </a:endParaRPr>
          </a:p>
          <a:p>
            <a:pPr marL="285750" indent="-285750">
              <a:buFont typeface="Arial,Sans-Serif"/>
              <a:buChar char="•"/>
            </a:pPr>
            <a:r>
              <a:rPr lang="en-US" sz="1400">
                <a:solidFill>
                  <a:srgbClr val="042C4D"/>
                </a:solidFill>
                <a:latin typeface="Arial"/>
                <a:cs typeface="Arial"/>
              </a:rPr>
              <a:t>Social Awareness and Behavior Regulation</a:t>
            </a:r>
            <a:br>
              <a:rPr lang="en-US" sz="1400">
                <a:latin typeface="Arial"/>
                <a:cs typeface="Arial"/>
              </a:rPr>
            </a:br>
            <a:endParaRPr lang="en-US" sz="1400">
              <a:solidFill>
                <a:srgbClr val="042C4D"/>
              </a:solidFill>
              <a:latin typeface="Arial"/>
              <a:cs typeface="Arial"/>
            </a:endParaRPr>
          </a:p>
          <a:p>
            <a:pPr marL="285750" indent="-285750">
              <a:buFont typeface="Arial,Sans-Serif"/>
              <a:buChar char="•"/>
            </a:pPr>
            <a:r>
              <a:rPr lang="en-US" sz="1400">
                <a:solidFill>
                  <a:srgbClr val="042C4D"/>
                </a:solidFill>
                <a:latin typeface="Arial"/>
                <a:cs typeface="Arial"/>
              </a:rPr>
              <a:t>Social and Emotional Skill Development integrated with Academic Intervention</a:t>
            </a:r>
            <a:br>
              <a:rPr lang="en-US" sz="1400">
                <a:latin typeface="Arial"/>
                <a:cs typeface="Arial"/>
              </a:rPr>
            </a:br>
            <a:endParaRPr lang="en-US" sz="1400">
              <a:solidFill>
                <a:srgbClr val="042C4D"/>
              </a:solidFill>
              <a:latin typeface="Arial"/>
              <a:cs typeface="Arial"/>
            </a:endParaRPr>
          </a:p>
          <a:p>
            <a:pPr marL="285750" indent="-285750">
              <a:buFont typeface="Arial,Sans-Serif"/>
              <a:buChar char="•"/>
            </a:pPr>
            <a:r>
              <a:rPr lang="en-US" sz="1400">
                <a:solidFill>
                  <a:srgbClr val="042C4D"/>
                </a:solidFill>
                <a:latin typeface="Arial"/>
                <a:cs typeface="Arial"/>
              </a:rPr>
              <a:t>Responsible Decision Making</a:t>
            </a:r>
            <a:br>
              <a:rPr lang="en-US" sz="1400">
                <a:latin typeface="Arial"/>
                <a:cs typeface="Arial"/>
              </a:rPr>
            </a:br>
            <a:endParaRPr lang="en-US" sz="1400">
              <a:solidFill>
                <a:srgbClr val="042C4D"/>
              </a:solidFill>
              <a:latin typeface="Arial"/>
              <a:cs typeface="Arial"/>
            </a:endParaRPr>
          </a:p>
          <a:p>
            <a:pPr marL="285750" indent="-285750">
              <a:buFont typeface="Arial,Sans-Serif"/>
              <a:buChar char="•"/>
            </a:pPr>
            <a:r>
              <a:rPr lang="en-US" sz="1400">
                <a:solidFill>
                  <a:srgbClr val="042C4D"/>
                </a:solidFill>
                <a:latin typeface="Arial"/>
                <a:cs typeface="Arial"/>
              </a:rPr>
              <a:t>Relationship Skills</a:t>
            </a:r>
          </a:p>
        </p:txBody>
      </p:sp>
    </p:spTree>
    <p:extLst>
      <p:ext uri="{BB962C8B-B14F-4D97-AF65-F5344CB8AC3E}">
        <p14:creationId xmlns:p14="http://schemas.microsoft.com/office/powerpoint/2010/main" val="1410755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020C56-F31F-FC0A-DFF7-9B17E108A12F}"/>
              </a:ext>
            </a:extLst>
          </p:cNvPr>
          <p:cNvPicPr>
            <a:picLocks noChangeAspect="1"/>
          </p:cNvPicPr>
          <p:nvPr/>
        </p:nvPicPr>
        <p:blipFill>
          <a:blip r:embed="rId3"/>
          <a:stretch>
            <a:fillRect/>
          </a:stretch>
        </p:blipFill>
        <p:spPr>
          <a:xfrm>
            <a:off x="4078495" y="1871176"/>
            <a:ext cx="7615639" cy="477523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40673F9-4CF6-142F-69D8-BAC169C7D880}"/>
              </a:ext>
            </a:extLst>
          </p:cNvPr>
          <p:cNvSpPr>
            <a:spLocks noGrp="1"/>
          </p:cNvSpPr>
          <p:nvPr>
            <p:ph type="title"/>
          </p:nvPr>
        </p:nvSpPr>
        <p:spPr/>
        <p:txBody>
          <a:bodyPr>
            <a:normAutofit/>
          </a:bodyPr>
          <a:lstStyle/>
          <a:p>
            <a:r>
              <a:rPr lang="en-US" sz="4000" dirty="0"/>
              <a:t>Report: Data-Driven Recommendations</a:t>
            </a:r>
          </a:p>
        </p:txBody>
      </p:sp>
      <p:sp>
        <p:nvSpPr>
          <p:cNvPr id="4" name="Text Placeholder 3">
            <a:extLst>
              <a:ext uri="{FF2B5EF4-FFF2-40B4-BE49-F238E27FC236}">
                <a16:creationId xmlns:a16="http://schemas.microsoft.com/office/drawing/2014/main" id="{ACB6461E-9A54-52EA-DB9F-9176E53708A5}"/>
              </a:ext>
            </a:extLst>
          </p:cNvPr>
          <p:cNvSpPr>
            <a:spLocks noGrp="1"/>
          </p:cNvSpPr>
          <p:nvPr>
            <p:ph type="body" sz="half" idx="2"/>
          </p:nvPr>
        </p:nvSpPr>
        <p:spPr/>
        <p:txBody>
          <a:bodyPr>
            <a:normAutofit fontScale="92500" lnSpcReduction="10000"/>
          </a:bodyPr>
          <a:lstStyle/>
          <a:p>
            <a:endParaRPr lang="en-US"/>
          </a:p>
        </p:txBody>
      </p:sp>
      <p:sp>
        <p:nvSpPr>
          <p:cNvPr id="7" name="Rectangle: Rounded Corners 6">
            <a:extLst>
              <a:ext uri="{FF2B5EF4-FFF2-40B4-BE49-F238E27FC236}">
                <a16:creationId xmlns:a16="http://schemas.microsoft.com/office/drawing/2014/main" id="{DD159066-40E4-25D5-2132-022030BA8E2B}"/>
              </a:ext>
            </a:extLst>
          </p:cNvPr>
          <p:cNvSpPr/>
          <p:nvPr/>
        </p:nvSpPr>
        <p:spPr>
          <a:xfrm>
            <a:off x="313402" y="2438548"/>
            <a:ext cx="3476428" cy="3165854"/>
          </a:xfrm>
          <a:prstGeom prst="roundRect">
            <a:avLst/>
          </a:prstGeom>
          <a:solidFill>
            <a:srgbClr val="FFFFFF"/>
          </a:solidFill>
          <a:ln w="28575" cap="flat" cmpd="sng" algn="ctr">
            <a:solidFill>
              <a:srgbClr val="00325E"/>
            </a:solidFill>
            <a:prstDash val="solid"/>
          </a:ln>
          <a:effectLst/>
        </p:spPr>
        <p:txBody>
          <a:bodyPr lIns="0" tIns="0" rIns="0" bIns="0" rtlCol="0" anchor="ctr"/>
          <a:lstStyle/>
          <a:p>
            <a:pPr algn="ctr">
              <a:lnSpc>
                <a:spcPct val="150000"/>
              </a:lnSpc>
              <a:defRPr/>
            </a:pPr>
            <a:r>
              <a:rPr lang="en-US" b="1" kern="0" dirty="0">
                <a:solidFill>
                  <a:srgbClr val="00325E"/>
                </a:solidFill>
                <a:latin typeface="Arial" panose="020B0604020202020204" pitchFamily="34" charset="0"/>
                <a:cs typeface="Arial" panose="020B0604020202020204" pitchFamily="34" charset="0"/>
                <a:sym typeface="Arial"/>
              </a:rPr>
              <a:t>Action:</a:t>
            </a:r>
          </a:p>
          <a:p>
            <a:pPr marL="285750" indent="-285750">
              <a:lnSpc>
                <a:spcPct val="150000"/>
              </a:lnSpc>
              <a:buFont typeface="Arial" panose="020B0604020202020204" pitchFamily="34" charset="0"/>
              <a:buChar char="•"/>
              <a:defRPr/>
            </a:pPr>
            <a:r>
              <a:rPr lang="en-US" kern="0" dirty="0">
                <a:solidFill>
                  <a:srgbClr val="00325E"/>
                </a:solidFill>
                <a:latin typeface="Arial" panose="020B0604020202020204" pitchFamily="34" charset="0"/>
                <a:cs typeface="Arial" panose="020B0604020202020204" pitchFamily="34" charset="0"/>
                <a:sym typeface="Arial"/>
              </a:rPr>
              <a:t>Click Data and Insights</a:t>
            </a:r>
          </a:p>
          <a:p>
            <a:pPr marL="285750" indent="-285750">
              <a:lnSpc>
                <a:spcPct val="150000"/>
              </a:lnSpc>
              <a:buFont typeface="Arial" panose="020B0604020202020204" pitchFamily="34" charset="0"/>
              <a:buChar char="•"/>
              <a:defRPr/>
            </a:pPr>
            <a:r>
              <a:rPr lang="en-US" kern="0" dirty="0">
                <a:solidFill>
                  <a:srgbClr val="00325E"/>
                </a:solidFill>
                <a:latin typeface="Arial" panose="020B0604020202020204" pitchFamily="34" charset="0"/>
                <a:cs typeface="Arial" panose="020B0604020202020204" pitchFamily="34" charset="0"/>
                <a:sym typeface="Arial"/>
              </a:rPr>
              <a:t>Select the </a:t>
            </a:r>
            <a:r>
              <a:rPr lang="en-US" b="1" kern="0" dirty="0">
                <a:solidFill>
                  <a:srgbClr val="00325E"/>
                </a:solidFill>
                <a:latin typeface="Arial" panose="020B0604020202020204" pitchFamily="34" charset="0"/>
                <a:cs typeface="Arial" panose="020B0604020202020204" pitchFamily="34" charset="0"/>
                <a:sym typeface="Arial"/>
              </a:rPr>
              <a:t>Data-Driven Recommendations</a:t>
            </a:r>
            <a:r>
              <a:rPr lang="en-US" kern="0" dirty="0">
                <a:solidFill>
                  <a:srgbClr val="00325E"/>
                </a:solidFill>
                <a:latin typeface="Arial" panose="020B0604020202020204" pitchFamily="34" charset="0"/>
                <a:cs typeface="Arial" panose="020B0604020202020204" pitchFamily="34" charset="0"/>
                <a:sym typeface="Arial"/>
              </a:rPr>
              <a:t> report</a:t>
            </a:r>
          </a:p>
          <a:p>
            <a:pPr marL="285750" indent="-285750">
              <a:lnSpc>
                <a:spcPct val="150000"/>
              </a:lnSpc>
              <a:buFont typeface="Arial" panose="020B0604020202020204" pitchFamily="34" charset="0"/>
              <a:buChar char="•"/>
              <a:defRPr/>
            </a:pPr>
            <a:r>
              <a:rPr lang="en-US" kern="0" dirty="0">
                <a:solidFill>
                  <a:srgbClr val="00325E"/>
                </a:solidFill>
                <a:latin typeface="Arial" panose="020B0604020202020204" pitchFamily="34" charset="0"/>
                <a:cs typeface="Arial" panose="020B0604020202020204" pitchFamily="34" charset="0"/>
                <a:sym typeface="Arial"/>
              </a:rPr>
              <a:t>Apply any desired filters</a:t>
            </a:r>
          </a:p>
          <a:p>
            <a:pPr marL="285750" indent="-285750">
              <a:lnSpc>
                <a:spcPct val="150000"/>
              </a:lnSpc>
              <a:buFont typeface="Arial" panose="020B0604020202020204" pitchFamily="34" charset="0"/>
              <a:buChar char="•"/>
              <a:defRPr/>
            </a:pPr>
            <a:r>
              <a:rPr lang="en-US" kern="0" dirty="0">
                <a:solidFill>
                  <a:srgbClr val="00325E"/>
                </a:solidFill>
                <a:latin typeface="Arial" panose="020B0604020202020204" pitchFamily="34" charset="0"/>
                <a:cs typeface="Arial" panose="020B0604020202020204" pitchFamily="34" charset="0"/>
                <a:sym typeface="Arial"/>
              </a:rPr>
              <a:t>Run the report</a:t>
            </a:r>
          </a:p>
        </p:txBody>
      </p:sp>
      <p:sp>
        <p:nvSpPr>
          <p:cNvPr id="8" name="TextBox 7">
            <a:extLst>
              <a:ext uri="{FF2B5EF4-FFF2-40B4-BE49-F238E27FC236}">
                <a16:creationId xmlns:a16="http://schemas.microsoft.com/office/drawing/2014/main" id="{28191569-8E69-1F61-4518-93CBC2AB89A9}"/>
              </a:ext>
            </a:extLst>
          </p:cNvPr>
          <p:cNvSpPr txBox="1"/>
          <p:nvPr/>
        </p:nvSpPr>
        <p:spPr>
          <a:xfrm>
            <a:off x="5341448" y="1791721"/>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1</a:t>
            </a:r>
          </a:p>
        </p:txBody>
      </p:sp>
      <p:sp>
        <p:nvSpPr>
          <p:cNvPr id="9" name="TextBox 8">
            <a:extLst>
              <a:ext uri="{FF2B5EF4-FFF2-40B4-BE49-F238E27FC236}">
                <a16:creationId xmlns:a16="http://schemas.microsoft.com/office/drawing/2014/main" id="{BD7A0B3D-EE49-D53E-4AC6-B9685AC418DC}"/>
              </a:ext>
            </a:extLst>
          </p:cNvPr>
          <p:cNvSpPr txBox="1"/>
          <p:nvPr/>
        </p:nvSpPr>
        <p:spPr>
          <a:xfrm>
            <a:off x="3870446" y="6213617"/>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2</a:t>
            </a:r>
          </a:p>
        </p:txBody>
      </p:sp>
      <p:sp>
        <p:nvSpPr>
          <p:cNvPr id="10" name="TextBox 9">
            <a:extLst>
              <a:ext uri="{FF2B5EF4-FFF2-40B4-BE49-F238E27FC236}">
                <a16:creationId xmlns:a16="http://schemas.microsoft.com/office/drawing/2014/main" id="{734BB277-5825-C559-EFE6-FD817FFC6994}"/>
              </a:ext>
            </a:extLst>
          </p:cNvPr>
          <p:cNvSpPr txBox="1"/>
          <p:nvPr/>
        </p:nvSpPr>
        <p:spPr>
          <a:xfrm>
            <a:off x="5581580" y="2957045"/>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3</a:t>
            </a:r>
          </a:p>
        </p:txBody>
      </p:sp>
      <p:sp>
        <p:nvSpPr>
          <p:cNvPr id="11" name="TextBox 10">
            <a:extLst>
              <a:ext uri="{FF2B5EF4-FFF2-40B4-BE49-F238E27FC236}">
                <a16:creationId xmlns:a16="http://schemas.microsoft.com/office/drawing/2014/main" id="{63039A07-568F-CD10-248C-B19038DCFD27}"/>
              </a:ext>
            </a:extLst>
          </p:cNvPr>
          <p:cNvSpPr txBox="1"/>
          <p:nvPr/>
        </p:nvSpPr>
        <p:spPr>
          <a:xfrm>
            <a:off x="5685854" y="4868552"/>
            <a:ext cx="416099" cy="432792"/>
          </a:xfrm>
          <a:prstGeom prst="ellipse">
            <a:avLst/>
          </a:prstGeom>
          <a:solidFill>
            <a:schemeClr val="accent1">
              <a:lumMod val="20000"/>
              <a:lumOff val="80000"/>
            </a:schemeClr>
          </a:solidFill>
          <a:ln w="57150">
            <a:solidFill>
              <a:schemeClr val="accent1"/>
            </a:solidFill>
          </a:ln>
        </p:spPr>
        <p:txBody>
          <a:bodyPr wrap="square" rtlCol="0">
            <a:spAutoFit/>
          </a:bodyPr>
          <a:lstStyle/>
          <a:p>
            <a:r>
              <a:rPr lang="en-US" sz="1400" b="1" dirty="0"/>
              <a:t>4</a:t>
            </a:r>
          </a:p>
        </p:txBody>
      </p:sp>
    </p:spTree>
    <p:extLst>
      <p:ext uri="{BB962C8B-B14F-4D97-AF65-F5344CB8AC3E}">
        <p14:creationId xmlns:p14="http://schemas.microsoft.com/office/powerpoint/2010/main" val="1184311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EBF30E-23B0-8B75-8321-A0E0B97BCFE8}"/>
              </a:ext>
            </a:extLst>
          </p:cNvPr>
          <p:cNvPicPr>
            <a:picLocks noChangeAspect="1"/>
          </p:cNvPicPr>
          <p:nvPr/>
        </p:nvPicPr>
        <p:blipFill>
          <a:blip r:embed="rId3"/>
          <a:stretch>
            <a:fillRect/>
          </a:stretch>
        </p:blipFill>
        <p:spPr>
          <a:xfrm>
            <a:off x="3481775" y="2051538"/>
            <a:ext cx="8613716" cy="4511947"/>
          </a:xfrm>
          <a:prstGeom prst="rect">
            <a:avLst/>
          </a:prstGeom>
        </p:spPr>
      </p:pic>
      <p:sp>
        <p:nvSpPr>
          <p:cNvPr id="2" name="Title 1">
            <a:extLst>
              <a:ext uri="{FF2B5EF4-FFF2-40B4-BE49-F238E27FC236}">
                <a16:creationId xmlns:a16="http://schemas.microsoft.com/office/drawing/2014/main" id="{5DB58329-192C-5A49-2A90-65BABDB1DE12}"/>
              </a:ext>
            </a:extLst>
          </p:cNvPr>
          <p:cNvSpPr>
            <a:spLocks noGrp="1"/>
          </p:cNvSpPr>
          <p:nvPr>
            <p:ph type="title"/>
          </p:nvPr>
        </p:nvSpPr>
        <p:spPr/>
        <p:txBody>
          <a:bodyPr>
            <a:normAutofit/>
          </a:bodyPr>
          <a:lstStyle/>
          <a:p>
            <a:r>
              <a:rPr lang="en-US" sz="4000" dirty="0"/>
              <a:t>Report: Data-Driven Recommendations</a:t>
            </a:r>
          </a:p>
        </p:txBody>
      </p:sp>
      <p:sp>
        <p:nvSpPr>
          <p:cNvPr id="7" name="Rectangle: Rounded Corners 6">
            <a:extLst>
              <a:ext uri="{FF2B5EF4-FFF2-40B4-BE49-F238E27FC236}">
                <a16:creationId xmlns:a16="http://schemas.microsoft.com/office/drawing/2014/main" id="{11318E3C-601B-ED1A-5A41-385480B0C279}"/>
              </a:ext>
            </a:extLst>
          </p:cNvPr>
          <p:cNvSpPr/>
          <p:nvPr/>
        </p:nvSpPr>
        <p:spPr>
          <a:xfrm>
            <a:off x="258696" y="2667961"/>
            <a:ext cx="3083195" cy="3263036"/>
          </a:xfrm>
          <a:prstGeom prst="roundRect">
            <a:avLst/>
          </a:prstGeom>
          <a:solidFill>
            <a:srgbClr val="FFFFFF"/>
          </a:solidFill>
          <a:ln w="38100" cap="flat" cmpd="sng" algn="ctr">
            <a:solidFill>
              <a:srgbClr val="00325E"/>
            </a:solidFill>
            <a:prstDash val="solid"/>
          </a:ln>
          <a:effectLst/>
        </p:spPr>
        <p:txBody>
          <a:bodyPr lIns="0" tIns="0" rIns="0" bIns="0"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b="1" i="0" u="none" strike="noStrike" kern="0" cap="none" spc="0" normalizeH="0" baseline="0" noProof="0" dirty="0">
                <a:ln>
                  <a:noFill/>
                </a:ln>
                <a:solidFill>
                  <a:srgbClr val="00325E"/>
                </a:solidFill>
                <a:effectLst/>
                <a:uLnTx/>
                <a:uFillTx/>
                <a:ea typeface="+mn-ea"/>
                <a:cs typeface="+mn-cs"/>
              </a:rPr>
              <a:t>Action:</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kern="0" dirty="0">
                <a:solidFill>
                  <a:srgbClr val="00325E"/>
                </a:solidFill>
              </a:rPr>
              <a:t>Review the filtered group’s area of Strength and Growth.</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kern="0" dirty="0">
                <a:solidFill>
                  <a:srgbClr val="00325E"/>
                </a:solidFill>
              </a:rPr>
              <a:t>Scroll down to see the recommended Tier 2 Program.</a:t>
            </a:r>
          </a:p>
          <a:p>
            <a:pPr marL="0" marR="0" lvl="0" indent="0" algn="ctr" defTabSz="914400" eaLnBrk="1" fontAlgn="auto" latinLnBrk="0" hangingPunct="1">
              <a:lnSpc>
                <a:spcPct val="150000"/>
              </a:lnSpc>
              <a:spcBef>
                <a:spcPts val="0"/>
              </a:spcBef>
              <a:spcAft>
                <a:spcPts val="0"/>
              </a:spcAft>
              <a:buClrTx/>
              <a:buSzTx/>
              <a:buFontTx/>
              <a:buNone/>
              <a:tabLst/>
              <a:defRPr/>
            </a:pPr>
            <a:endParaRPr lang="en-US" kern="0" dirty="0">
              <a:solidFill>
                <a:srgbClr val="00325E"/>
              </a:solidFill>
            </a:endParaRPr>
          </a:p>
        </p:txBody>
      </p:sp>
      <p:sp>
        <p:nvSpPr>
          <p:cNvPr id="6" name="Rectangle: Rounded Corners 5">
            <a:extLst>
              <a:ext uri="{FF2B5EF4-FFF2-40B4-BE49-F238E27FC236}">
                <a16:creationId xmlns:a16="http://schemas.microsoft.com/office/drawing/2014/main" id="{F064CEAC-887F-133E-ED13-F37745D42672}"/>
              </a:ext>
            </a:extLst>
          </p:cNvPr>
          <p:cNvSpPr/>
          <p:nvPr/>
        </p:nvSpPr>
        <p:spPr>
          <a:xfrm>
            <a:off x="3481775" y="2366109"/>
            <a:ext cx="8451529" cy="1062891"/>
          </a:xfrm>
          <a:prstGeom prst="roundRect">
            <a:avLst/>
          </a:prstGeom>
          <a:noFill/>
          <a:ln w="381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3AE4DD-F557-B3D8-C0E5-7C4BF23BA61D}"/>
              </a:ext>
            </a:extLst>
          </p:cNvPr>
          <p:cNvSpPr/>
          <p:nvPr/>
        </p:nvSpPr>
        <p:spPr>
          <a:xfrm>
            <a:off x="3481775" y="3526487"/>
            <a:ext cx="8451529" cy="1564179"/>
          </a:xfrm>
          <a:prstGeom prst="roundRect">
            <a:avLst/>
          </a:prstGeom>
          <a:noFill/>
          <a:ln w="381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8B95D0D-FC66-FDC4-2CE4-DDFA55260E04}"/>
              </a:ext>
            </a:extLst>
          </p:cNvPr>
          <p:cNvSpPr/>
          <p:nvPr/>
        </p:nvSpPr>
        <p:spPr>
          <a:xfrm>
            <a:off x="3528647" y="5181601"/>
            <a:ext cx="8299149" cy="1290950"/>
          </a:xfrm>
          <a:prstGeom prst="roundRect">
            <a:avLst/>
          </a:prstGeom>
          <a:noFill/>
          <a:ln w="381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485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9A25-5C73-9CDB-812C-7C9DFB8D4EDD}"/>
              </a:ext>
            </a:extLst>
          </p:cNvPr>
          <p:cNvSpPr>
            <a:spLocks noGrp="1"/>
          </p:cNvSpPr>
          <p:nvPr>
            <p:ph type="title"/>
          </p:nvPr>
        </p:nvSpPr>
        <p:spPr/>
        <p:txBody>
          <a:bodyPr>
            <a:normAutofit/>
          </a:bodyPr>
          <a:lstStyle/>
          <a:p>
            <a:r>
              <a:rPr lang="en-US" sz="4000" dirty="0"/>
              <a:t>Training and Support Portal</a:t>
            </a:r>
          </a:p>
        </p:txBody>
      </p:sp>
      <p:pic>
        <p:nvPicPr>
          <p:cNvPr id="5" name="Picture 4">
            <a:extLst>
              <a:ext uri="{FF2B5EF4-FFF2-40B4-BE49-F238E27FC236}">
                <a16:creationId xmlns:a16="http://schemas.microsoft.com/office/drawing/2014/main" id="{E4278BE5-30FE-DC6E-805A-FD44FDBAEEDF}"/>
              </a:ext>
            </a:extLst>
          </p:cNvPr>
          <p:cNvPicPr>
            <a:picLocks noChangeAspect="1"/>
          </p:cNvPicPr>
          <p:nvPr/>
        </p:nvPicPr>
        <p:blipFill>
          <a:blip r:embed="rId3"/>
          <a:stretch>
            <a:fillRect/>
          </a:stretch>
        </p:blipFill>
        <p:spPr>
          <a:xfrm>
            <a:off x="540652" y="3763368"/>
            <a:ext cx="3369835" cy="206231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D0CEFB8-EC7E-1670-0399-95941B4625A9}"/>
              </a:ext>
            </a:extLst>
          </p:cNvPr>
          <p:cNvPicPr>
            <a:picLocks noChangeAspect="1"/>
          </p:cNvPicPr>
          <p:nvPr/>
        </p:nvPicPr>
        <p:blipFill>
          <a:blip r:embed="rId4"/>
          <a:stretch>
            <a:fillRect/>
          </a:stretch>
        </p:blipFill>
        <p:spPr>
          <a:xfrm>
            <a:off x="4329780" y="3763367"/>
            <a:ext cx="3104891" cy="206231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9B07339E-D672-FA03-54FD-202FD17149F8}"/>
              </a:ext>
            </a:extLst>
          </p:cNvPr>
          <p:cNvPicPr>
            <a:picLocks noChangeAspect="1"/>
          </p:cNvPicPr>
          <p:nvPr/>
        </p:nvPicPr>
        <p:blipFill>
          <a:blip r:embed="rId5"/>
          <a:stretch>
            <a:fillRect/>
          </a:stretch>
        </p:blipFill>
        <p:spPr>
          <a:xfrm>
            <a:off x="7853965" y="3763366"/>
            <a:ext cx="3789127" cy="206231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B511C867-641F-264F-D7FE-38F79E879805}"/>
              </a:ext>
            </a:extLst>
          </p:cNvPr>
          <p:cNvPicPr>
            <a:picLocks noChangeAspect="1"/>
          </p:cNvPicPr>
          <p:nvPr/>
        </p:nvPicPr>
        <p:blipFill>
          <a:blip r:embed="rId6"/>
          <a:stretch>
            <a:fillRect/>
          </a:stretch>
        </p:blipFill>
        <p:spPr>
          <a:xfrm>
            <a:off x="475256" y="2309109"/>
            <a:ext cx="11241489" cy="1156372"/>
          </a:xfrm>
          <a:prstGeom prst="rect">
            <a:avLst/>
          </a:prstGeom>
        </p:spPr>
      </p:pic>
      <p:sp>
        <p:nvSpPr>
          <p:cNvPr id="3" name="Oval 2">
            <a:extLst>
              <a:ext uri="{FF2B5EF4-FFF2-40B4-BE49-F238E27FC236}">
                <a16:creationId xmlns:a16="http://schemas.microsoft.com/office/drawing/2014/main" id="{B1489EC4-C5FA-A551-BCF7-82478B8109EB}"/>
              </a:ext>
            </a:extLst>
          </p:cNvPr>
          <p:cNvSpPr/>
          <p:nvPr/>
        </p:nvSpPr>
        <p:spPr>
          <a:xfrm>
            <a:off x="10505874" y="2626468"/>
            <a:ext cx="544749" cy="552240"/>
          </a:xfrm>
          <a:prstGeom prst="ellipse">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395F4A8-D4F6-8E72-4C48-7140A922FD1C}"/>
              </a:ext>
            </a:extLst>
          </p:cNvPr>
          <p:cNvCxnSpPr/>
          <p:nvPr/>
        </p:nvCxnSpPr>
        <p:spPr>
          <a:xfrm flipH="1">
            <a:off x="11050623" y="2107786"/>
            <a:ext cx="666121" cy="523736"/>
          </a:xfrm>
          <a:prstGeom prst="straightConnector1">
            <a:avLst/>
          </a:prstGeom>
          <a:ln w="76200">
            <a:solidFill>
              <a:srgbClr val="FF612F"/>
            </a:solidFill>
            <a:tailEnd type="triangle"/>
          </a:ln>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42016B7A-3B0C-36C0-C8FD-89A32ADEE11F}"/>
              </a:ext>
            </a:extLst>
          </p:cNvPr>
          <p:cNvSpPr txBox="1">
            <a:spLocks/>
          </p:cNvSpPr>
          <p:nvPr/>
        </p:nvSpPr>
        <p:spPr>
          <a:xfrm>
            <a:off x="8911138" y="1931396"/>
            <a:ext cx="2667511" cy="54321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bg1"/>
                </a:solidFill>
                <a:latin typeface="Arial" panose="020B0604020202020204" pitchFamily="34" charset="0"/>
                <a:ea typeface="+mj-ea"/>
                <a:cs typeface="Arial" panose="020B0604020202020204" pitchFamily="34" charset="0"/>
              </a:defRPr>
            </a:lvl1pPr>
          </a:lstStyle>
          <a:p>
            <a:r>
              <a:rPr lang="en-US" sz="2800" b="1" dirty="0">
                <a:solidFill>
                  <a:srgbClr val="00325E"/>
                </a:solidFill>
              </a:rPr>
              <a:t>Support Portal</a:t>
            </a:r>
          </a:p>
        </p:txBody>
      </p:sp>
    </p:spTree>
    <p:extLst>
      <p:ext uri="{BB962C8B-B14F-4D97-AF65-F5344CB8AC3E}">
        <p14:creationId xmlns:p14="http://schemas.microsoft.com/office/powerpoint/2010/main" val="685657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94873-9A0E-F1E0-7914-92D932F7A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DAA24-3DF4-1241-6C85-4B996946C313}"/>
              </a:ext>
            </a:extLst>
          </p:cNvPr>
          <p:cNvSpPr>
            <a:spLocks noGrp="1"/>
          </p:cNvSpPr>
          <p:nvPr>
            <p:ph type="title"/>
          </p:nvPr>
        </p:nvSpPr>
        <p:spPr>
          <a:xfrm>
            <a:off x="831850" y="1232660"/>
            <a:ext cx="4336498" cy="2852737"/>
          </a:xfrm>
        </p:spPr>
        <p:txBody>
          <a:bodyPr anchor="b">
            <a:normAutofit/>
          </a:bodyPr>
          <a:lstStyle/>
          <a:p>
            <a:r>
              <a:rPr lang="en-US" b="1" dirty="0"/>
              <a:t>Resource: </a:t>
            </a:r>
            <a:br>
              <a:rPr lang="en-US" dirty="0"/>
            </a:br>
            <a:r>
              <a:rPr lang="en-US" dirty="0"/>
              <a:t>Analyzing Tiered Data -  Reports Guide</a:t>
            </a:r>
          </a:p>
        </p:txBody>
      </p:sp>
      <p:pic>
        <p:nvPicPr>
          <p:cNvPr id="4" name="Picture 3">
            <a:extLst>
              <a:ext uri="{FF2B5EF4-FFF2-40B4-BE49-F238E27FC236}">
                <a16:creationId xmlns:a16="http://schemas.microsoft.com/office/drawing/2014/main" id="{0751773B-DACB-9A53-6FB0-2147287E27EC}"/>
              </a:ext>
            </a:extLst>
          </p:cNvPr>
          <p:cNvPicPr>
            <a:picLocks noChangeAspect="1"/>
          </p:cNvPicPr>
          <p:nvPr/>
        </p:nvPicPr>
        <p:blipFill>
          <a:blip r:embed="rId3"/>
          <a:stretch>
            <a:fillRect/>
          </a:stretch>
        </p:blipFill>
        <p:spPr>
          <a:xfrm>
            <a:off x="6096000" y="1057286"/>
            <a:ext cx="5678494" cy="4414412"/>
          </a:xfrm>
          <a:prstGeom prst="rect">
            <a:avLst/>
          </a:prstGeom>
          <a:effectLst>
            <a:outerShdw blurRad="50800" dist="38100" dir="2700000" algn="tl" rotWithShape="0">
              <a:prstClr val="black">
                <a:alpha val="40000"/>
              </a:prstClr>
            </a:outerShdw>
          </a:effectLst>
        </p:spPr>
      </p:pic>
      <p:sp>
        <p:nvSpPr>
          <p:cNvPr id="3" name="Title 1">
            <a:extLst>
              <a:ext uri="{FF2B5EF4-FFF2-40B4-BE49-F238E27FC236}">
                <a16:creationId xmlns:a16="http://schemas.microsoft.com/office/drawing/2014/main" id="{A6184C51-4270-0936-9D15-CD38AC426683}"/>
              </a:ext>
            </a:extLst>
          </p:cNvPr>
          <p:cNvSpPr txBox="1">
            <a:spLocks/>
          </p:cNvSpPr>
          <p:nvPr/>
        </p:nvSpPr>
        <p:spPr>
          <a:xfrm>
            <a:off x="831850" y="2961197"/>
            <a:ext cx="4336498" cy="20158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kern="1200">
                <a:solidFill>
                  <a:schemeClr val="bg1"/>
                </a:solidFill>
                <a:latin typeface="Arial" panose="020B0604020202020204" pitchFamily="34" charset="0"/>
                <a:ea typeface="+mj-ea"/>
                <a:cs typeface="Arial" panose="020B0604020202020204" pitchFamily="34" charset="0"/>
              </a:defRPr>
            </a:lvl1pPr>
          </a:lstStyle>
          <a:p>
            <a:r>
              <a:rPr lang="en-US" sz="2000" b="1" dirty="0"/>
              <a:t>Located in the Support Portal</a:t>
            </a:r>
            <a:endParaRPr lang="en-US" sz="2000" dirty="0"/>
          </a:p>
        </p:txBody>
      </p:sp>
    </p:spTree>
    <p:extLst>
      <p:ext uri="{BB962C8B-B14F-4D97-AF65-F5344CB8AC3E}">
        <p14:creationId xmlns:p14="http://schemas.microsoft.com/office/powerpoint/2010/main" val="2755448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F00A6-5971-21D1-DEEE-DFAF76CA5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BFE32-B9CA-3481-A3D7-65BBA0ECEBDD}"/>
              </a:ext>
            </a:extLst>
          </p:cNvPr>
          <p:cNvSpPr>
            <a:spLocks noGrp="1"/>
          </p:cNvSpPr>
          <p:nvPr>
            <p:ph type="title"/>
          </p:nvPr>
        </p:nvSpPr>
        <p:spPr/>
        <p:txBody>
          <a:bodyPr>
            <a:normAutofit/>
          </a:bodyPr>
          <a:lstStyle/>
          <a:p>
            <a:r>
              <a:rPr lang="en-US" sz="3600" dirty="0"/>
              <a:t>Explore the Data-Driven Resources</a:t>
            </a:r>
          </a:p>
        </p:txBody>
      </p:sp>
      <p:sp>
        <p:nvSpPr>
          <p:cNvPr id="11" name="Content Placeholder 7">
            <a:extLst>
              <a:ext uri="{FF2B5EF4-FFF2-40B4-BE49-F238E27FC236}">
                <a16:creationId xmlns:a16="http://schemas.microsoft.com/office/drawing/2014/main" id="{CD6F7D21-83B4-7E19-2987-0D691F4AE3CB}"/>
              </a:ext>
            </a:extLst>
          </p:cNvPr>
          <p:cNvSpPr>
            <a:spLocks noGrp="1"/>
          </p:cNvSpPr>
          <p:nvPr>
            <p:ph idx="1"/>
          </p:nvPr>
        </p:nvSpPr>
        <p:spPr>
          <a:xfrm>
            <a:off x="499872" y="1896697"/>
            <a:ext cx="6719794" cy="4666788"/>
          </a:xfrm>
        </p:spPr>
        <p:txBody>
          <a:bodyPr>
            <a:normAutofit/>
          </a:bodyPr>
          <a:lstStyle/>
          <a:p>
            <a:pPr marL="0" indent="0">
              <a:buNone/>
            </a:pPr>
            <a:r>
              <a:rPr lang="en-US" b="1" dirty="0"/>
              <a:t>Actions</a:t>
            </a:r>
            <a:r>
              <a:rPr lang="en-US" dirty="0"/>
              <a:t>: </a:t>
            </a:r>
          </a:p>
          <a:p>
            <a:r>
              <a:rPr lang="en-US" dirty="0"/>
              <a:t>Generate the Data-Driven Recommendations Report based on filters set</a:t>
            </a:r>
          </a:p>
          <a:p>
            <a:r>
              <a:rPr lang="en-US" dirty="0"/>
              <a:t>Explore the resources under the Strategies tab</a:t>
            </a:r>
          </a:p>
          <a:p>
            <a:r>
              <a:rPr lang="en-US" dirty="0"/>
              <a:t>Check out the Training tab and the Support Portal for additional resources</a:t>
            </a:r>
          </a:p>
          <a:p>
            <a:r>
              <a:rPr lang="en-US" dirty="0"/>
              <a:t>Engage with the DESSA Insights+ feature </a:t>
            </a:r>
          </a:p>
          <a:p>
            <a:pPr lvl="1"/>
            <a:r>
              <a:rPr lang="en-US" i="1" dirty="0"/>
              <a:t>Impersonate an educator user, if needed:</a:t>
            </a:r>
          </a:p>
          <a:p>
            <a:pPr lvl="2"/>
            <a:r>
              <a:rPr lang="en-US" i="1" dirty="0"/>
              <a:t>Settings cog </a:t>
            </a:r>
            <a:r>
              <a:rPr lang="en-US" i="1" dirty="0">
                <a:sym typeface="Wingdings" panose="05000000000000000000" pitchFamily="2" charset="2"/>
              </a:rPr>
              <a:t> Admin  Staff  Select an Educator and click on the “Impersonate” icon to view their profile </a:t>
            </a:r>
            <a:endParaRPr lang="en-US" i="1" dirty="0"/>
          </a:p>
          <a:p>
            <a:pPr marL="0" indent="0">
              <a:buNone/>
            </a:pPr>
            <a:endParaRPr lang="en-US" dirty="0"/>
          </a:p>
          <a:p>
            <a:endParaRPr lang="en-US" sz="4000" dirty="0"/>
          </a:p>
        </p:txBody>
      </p:sp>
      <p:pic>
        <p:nvPicPr>
          <p:cNvPr id="6" name="Online Media 5" title="3 Minute Timer">
            <a:hlinkClick r:id="" action="ppaction://media"/>
            <a:extLst>
              <a:ext uri="{FF2B5EF4-FFF2-40B4-BE49-F238E27FC236}">
                <a16:creationId xmlns:a16="http://schemas.microsoft.com/office/drawing/2014/main" id="{CEDFFE92-7CB7-DD67-500D-10340601D4BC}"/>
              </a:ext>
            </a:extLst>
          </p:cNvPr>
          <p:cNvPicPr>
            <a:picLocks noRot="1" noChangeAspect="1"/>
          </p:cNvPicPr>
          <p:nvPr>
            <a:videoFile r:link="rId1"/>
          </p:nvPr>
        </p:nvPicPr>
        <p:blipFill>
          <a:blip r:embed="rId4"/>
          <a:stretch>
            <a:fillRect/>
          </a:stretch>
        </p:blipFill>
        <p:spPr>
          <a:xfrm>
            <a:off x="8117331" y="2883851"/>
            <a:ext cx="3299968" cy="1864482"/>
          </a:xfrm>
          <a:prstGeom prst="rect">
            <a:avLst/>
          </a:prstGeom>
        </p:spPr>
      </p:pic>
      <p:pic>
        <p:nvPicPr>
          <p:cNvPr id="4" name="Picture 3">
            <a:extLst>
              <a:ext uri="{FF2B5EF4-FFF2-40B4-BE49-F238E27FC236}">
                <a16:creationId xmlns:a16="http://schemas.microsoft.com/office/drawing/2014/main" id="{42CB7446-00CA-CDBD-52C9-94B75114D11E}"/>
              </a:ext>
            </a:extLst>
          </p:cNvPr>
          <p:cNvPicPr>
            <a:picLocks noChangeAspect="1"/>
          </p:cNvPicPr>
          <p:nvPr/>
        </p:nvPicPr>
        <p:blipFill>
          <a:blip r:embed="rId5"/>
          <a:stretch>
            <a:fillRect/>
          </a:stretch>
        </p:blipFill>
        <p:spPr>
          <a:xfrm>
            <a:off x="3170317" y="5722497"/>
            <a:ext cx="1156023" cy="922876"/>
          </a:xfrm>
          <a:prstGeom prst="rect">
            <a:avLst/>
          </a:prstGeom>
          <a:ln>
            <a:solidFill>
              <a:srgbClr val="00325E"/>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74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435C3B-35B9-DDFB-9909-9FE35FA3B30D}"/>
              </a:ext>
            </a:extLst>
          </p:cNvPr>
          <p:cNvSpPr>
            <a:spLocks noGrp="1"/>
          </p:cNvSpPr>
          <p:nvPr>
            <p:ph type="title"/>
          </p:nvPr>
        </p:nvSpPr>
        <p:spPr>
          <a:xfrm>
            <a:off x="831850" y="1232660"/>
            <a:ext cx="4336498" cy="2852737"/>
          </a:xfrm>
        </p:spPr>
        <p:txBody>
          <a:bodyPr anchor="b">
            <a:normAutofit/>
          </a:bodyPr>
          <a:lstStyle/>
          <a:p>
            <a:r>
              <a:rPr lang="en-US"/>
              <a:t>Optimistic Closure</a:t>
            </a:r>
          </a:p>
        </p:txBody>
      </p:sp>
      <p:sp>
        <p:nvSpPr>
          <p:cNvPr id="20" name="Text Placeholder 2">
            <a:extLst>
              <a:ext uri="{FF2B5EF4-FFF2-40B4-BE49-F238E27FC236}">
                <a16:creationId xmlns:a16="http://schemas.microsoft.com/office/drawing/2014/main" id="{D2C52D4D-D3F6-EC3A-8D13-D6C275DEECD9}"/>
              </a:ext>
            </a:extLst>
          </p:cNvPr>
          <p:cNvSpPr>
            <a:spLocks noGrp="1"/>
          </p:cNvSpPr>
          <p:nvPr>
            <p:ph type="body" idx="1"/>
          </p:nvPr>
        </p:nvSpPr>
        <p:spPr>
          <a:xfrm>
            <a:off x="6903466" y="1532960"/>
            <a:ext cx="4336498" cy="1126068"/>
          </a:xfrm>
        </p:spPr>
        <p:txBody>
          <a:bodyPr>
            <a:noAutofit/>
          </a:bodyPr>
          <a:lstStyle/>
          <a:p>
            <a:pPr algn="ctr"/>
            <a:r>
              <a:rPr lang="en-US" sz="3600" b="1" dirty="0">
                <a:solidFill>
                  <a:srgbClr val="002060"/>
                </a:solidFill>
              </a:rPr>
              <a:t>Strengths-based approach: </a:t>
            </a:r>
          </a:p>
          <a:p>
            <a:pPr algn="ctr"/>
            <a:endParaRPr lang="en-US" sz="3600" b="1" dirty="0">
              <a:solidFill>
                <a:srgbClr val="002060"/>
              </a:solidFill>
            </a:endParaRPr>
          </a:p>
          <a:p>
            <a:pPr algn="ctr"/>
            <a:r>
              <a:rPr lang="en-US" sz="3600" b="1" dirty="0">
                <a:solidFill>
                  <a:srgbClr val="002060"/>
                </a:solidFill>
              </a:rPr>
              <a:t>What is a main take-away for you today?</a:t>
            </a:r>
          </a:p>
        </p:txBody>
      </p:sp>
    </p:spTree>
    <p:extLst>
      <p:ext uri="{BB962C8B-B14F-4D97-AF65-F5344CB8AC3E}">
        <p14:creationId xmlns:p14="http://schemas.microsoft.com/office/powerpoint/2010/main" val="188506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8B964-3134-80D7-BF4A-961F25865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46D19-0357-0FCA-779B-6AA81943729D}"/>
              </a:ext>
            </a:extLst>
          </p:cNvPr>
          <p:cNvSpPr>
            <a:spLocks noGrp="1"/>
          </p:cNvSpPr>
          <p:nvPr>
            <p:ph type="title"/>
          </p:nvPr>
        </p:nvSpPr>
        <p:spPr/>
        <p:txBody>
          <a:bodyPr/>
          <a:lstStyle/>
          <a:p>
            <a:r>
              <a:rPr lang="en-US" dirty="0">
                <a:latin typeface="Arial"/>
                <a:cs typeface="Arial"/>
              </a:rPr>
              <a:t>Checking In:</a:t>
            </a:r>
            <a:endParaRPr lang="en-US" sz="2000" dirty="0"/>
          </a:p>
        </p:txBody>
      </p:sp>
      <p:sp>
        <p:nvSpPr>
          <p:cNvPr id="6" name="Text Placeholder 5">
            <a:extLst>
              <a:ext uri="{FF2B5EF4-FFF2-40B4-BE49-F238E27FC236}">
                <a16:creationId xmlns:a16="http://schemas.microsoft.com/office/drawing/2014/main" id="{A4DF59F4-29B6-B27C-4554-5675A4E9E2D7}"/>
              </a:ext>
            </a:extLst>
          </p:cNvPr>
          <p:cNvSpPr>
            <a:spLocks noGrp="1"/>
          </p:cNvSpPr>
          <p:nvPr>
            <p:ph type="body" sz="half" idx="11"/>
          </p:nvPr>
        </p:nvSpPr>
        <p:spPr/>
        <p:txBody>
          <a:bodyPr>
            <a:normAutofit fontScale="92500" lnSpcReduction="10000"/>
          </a:bodyPr>
          <a:lstStyle/>
          <a:p>
            <a:endParaRPr lang="en-US"/>
          </a:p>
        </p:txBody>
      </p:sp>
      <p:sp>
        <p:nvSpPr>
          <p:cNvPr id="4" name="Text Placeholder 4">
            <a:extLst>
              <a:ext uri="{FF2B5EF4-FFF2-40B4-BE49-F238E27FC236}">
                <a16:creationId xmlns:a16="http://schemas.microsoft.com/office/drawing/2014/main" id="{9AAD246E-A6BC-CF0F-EEE6-6C682A55F35D}"/>
              </a:ext>
            </a:extLst>
          </p:cNvPr>
          <p:cNvSpPr txBox="1">
            <a:spLocks/>
          </p:cNvSpPr>
          <p:nvPr/>
        </p:nvSpPr>
        <p:spPr>
          <a:xfrm>
            <a:off x="6419088" y="898019"/>
            <a:ext cx="5281683" cy="459447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fontAlgn="base">
              <a:lnSpc>
                <a:spcPct val="150000"/>
              </a:lnSpc>
            </a:pPr>
            <a:r>
              <a:rPr lang="en-US" sz="2200" b="1" dirty="0">
                <a:solidFill>
                  <a:srgbClr val="00325E"/>
                </a:solidFill>
              </a:rPr>
              <a:t>In the chat:</a:t>
            </a:r>
          </a:p>
          <a:p>
            <a:pPr algn="ctr" fontAlgn="base">
              <a:lnSpc>
                <a:spcPct val="150000"/>
              </a:lnSpc>
            </a:pPr>
            <a:r>
              <a:rPr lang="en-US" sz="2200" b="1" dirty="0">
                <a:solidFill>
                  <a:srgbClr val="00325E"/>
                </a:solidFill>
              </a:rPr>
              <a:t>Where are you in your DESSA data analysis process?</a:t>
            </a:r>
          </a:p>
          <a:p>
            <a:pPr marL="342900" indent="-342900" fontAlgn="base">
              <a:lnSpc>
                <a:spcPct val="150000"/>
              </a:lnSpc>
              <a:buFont typeface="Arial" panose="020B0604020202020204" pitchFamily="34" charset="0"/>
              <a:buChar char="•"/>
            </a:pPr>
            <a:r>
              <a:rPr lang="en-US" sz="2000" dirty="0">
                <a:solidFill>
                  <a:srgbClr val="00325E"/>
                </a:solidFill>
              </a:rPr>
              <a:t>1 – Have not accessed results yet</a:t>
            </a:r>
          </a:p>
          <a:p>
            <a:pPr marL="342900" indent="-342900" fontAlgn="base">
              <a:lnSpc>
                <a:spcPct val="150000"/>
              </a:lnSpc>
              <a:buFont typeface="Arial" panose="020B0604020202020204" pitchFamily="34" charset="0"/>
              <a:buChar char="•"/>
            </a:pPr>
            <a:r>
              <a:rPr lang="en-US" sz="2000" dirty="0">
                <a:solidFill>
                  <a:srgbClr val="00325E"/>
                </a:solidFill>
              </a:rPr>
              <a:t>2 – Have reviewed data in the DESSA System</a:t>
            </a:r>
          </a:p>
          <a:p>
            <a:pPr marL="342900" indent="-342900" fontAlgn="base">
              <a:lnSpc>
                <a:spcPct val="150000"/>
              </a:lnSpc>
              <a:buFont typeface="Arial" panose="020B0604020202020204" pitchFamily="34" charset="0"/>
              <a:buChar char="•"/>
            </a:pPr>
            <a:r>
              <a:rPr lang="en-US" sz="2000" dirty="0">
                <a:solidFill>
                  <a:srgbClr val="00325E"/>
                </a:solidFill>
              </a:rPr>
              <a:t>3 – Actively using data to inform instruction, intervention, and other processes (MTSS, PBIS, IEPs, etc.)</a:t>
            </a:r>
          </a:p>
        </p:txBody>
      </p:sp>
    </p:spTree>
    <p:extLst>
      <p:ext uri="{BB962C8B-B14F-4D97-AF65-F5344CB8AC3E}">
        <p14:creationId xmlns:p14="http://schemas.microsoft.com/office/powerpoint/2010/main" val="94649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AEFBDAF-3731-9F87-1F72-677F92D123FC}"/>
              </a:ext>
              <a:ext uri="{C183D7F6-B498-43B3-948B-1728B52AA6E4}">
                <adec:decorative xmlns:adec="http://schemas.microsoft.com/office/drawing/2017/decorative" val="1"/>
              </a:ext>
            </a:extLst>
          </p:cNvPr>
          <p:cNvSpPr>
            <a:spLocks noGrp="1"/>
          </p:cNvSpPr>
          <p:nvPr>
            <p:ph type="dt" sz="half" idx="10"/>
          </p:nvPr>
        </p:nvSpPr>
        <p:spPr/>
        <p:txBody>
          <a:bodyPr/>
          <a:lstStyle/>
          <a:p>
            <a:fld id="{1747CFBC-223D-4296-AA84-92133F314531}" type="datetime1">
              <a:rPr lang="en-US" smtClean="0"/>
              <a:t>6/2/2026</a:t>
            </a:fld>
            <a:endParaRPr lang="en-US"/>
          </a:p>
        </p:txBody>
      </p:sp>
      <p:sp>
        <p:nvSpPr>
          <p:cNvPr id="5" name="Slide Number Placeholder 4">
            <a:extLst>
              <a:ext uri="{FF2B5EF4-FFF2-40B4-BE49-F238E27FC236}">
                <a16:creationId xmlns:a16="http://schemas.microsoft.com/office/drawing/2014/main" id="{B9EBAADE-8FD5-004D-AC42-73DA76B8902B}"/>
              </a:ext>
              <a:ext uri="{C183D7F6-B498-43B3-948B-1728B52AA6E4}">
                <adec:decorative xmlns:adec="http://schemas.microsoft.com/office/drawing/2017/decorative" val="1"/>
              </a:ext>
            </a:extLst>
          </p:cNvPr>
          <p:cNvSpPr>
            <a:spLocks noGrp="1"/>
          </p:cNvSpPr>
          <p:nvPr>
            <p:ph type="sldNum" sz="quarter" idx="12"/>
          </p:nvPr>
        </p:nvSpPr>
        <p:spPr/>
        <p:txBody>
          <a:bodyPr/>
          <a:lstStyle/>
          <a:p>
            <a:fld id="{CDE4F56C-B10B-4C3B-92EE-68C194A72F7D}" type="slidenum">
              <a:rPr lang="en-US" smtClean="0"/>
              <a:t>7</a:t>
            </a:fld>
            <a:endParaRPr lang="en-US"/>
          </a:p>
        </p:txBody>
      </p:sp>
      <p:sp>
        <p:nvSpPr>
          <p:cNvPr id="12" name="Title 1">
            <a:extLst>
              <a:ext uri="{FF2B5EF4-FFF2-40B4-BE49-F238E27FC236}">
                <a16:creationId xmlns:a16="http://schemas.microsoft.com/office/drawing/2014/main" id="{09E9704A-5DC7-08BA-FA08-CBE368ACBA48}"/>
              </a:ext>
            </a:extLst>
          </p:cNvPr>
          <p:cNvSpPr>
            <a:spLocks noGrp="1"/>
          </p:cNvSpPr>
          <p:nvPr>
            <p:ph type="title"/>
          </p:nvPr>
        </p:nvSpPr>
        <p:spPr>
          <a:xfrm>
            <a:off x="635488" y="23786"/>
            <a:ext cx="10921019" cy="914400"/>
          </a:xfrm>
        </p:spPr>
        <p:txBody>
          <a:bodyPr/>
          <a:lstStyle/>
          <a:p>
            <a:pPr algn="ctr"/>
            <a:r>
              <a:rPr lang="en-US" b="1" dirty="0"/>
              <a:t>DESSA Results</a:t>
            </a:r>
          </a:p>
        </p:txBody>
      </p:sp>
      <p:grpSp>
        <p:nvGrpSpPr>
          <p:cNvPr id="13" name="Group 12" descr="Visual of the DESSA descriptive range categories and the corresponding t-score ranges. ">
            <a:extLst>
              <a:ext uri="{FF2B5EF4-FFF2-40B4-BE49-F238E27FC236}">
                <a16:creationId xmlns:a16="http://schemas.microsoft.com/office/drawing/2014/main" id="{0107FC8A-1F7D-DBE9-00A5-D10590AC315A}"/>
              </a:ext>
            </a:extLst>
          </p:cNvPr>
          <p:cNvGrpSpPr/>
          <p:nvPr/>
        </p:nvGrpSpPr>
        <p:grpSpPr>
          <a:xfrm>
            <a:off x="-3" y="764044"/>
            <a:ext cx="12192000" cy="3044532"/>
            <a:chOff x="0" y="1303311"/>
            <a:chExt cx="12192000" cy="3044532"/>
          </a:xfrm>
        </p:grpSpPr>
        <p:pic>
          <p:nvPicPr>
            <p:cNvPr id="14" name="Picture 13" descr="A diagram of a description&#10;&#10;Description automatically generated with medium confidence">
              <a:extLst>
                <a:ext uri="{FF2B5EF4-FFF2-40B4-BE49-F238E27FC236}">
                  <a16:creationId xmlns:a16="http://schemas.microsoft.com/office/drawing/2014/main" id="{BAD45132-6F00-187E-B974-24B6746AEB14}"/>
                </a:ext>
              </a:extLst>
            </p:cNvPr>
            <p:cNvPicPr>
              <a:picLocks noChangeAspect="1"/>
            </p:cNvPicPr>
            <p:nvPr/>
          </p:nvPicPr>
          <p:blipFill>
            <a:blip r:embed="rId3"/>
            <a:stretch>
              <a:fillRect/>
            </a:stretch>
          </p:blipFill>
          <p:spPr>
            <a:xfrm>
              <a:off x="0" y="1303311"/>
              <a:ext cx="12192000" cy="3044532"/>
            </a:xfrm>
            <a:prstGeom prst="rect">
              <a:avLst/>
            </a:prstGeom>
          </p:spPr>
        </p:pic>
        <p:sp>
          <p:nvSpPr>
            <p:cNvPr id="15" name="TextBox 14">
              <a:extLst>
                <a:ext uri="{FF2B5EF4-FFF2-40B4-BE49-F238E27FC236}">
                  <a16:creationId xmlns:a16="http://schemas.microsoft.com/office/drawing/2014/main" id="{7D0AAB23-DB74-895E-4558-0F287B60392D}"/>
                </a:ext>
              </a:extLst>
            </p:cNvPr>
            <p:cNvSpPr txBox="1"/>
            <p:nvPr/>
          </p:nvSpPr>
          <p:spPr>
            <a:xfrm>
              <a:off x="904315" y="2969784"/>
              <a:ext cx="1770681" cy="830997"/>
            </a:xfrm>
            <a:prstGeom prst="rect">
              <a:avLst/>
            </a:prstGeom>
            <a:noFill/>
          </p:spPr>
          <p:txBody>
            <a:bodyPr wrap="square">
              <a:spAutoFit/>
            </a:bodyPr>
            <a:lstStyle/>
            <a:p>
              <a:pPr algn="ctr"/>
              <a:r>
                <a:rPr lang="en-US" sz="2400" b="1" dirty="0">
                  <a:latin typeface="+mj-lt"/>
                </a:rPr>
                <a:t>T-Scores: </a:t>
              </a:r>
            </a:p>
            <a:p>
              <a:pPr algn="ctr"/>
              <a:r>
                <a:rPr lang="en-US" sz="2400" b="1" dirty="0">
                  <a:latin typeface="+mj-lt"/>
                </a:rPr>
                <a:t>28-40</a:t>
              </a:r>
              <a:endParaRPr lang="en-US" sz="2000" b="1" dirty="0">
                <a:latin typeface="+mj-lt"/>
              </a:endParaRPr>
            </a:p>
          </p:txBody>
        </p:sp>
        <p:sp>
          <p:nvSpPr>
            <p:cNvPr id="16" name="TextBox 15">
              <a:extLst>
                <a:ext uri="{FF2B5EF4-FFF2-40B4-BE49-F238E27FC236}">
                  <a16:creationId xmlns:a16="http://schemas.microsoft.com/office/drawing/2014/main" id="{609D624D-B3BC-F0A7-7CF2-43FA21240A18}"/>
                </a:ext>
              </a:extLst>
            </p:cNvPr>
            <p:cNvSpPr txBox="1"/>
            <p:nvPr/>
          </p:nvSpPr>
          <p:spPr>
            <a:xfrm>
              <a:off x="5210658" y="2952531"/>
              <a:ext cx="1770681" cy="830997"/>
            </a:xfrm>
            <a:prstGeom prst="rect">
              <a:avLst/>
            </a:prstGeom>
            <a:noFill/>
          </p:spPr>
          <p:txBody>
            <a:bodyPr wrap="square">
              <a:spAutoFit/>
            </a:bodyPr>
            <a:lstStyle/>
            <a:p>
              <a:pPr algn="ctr"/>
              <a:r>
                <a:rPr lang="en-US" sz="2400" b="1" dirty="0">
                  <a:latin typeface="+mj-lt"/>
                </a:rPr>
                <a:t>T-Scores: </a:t>
              </a:r>
            </a:p>
            <a:p>
              <a:pPr algn="ctr"/>
              <a:r>
                <a:rPr lang="en-US" sz="2400" b="1" dirty="0">
                  <a:latin typeface="+mj-lt"/>
                </a:rPr>
                <a:t>41-59</a:t>
              </a:r>
              <a:endParaRPr lang="en-US" sz="2000" b="1" dirty="0">
                <a:latin typeface="+mj-lt"/>
              </a:endParaRPr>
            </a:p>
          </p:txBody>
        </p:sp>
        <p:sp>
          <p:nvSpPr>
            <p:cNvPr id="17" name="TextBox 16">
              <a:extLst>
                <a:ext uri="{FF2B5EF4-FFF2-40B4-BE49-F238E27FC236}">
                  <a16:creationId xmlns:a16="http://schemas.microsoft.com/office/drawing/2014/main" id="{08CF7985-67EB-C708-FA95-7264CA13ED61}"/>
                </a:ext>
              </a:extLst>
            </p:cNvPr>
            <p:cNvSpPr txBox="1"/>
            <p:nvPr/>
          </p:nvSpPr>
          <p:spPr>
            <a:xfrm>
              <a:off x="9517001" y="2962327"/>
              <a:ext cx="1770681" cy="830997"/>
            </a:xfrm>
            <a:prstGeom prst="rect">
              <a:avLst/>
            </a:prstGeom>
            <a:noFill/>
          </p:spPr>
          <p:txBody>
            <a:bodyPr wrap="square">
              <a:spAutoFit/>
            </a:bodyPr>
            <a:lstStyle/>
            <a:p>
              <a:pPr algn="ctr"/>
              <a:r>
                <a:rPr lang="en-US" sz="2400" b="1" dirty="0">
                  <a:latin typeface="+mj-lt"/>
                </a:rPr>
                <a:t>T-Scores: </a:t>
              </a:r>
            </a:p>
            <a:p>
              <a:pPr algn="ctr"/>
              <a:r>
                <a:rPr lang="en-US" sz="2400" b="1" dirty="0">
                  <a:latin typeface="+mj-lt"/>
                </a:rPr>
                <a:t>60-72</a:t>
              </a:r>
              <a:endParaRPr lang="en-US" sz="2000" b="1" dirty="0">
                <a:latin typeface="+mj-lt"/>
              </a:endParaRPr>
            </a:p>
          </p:txBody>
        </p:sp>
      </p:grpSp>
      <p:pic>
        <p:nvPicPr>
          <p:cNvPr id="18" name="Picture 17" descr="A diagram of a normal distribution curve.">
            <a:extLst>
              <a:ext uri="{FF2B5EF4-FFF2-40B4-BE49-F238E27FC236}">
                <a16:creationId xmlns:a16="http://schemas.microsoft.com/office/drawing/2014/main" id="{2B61445B-87F0-224E-995A-16BD020C7793}"/>
              </a:ext>
            </a:extLst>
          </p:cNvPr>
          <p:cNvPicPr>
            <a:picLocks noChangeAspect="1"/>
          </p:cNvPicPr>
          <p:nvPr/>
        </p:nvPicPr>
        <p:blipFill>
          <a:blip r:embed="rId4"/>
          <a:stretch>
            <a:fillRect/>
          </a:stretch>
        </p:blipFill>
        <p:spPr>
          <a:xfrm>
            <a:off x="2732910" y="3808576"/>
            <a:ext cx="6797374" cy="2445156"/>
          </a:xfrm>
          <a:prstGeom prst="rect">
            <a:avLst/>
          </a:prstGeom>
        </p:spPr>
      </p:pic>
    </p:spTree>
    <p:extLst>
      <p:ext uri="{BB962C8B-B14F-4D97-AF65-F5344CB8AC3E}">
        <p14:creationId xmlns:p14="http://schemas.microsoft.com/office/powerpoint/2010/main" val="255007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D2E6-8D08-4159-DF91-767BE976B82F}"/>
              </a:ext>
            </a:extLst>
          </p:cNvPr>
          <p:cNvSpPr>
            <a:spLocks noGrp="1"/>
          </p:cNvSpPr>
          <p:nvPr>
            <p:ph type="ctrTitle"/>
          </p:nvPr>
        </p:nvSpPr>
        <p:spPr>
          <a:xfrm>
            <a:off x="1621536" y="0"/>
            <a:ext cx="9144000" cy="2387600"/>
          </a:xfrm>
        </p:spPr>
        <p:txBody>
          <a:bodyPr/>
          <a:lstStyle/>
          <a:p>
            <a:r>
              <a:rPr lang="en-US" dirty="0">
                <a:solidFill>
                  <a:schemeClr val="bg1"/>
                </a:solidFill>
              </a:rPr>
              <a:t>Accessing DESSA Data</a:t>
            </a:r>
          </a:p>
        </p:txBody>
      </p:sp>
      <p:sp>
        <p:nvSpPr>
          <p:cNvPr id="4" name="Title 1">
            <a:extLst>
              <a:ext uri="{FF2B5EF4-FFF2-40B4-BE49-F238E27FC236}">
                <a16:creationId xmlns:a16="http://schemas.microsoft.com/office/drawing/2014/main" id="{C494E241-255D-A309-881E-42BD2600EA05}"/>
              </a:ext>
            </a:extLst>
          </p:cNvPr>
          <p:cNvSpPr txBox="1">
            <a:spLocks/>
          </p:cNvSpPr>
          <p:nvPr/>
        </p:nvSpPr>
        <p:spPr>
          <a:xfrm>
            <a:off x="2912535" y="5083352"/>
            <a:ext cx="6147473" cy="12330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kern="1200">
                <a:solidFill>
                  <a:schemeClr val="bg1"/>
                </a:solidFill>
                <a:latin typeface="Arial" panose="020B0604020202020204" pitchFamily="34" charset="0"/>
                <a:ea typeface="+mj-ea"/>
                <a:cs typeface="Arial" panose="020B0604020202020204" pitchFamily="34" charset="0"/>
              </a:defRPr>
            </a:lvl1pPr>
          </a:lstStyle>
          <a:p>
            <a:pPr algn="ctr"/>
            <a:r>
              <a:rPr lang="en-US" sz="2800" b="1" dirty="0"/>
              <a:t>To get started, login to your DESSA System Educator Portal</a:t>
            </a:r>
          </a:p>
        </p:txBody>
      </p:sp>
      <p:pic>
        <p:nvPicPr>
          <p:cNvPr id="7" name="Picture 6">
            <a:extLst>
              <a:ext uri="{FF2B5EF4-FFF2-40B4-BE49-F238E27FC236}">
                <a16:creationId xmlns:a16="http://schemas.microsoft.com/office/drawing/2014/main" id="{AE953F52-7BBD-0165-2292-83D01AC71F61}"/>
              </a:ext>
            </a:extLst>
          </p:cNvPr>
          <p:cNvPicPr>
            <a:picLocks noChangeAspect="1"/>
          </p:cNvPicPr>
          <p:nvPr/>
        </p:nvPicPr>
        <p:blipFill>
          <a:blip r:embed="rId3"/>
          <a:stretch>
            <a:fillRect/>
          </a:stretch>
        </p:blipFill>
        <p:spPr>
          <a:xfrm>
            <a:off x="3356966" y="2540399"/>
            <a:ext cx="5478066" cy="2693260"/>
          </a:xfrm>
          <a:prstGeom prst="rect">
            <a:avLst/>
          </a:prstGeom>
          <a:ln w="38100">
            <a:solidFill>
              <a:srgbClr val="00325E"/>
            </a:solidFill>
          </a:ln>
        </p:spPr>
      </p:pic>
    </p:spTree>
    <p:extLst>
      <p:ext uri="{BB962C8B-B14F-4D97-AF65-F5344CB8AC3E}">
        <p14:creationId xmlns:p14="http://schemas.microsoft.com/office/powerpoint/2010/main" val="330132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A64-0D1F-CCA3-7436-72BF29770F47}"/>
              </a:ext>
            </a:extLst>
          </p:cNvPr>
          <p:cNvSpPr>
            <a:spLocks noGrp="1"/>
          </p:cNvSpPr>
          <p:nvPr>
            <p:ph type="title"/>
          </p:nvPr>
        </p:nvSpPr>
        <p:spPr/>
        <p:txBody>
          <a:bodyPr>
            <a:normAutofit/>
          </a:bodyPr>
          <a:lstStyle/>
          <a:p>
            <a:r>
              <a:rPr lang="en-US" sz="4000" dirty="0"/>
              <a:t>Accessing DESSA Data: Dashboard</a:t>
            </a:r>
          </a:p>
        </p:txBody>
      </p:sp>
      <p:sp>
        <p:nvSpPr>
          <p:cNvPr id="4" name="Text Placeholder 3">
            <a:extLst>
              <a:ext uri="{FF2B5EF4-FFF2-40B4-BE49-F238E27FC236}">
                <a16:creationId xmlns:a16="http://schemas.microsoft.com/office/drawing/2014/main" id="{A8DD2AF7-0336-DE72-10DD-EE0E77846546}"/>
              </a:ext>
            </a:extLst>
          </p:cNvPr>
          <p:cNvSpPr>
            <a:spLocks noGrp="1"/>
          </p:cNvSpPr>
          <p:nvPr>
            <p:ph type="body" sz="half" idx="2"/>
          </p:nvPr>
        </p:nvSpPr>
        <p:spPr/>
        <p:txBody>
          <a:bodyPr>
            <a:normAutofit fontScale="92500" lnSpcReduction="10000"/>
          </a:bodyPr>
          <a:lstStyle/>
          <a:p>
            <a:endParaRPr lang="en-US"/>
          </a:p>
        </p:txBody>
      </p:sp>
      <p:sp>
        <p:nvSpPr>
          <p:cNvPr id="7" name="TextBox 6">
            <a:extLst>
              <a:ext uri="{FF2B5EF4-FFF2-40B4-BE49-F238E27FC236}">
                <a16:creationId xmlns:a16="http://schemas.microsoft.com/office/drawing/2014/main" id="{C6E09E9E-E05E-CA8E-09F4-B2CCBDCCBC74}"/>
              </a:ext>
            </a:extLst>
          </p:cNvPr>
          <p:cNvSpPr txBox="1"/>
          <p:nvPr/>
        </p:nvSpPr>
        <p:spPr>
          <a:xfrm>
            <a:off x="1278648" y="5515034"/>
            <a:ext cx="2789420" cy="830997"/>
          </a:xfrm>
          <a:prstGeom prst="rect">
            <a:avLst/>
          </a:prstGeom>
          <a:solidFill>
            <a:srgbClr val="00325E"/>
          </a:solidFill>
          <a:ln w="19050">
            <a:solidFill>
              <a:schemeClr val="accent1"/>
            </a:solidFill>
          </a:ln>
        </p:spPr>
        <p:txBody>
          <a:bodyPr wrap="square" rtlCol="0">
            <a:spAutoFit/>
          </a:bodyPr>
          <a:lstStyle/>
          <a:p>
            <a:pPr algn="ctr"/>
            <a:r>
              <a:rPr lang="en-US" sz="2400">
                <a:solidFill>
                  <a:schemeClr val="bg1"/>
                </a:solidFill>
              </a:rPr>
              <a:t>Site Leader Dashboard</a:t>
            </a:r>
          </a:p>
        </p:txBody>
      </p:sp>
      <p:sp>
        <p:nvSpPr>
          <p:cNvPr id="8" name="TextBox 7">
            <a:extLst>
              <a:ext uri="{FF2B5EF4-FFF2-40B4-BE49-F238E27FC236}">
                <a16:creationId xmlns:a16="http://schemas.microsoft.com/office/drawing/2014/main" id="{184DB08F-3FAD-49C2-4798-422DD5C80884}"/>
              </a:ext>
            </a:extLst>
          </p:cNvPr>
          <p:cNvSpPr txBox="1"/>
          <p:nvPr/>
        </p:nvSpPr>
        <p:spPr>
          <a:xfrm>
            <a:off x="7626338" y="5099535"/>
            <a:ext cx="2789420" cy="830997"/>
          </a:xfrm>
          <a:prstGeom prst="rect">
            <a:avLst/>
          </a:prstGeom>
          <a:solidFill>
            <a:srgbClr val="00325E"/>
          </a:solidFill>
          <a:ln w="19050">
            <a:solidFill>
              <a:schemeClr val="accent1"/>
            </a:solidFill>
          </a:ln>
        </p:spPr>
        <p:txBody>
          <a:bodyPr wrap="square" rtlCol="0">
            <a:spAutoFit/>
          </a:bodyPr>
          <a:lstStyle/>
          <a:p>
            <a:pPr algn="ctr"/>
            <a:r>
              <a:rPr lang="en-US" sz="2400" dirty="0">
                <a:solidFill>
                  <a:schemeClr val="bg1"/>
                </a:solidFill>
              </a:rPr>
              <a:t>Educator Dashboard</a:t>
            </a:r>
          </a:p>
        </p:txBody>
      </p:sp>
      <p:pic>
        <p:nvPicPr>
          <p:cNvPr id="12" name="Picture 11">
            <a:extLst>
              <a:ext uri="{FF2B5EF4-FFF2-40B4-BE49-F238E27FC236}">
                <a16:creationId xmlns:a16="http://schemas.microsoft.com/office/drawing/2014/main" id="{D4AB5EF5-FE78-4EC8-87E6-4DA3A12B614F}"/>
              </a:ext>
            </a:extLst>
          </p:cNvPr>
          <p:cNvPicPr>
            <a:picLocks noChangeAspect="1"/>
          </p:cNvPicPr>
          <p:nvPr/>
        </p:nvPicPr>
        <p:blipFill>
          <a:blip r:embed="rId3"/>
          <a:stretch>
            <a:fillRect/>
          </a:stretch>
        </p:blipFill>
        <p:spPr>
          <a:xfrm>
            <a:off x="131066" y="2185733"/>
            <a:ext cx="5078074" cy="3173796"/>
          </a:xfrm>
          <a:prstGeom prst="rect">
            <a:avLst/>
          </a:prstGeom>
          <a:ln w="25400">
            <a:solidFill>
              <a:srgbClr val="00325E"/>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BF2F15B-B4FA-6110-CFDE-D4F23DFDCA86}"/>
              </a:ext>
            </a:extLst>
          </p:cNvPr>
          <p:cNvPicPr>
            <a:picLocks noChangeAspect="1"/>
          </p:cNvPicPr>
          <p:nvPr/>
        </p:nvPicPr>
        <p:blipFill>
          <a:blip r:embed="rId4"/>
          <a:stretch>
            <a:fillRect/>
          </a:stretch>
        </p:blipFill>
        <p:spPr>
          <a:xfrm>
            <a:off x="5510784" y="2283068"/>
            <a:ext cx="6550150" cy="2705650"/>
          </a:xfrm>
          <a:prstGeom prst="rect">
            <a:avLst/>
          </a:prstGeom>
          <a:ln w="25400">
            <a:solidFill>
              <a:srgbClr val="00325E"/>
            </a:solidFill>
          </a:ln>
        </p:spPr>
      </p:pic>
    </p:spTree>
    <p:extLst>
      <p:ext uri="{BB962C8B-B14F-4D97-AF65-F5344CB8AC3E}">
        <p14:creationId xmlns:p14="http://schemas.microsoft.com/office/powerpoint/2010/main" val="1392913297"/>
      </p:ext>
    </p:extLst>
  </p:cSld>
  <p:clrMapOvr>
    <a:masterClrMapping/>
  </p:clrMapOvr>
</p:sld>
</file>

<file path=ppt/theme/theme1.xml><?xml version="1.0" encoding="utf-8"?>
<a:theme xmlns:a="http://schemas.openxmlformats.org/drawingml/2006/main" name="Tema de Office">
  <a:themeElements>
    <a:clrScheme name="Growth Organization">
      <a:dk1>
        <a:srgbClr val="000000"/>
      </a:dk1>
      <a:lt1>
        <a:srgbClr val="FFFFFF"/>
      </a:lt1>
      <a:dk2>
        <a:srgbClr val="58595B"/>
      </a:dk2>
      <a:lt2>
        <a:srgbClr val="E8E8E8"/>
      </a:lt2>
      <a:accent1>
        <a:srgbClr val="004998"/>
      </a:accent1>
      <a:accent2>
        <a:srgbClr val="8DC956"/>
      </a:accent2>
      <a:accent3>
        <a:srgbClr val="67B3DD"/>
      </a:accent3>
      <a:accent4>
        <a:srgbClr val="D9EDC7"/>
      </a:accent4>
      <a:accent5>
        <a:srgbClr val="CDE6F3"/>
      </a:accent5>
      <a:accent6>
        <a:srgbClr val="0380C3"/>
      </a:accent6>
      <a:hlink>
        <a:srgbClr val="86BC24"/>
      </a:hlink>
      <a:folHlink>
        <a:srgbClr val="1B284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E169AC3E-6C90-48FE-95E0-DF16305747A7}" vid="{12E8DCC2-4D35-4AA4-B108-7F8F2803BC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1479e0-dab6-485a-b933-7aa7f81877fa" xsi:nil="true"/>
    <lcf76f155ced4ddcb4097134ff3c332f xmlns="154ecf3d-40c0-4d8a-be3d-dfdd03b377b6">
      <Terms xmlns="http://schemas.microsoft.com/office/infopath/2007/PartnerControls"/>
    </lcf76f155ced4ddcb4097134ff3c332f>
    <TypeofResource xmlns="eae8f27f-b4c2-4838-b340-e7c6d6c0d42c" xsi:nil="true"/>
    <SharedWithUsers xmlns="301479e0-dab6-485a-b933-7aa7f81877f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C167EE835D3B4E93095B738BDD6170" ma:contentTypeVersion="20" ma:contentTypeDescription="Create a new document." ma:contentTypeScope="" ma:versionID="f9b9f0cb503b1c404c242e9d1640549e">
  <xsd:schema xmlns:xsd="http://www.w3.org/2001/XMLSchema" xmlns:xs="http://www.w3.org/2001/XMLSchema" xmlns:p="http://schemas.microsoft.com/office/2006/metadata/properties" xmlns:ns2="eae8f27f-b4c2-4838-b340-e7c6d6c0d42c" xmlns:ns3="301479e0-dab6-485a-b933-7aa7f81877fa" xmlns:ns4="f546119e-645c-4fe6-a772-2a93abe1fa10" xmlns:ns5="154ecf3d-40c0-4d8a-be3d-dfdd03b377b6" targetNamespace="http://schemas.microsoft.com/office/2006/metadata/properties" ma:root="true" ma:fieldsID="05e27c71681e6e4ed46cd715d50ae115" ns2:_="" ns3:_="" ns4:_="" ns5:_="">
    <xsd:import namespace="eae8f27f-b4c2-4838-b340-e7c6d6c0d42c"/>
    <xsd:import namespace="301479e0-dab6-485a-b933-7aa7f81877fa"/>
    <xsd:import namespace="f546119e-645c-4fe6-a772-2a93abe1fa10"/>
    <xsd:import namespace="154ecf3d-40c0-4d8a-be3d-dfdd03b377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4: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TypeofResource" minOccurs="0"/>
                <xsd:element ref="ns5:lcf76f155ced4ddcb4097134ff3c332f" minOccurs="0"/>
                <xsd:element ref="ns3:TaxCatchAll" minOccurs="0"/>
                <xsd:element ref="ns2:MediaServiceLocation" minOccurs="0"/>
                <xsd:element ref="ns2:MediaServiceObjectDetectorVersions" minOccurs="0"/>
                <xsd:element ref="ns5:MediaServiceSearchPropertie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8f27f-b4c2-4838-b340-e7c6d6c0d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TypeofResource" ma:index="20" nillable="true" ma:displayName="Type of Resource" ma:description="This column helps you to sort by type of resource" ma:format="Dropdown" ma:internalName="TypeofResource">
      <xsd:simpleType>
        <xsd:union memberTypes="dms:Text">
          <xsd:simpleType>
            <xsd:restriction base="dms:Choice">
              <xsd:enumeration value="Slide Deck for Trainer"/>
              <xsd:enumeration value="Basic Slide Deck for Participant"/>
              <xsd:enumeration value="Basic Slide Deck PDF"/>
              <xsd:enumeration value="Facilitator Guide"/>
              <xsd:enumeration value="Handout"/>
              <xsd:enumeration value="Choice 6"/>
            </xsd:restriction>
          </xsd:simpleType>
        </xsd:un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1479e0-dab6-485a-b933-7aa7f81877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6f33f4a7-ad82-4346-a731-38a8bf87dc4f}" ma:internalName="TaxCatchAll" ma:showField="CatchAllData" ma:web="301479e0-dab6-485a-b933-7aa7f81877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46119e-645c-4fe6-a772-2a93abe1fa10"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4ecf3d-40c0-4d8a-be3d-dfdd03b377b6"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default="" ma:fieldId="{5cf76f15-5ced-4ddc-b409-7134ff3c332f}" ma:taxonomyMulti="true" ma:sspId="330c6cff-633c-440f-9beb-d59977b48164" ma:termSetId="00000000-0000-0000-0000-000000000000" ma:anchorId="00000000-0000-0000-0000-000000000000" ma:open="fals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E3C153-167A-4F4C-8273-BB2586AD498B}">
  <ds:schemaRefs>
    <ds:schemaRef ds:uri="http://schemas.microsoft.com/sharepoint/v3/contenttype/forms"/>
  </ds:schemaRefs>
</ds:datastoreItem>
</file>

<file path=customXml/itemProps2.xml><?xml version="1.0" encoding="utf-8"?>
<ds:datastoreItem xmlns:ds="http://schemas.openxmlformats.org/officeDocument/2006/customXml" ds:itemID="{D1C96D1F-5740-4188-8DE5-BAA5184E05EB}">
  <ds:schemaRefs>
    <ds:schemaRef ds:uri="http://schemas.microsoft.com/office/2006/documentManagement/types"/>
    <ds:schemaRef ds:uri="http://purl.org/dc/terms/"/>
    <ds:schemaRef ds:uri="http://purl.org/dc/dcmitype/"/>
    <ds:schemaRef ds:uri="http://www.w3.org/XML/1998/namespace"/>
    <ds:schemaRef ds:uri="http://schemas.microsoft.com/office/2006/metadata/properties"/>
    <ds:schemaRef ds:uri="http://purl.org/dc/elements/1.1/"/>
    <ds:schemaRef ds:uri="301479e0-dab6-485a-b933-7aa7f81877fa"/>
    <ds:schemaRef ds:uri="http://schemas.microsoft.com/office/infopath/2007/PartnerControls"/>
    <ds:schemaRef ds:uri="http://schemas.openxmlformats.org/package/2006/metadata/core-properties"/>
    <ds:schemaRef ds:uri="154ecf3d-40c0-4d8a-be3d-dfdd03b377b6"/>
    <ds:schemaRef ds:uri="f546119e-645c-4fe6-a772-2a93abe1fa10"/>
    <ds:schemaRef ds:uri="eae8f27f-b4c2-4838-b340-e7c6d6c0d42c"/>
  </ds:schemaRefs>
</ds:datastoreItem>
</file>

<file path=customXml/itemProps3.xml><?xml version="1.0" encoding="utf-8"?>
<ds:datastoreItem xmlns:ds="http://schemas.openxmlformats.org/officeDocument/2006/customXml" ds:itemID="{63DA5FBF-B890-427D-A8E4-D2E7E4112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8f27f-b4c2-4838-b340-e7c6d6c0d42c"/>
    <ds:schemaRef ds:uri="301479e0-dab6-485a-b933-7aa7f81877fa"/>
    <ds:schemaRef ds:uri="f546119e-645c-4fe6-a772-2a93abe1fa10"/>
    <ds:schemaRef ds:uri="154ecf3d-40c0-4d8a-be3d-dfdd03b37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Tema de Office</Template>
  <TotalTime>17368</TotalTime>
  <Words>8560</Words>
  <Application>Microsoft Office PowerPoint</Application>
  <PresentationFormat>Widescreen</PresentationFormat>
  <Paragraphs>682</Paragraphs>
  <Slides>56</Slides>
  <Notes>56</Notes>
  <HiddenSlides>0</HiddenSlides>
  <MMClips>6</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56</vt:i4>
      </vt:variant>
    </vt:vector>
  </HeadingPairs>
  <TitlesOfParts>
    <vt:vector size="73" baseType="lpstr">
      <vt:lpstr>Aptos</vt:lpstr>
      <vt:lpstr>Arial</vt:lpstr>
      <vt:lpstr>Arial</vt:lpstr>
      <vt:lpstr>Arial,Sans-Serif</vt:lpstr>
      <vt:lpstr>Calibri</vt:lpstr>
      <vt:lpstr>Courier New</vt:lpstr>
      <vt:lpstr>Google Sans</vt:lpstr>
      <vt:lpstr>Gotham</vt:lpstr>
      <vt:lpstr>Gotham Light</vt:lpstr>
      <vt:lpstr>Gotham-Book</vt:lpstr>
      <vt:lpstr>GothamPro</vt:lpstr>
      <vt:lpstr>Segoe UI</vt:lpstr>
      <vt:lpstr>Symbol</vt:lpstr>
      <vt:lpstr>Wingdings</vt:lpstr>
      <vt:lpstr>Work Sans</vt:lpstr>
      <vt:lpstr>YAFcfjveRFU 0</vt:lpstr>
      <vt:lpstr>Tema de Office</vt:lpstr>
      <vt:lpstr>Analyzing DESSA Data</vt:lpstr>
      <vt:lpstr>Goals for Today’s Session</vt:lpstr>
      <vt:lpstr>Meeting Students Where They Are</vt:lpstr>
      <vt:lpstr>Opening Activity</vt:lpstr>
      <vt:lpstr>DESSA Implementation Overview</vt:lpstr>
      <vt:lpstr>Checking In:</vt:lpstr>
      <vt:lpstr>DESSA Results</vt:lpstr>
      <vt:lpstr>Accessing DESSA Data</vt:lpstr>
      <vt:lpstr>Accessing DESSA Data: Dashboard</vt:lpstr>
      <vt:lpstr>Accessing DESSA Data: Data and Insights</vt:lpstr>
      <vt:lpstr>Report Filters</vt:lpstr>
      <vt:lpstr>Review Results by Report</vt:lpstr>
      <vt:lpstr>Data Reflection </vt:lpstr>
      <vt:lpstr>Data and Insights: Frequently Used Reports</vt:lpstr>
      <vt:lpstr>Analyzing Tier 1 Data</vt:lpstr>
      <vt:lpstr>Report:  Rating Window Breakdown  (Site Leader)    or     Rating Window Overview  (Rater/Educator)</vt:lpstr>
      <vt:lpstr>Report: Rating Window Breakdown</vt:lpstr>
      <vt:lpstr>Report: Rating Window Breakdown/Overview</vt:lpstr>
      <vt:lpstr>Results Review: Rating Window Breakdown/Overview</vt:lpstr>
      <vt:lpstr>Reports:   My Students &amp; Grade Level</vt:lpstr>
      <vt:lpstr>Report: My Students</vt:lpstr>
      <vt:lpstr>Report: My Students</vt:lpstr>
      <vt:lpstr>Report: My Students - Individual Student Profile</vt:lpstr>
      <vt:lpstr>Report: Grade Level</vt:lpstr>
      <vt:lpstr>Report: Grade Level</vt:lpstr>
      <vt:lpstr>Results Review: My Students and Grade Level Reports</vt:lpstr>
      <vt:lpstr>Reports:   Competencies</vt:lpstr>
      <vt:lpstr>Analyzing Tier 2 Data</vt:lpstr>
      <vt:lpstr>Report: Competencies Report</vt:lpstr>
      <vt:lpstr>Report: Competencies</vt:lpstr>
      <vt:lpstr>Filter Feature: Custom Groups</vt:lpstr>
      <vt:lpstr>Filter Feature: Custom Groups</vt:lpstr>
      <vt:lpstr>Results Review: Competencies and Custom Groups</vt:lpstr>
      <vt:lpstr>Questions?  Up Next: (Optional) Break</vt:lpstr>
      <vt:lpstr>Break – 5 minutes</vt:lpstr>
      <vt:lpstr>Reports: Individual Student Profile  </vt:lpstr>
      <vt:lpstr>Analyzing Tier 3 Data</vt:lpstr>
      <vt:lpstr>Locating an Individual Student</vt:lpstr>
      <vt:lpstr>Individual  Student  Profile</vt:lpstr>
      <vt:lpstr>Individual  Student  Profile</vt:lpstr>
      <vt:lpstr>Individual  Student  Profile</vt:lpstr>
      <vt:lpstr>Individual  Item Analysis </vt:lpstr>
      <vt:lpstr>Individual  Item Analysis </vt:lpstr>
      <vt:lpstr>Reminders:  </vt:lpstr>
      <vt:lpstr>Results Review: Individual Student Profile</vt:lpstr>
      <vt:lpstr>Data-Driven  Instruction &amp; Intervention Resources</vt:lpstr>
      <vt:lpstr>DESSA Insights+</vt:lpstr>
      <vt:lpstr>Strategies Tab: Foundational Practices</vt:lpstr>
      <vt:lpstr>Strategies Tab: Strategies </vt:lpstr>
      <vt:lpstr>Strategies Tab: Tier 2 Intervention Programs</vt:lpstr>
      <vt:lpstr>Report: Data-Driven Recommendations</vt:lpstr>
      <vt:lpstr>Report: Data-Driven Recommendations</vt:lpstr>
      <vt:lpstr>Training and Support Portal</vt:lpstr>
      <vt:lpstr>Resource:  Analyzing Tiered Data -  Reports Guide</vt:lpstr>
      <vt:lpstr>Explore the Data-Driven Resources</vt:lpstr>
      <vt:lpstr>Optimistic 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Sandherr, Jim</dc:creator>
  <cp:lastModifiedBy>Katy Kizer</cp:lastModifiedBy>
  <cp:revision>175</cp:revision>
  <dcterms:created xsi:type="dcterms:W3CDTF">2024-12-03T14:59:02Z</dcterms:created>
  <dcterms:modified xsi:type="dcterms:W3CDTF">2026-06-02T17:36:51Z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0x0101008FC167EE835D3B4E93095B738BDD6170</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activity">
    <vt:lpwstr>{"FileActivityType":"9","FileActivityTimeStamp":"2025-07-15T14:51:07.260Z","FileActivityUsersOnPage":[{"DisplayName":"Brittnei McKeithen-Barnes","Id":"bmckeithenbarnes@riversideinsights.com"},{"DisplayName":"Katy Kizer","Id":"kkizer@riversideinsights.com"}],"FileActivityNavigationId":null}</vt:lpwstr>
  </property>
</Properties>
</file>